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54"/>
  </p:notesMasterIdLst>
  <p:handoutMasterIdLst>
    <p:handoutMasterId r:id="rId55"/>
  </p:handoutMasterIdLst>
  <p:sldIdLst>
    <p:sldId id="410" r:id="rId5"/>
    <p:sldId id="435" r:id="rId6"/>
    <p:sldId id="436" r:id="rId7"/>
    <p:sldId id="437" r:id="rId8"/>
    <p:sldId id="408" r:id="rId9"/>
    <p:sldId id="487" r:id="rId10"/>
    <p:sldId id="438" r:id="rId11"/>
    <p:sldId id="439" r:id="rId12"/>
    <p:sldId id="440" r:id="rId13"/>
    <p:sldId id="441" r:id="rId14"/>
    <p:sldId id="442" r:id="rId15"/>
    <p:sldId id="407" r:id="rId16"/>
    <p:sldId id="443" r:id="rId17"/>
    <p:sldId id="406" r:id="rId18"/>
    <p:sldId id="444" r:id="rId19"/>
    <p:sldId id="445" r:id="rId20"/>
    <p:sldId id="446" r:id="rId21"/>
    <p:sldId id="447" r:id="rId22"/>
    <p:sldId id="405" r:id="rId23"/>
    <p:sldId id="448" r:id="rId24"/>
    <p:sldId id="449" r:id="rId25"/>
    <p:sldId id="450" r:id="rId26"/>
    <p:sldId id="451" r:id="rId27"/>
    <p:sldId id="452" r:id="rId28"/>
    <p:sldId id="453" r:id="rId29"/>
    <p:sldId id="454" r:id="rId30"/>
    <p:sldId id="455" r:id="rId31"/>
    <p:sldId id="456" r:id="rId32"/>
    <p:sldId id="484" r:id="rId33"/>
    <p:sldId id="457" r:id="rId34"/>
    <p:sldId id="458" r:id="rId35"/>
    <p:sldId id="485" r:id="rId36"/>
    <p:sldId id="486" r:id="rId37"/>
    <p:sldId id="459" r:id="rId38"/>
    <p:sldId id="462" r:id="rId39"/>
    <p:sldId id="460" r:id="rId40"/>
    <p:sldId id="461" r:id="rId41"/>
    <p:sldId id="463" r:id="rId42"/>
    <p:sldId id="474" r:id="rId43"/>
    <p:sldId id="475" r:id="rId44"/>
    <p:sldId id="476" r:id="rId45"/>
    <p:sldId id="477" r:id="rId46"/>
    <p:sldId id="478" r:id="rId47"/>
    <p:sldId id="479" r:id="rId48"/>
    <p:sldId id="480" r:id="rId49"/>
    <p:sldId id="481" r:id="rId50"/>
    <p:sldId id="482" r:id="rId51"/>
    <p:sldId id="483" r:id="rId52"/>
    <p:sldId id="398"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DE0C78-EF04-9275-4D1F-338E5A13B332}" v="3628" dt="2024-12-20T10:02:31.146"/>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98" autoAdjust="0"/>
    <p:restoredTop sz="96327" autoAdjust="0"/>
  </p:normalViewPr>
  <p:slideViewPr>
    <p:cSldViewPr snapToGrid="0">
      <p:cViewPr varScale="1">
        <p:scale>
          <a:sx n="90" d="100"/>
          <a:sy n="90" d="100"/>
        </p:scale>
        <p:origin x="462"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12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12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7E8E13-40F8-493A-BC81-F21760712FF9}" type="doc">
      <dgm:prSet loTypeId="urn:microsoft.com/office/officeart/2005/8/layout/process4" loCatId="process" qsTypeId="urn:microsoft.com/office/officeart/2005/8/quickstyle/simple1" qsCatId="simple" csTypeId="urn:microsoft.com/office/officeart/2005/8/colors/accent3_2" csCatId="accent3" phldr="1"/>
      <dgm:spPr/>
    </dgm:pt>
    <dgm:pt modelId="{5D81B937-54A6-4BB2-B290-62B2C82A61E0}">
      <dgm:prSet phldrT="[Text]" phldr="0"/>
      <dgm:spPr/>
      <dgm:t>
        <a:bodyPr/>
        <a:lstStyle/>
        <a:p>
          <a:pPr rtl="0"/>
          <a:r>
            <a:rPr lang="en-US" dirty="0">
              <a:latin typeface="Franklin Gothic Demi"/>
            </a:rPr>
            <a:t>Corporate Office</a:t>
          </a:r>
          <a:endParaRPr lang="en-US" dirty="0"/>
        </a:p>
      </dgm:t>
    </dgm:pt>
    <dgm:pt modelId="{C0F80EA2-F2B0-4EEB-9BC1-576D237FE083}" type="parTrans" cxnId="{AD79F833-BD39-43DF-9192-E430E72D58B8}">
      <dgm:prSet/>
      <dgm:spPr/>
    </dgm:pt>
    <dgm:pt modelId="{03298B3D-24AF-44FC-857E-F322F7C48CF0}" type="sibTrans" cxnId="{AD79F833-BD39-43DF-9192-E430E72D58B8}">
      <dgm:prSet/>
      <dgm:spPr/>
      <dgm:t>
        <a:bodyPr/>
        <a:lstStyle/>
        <a:p>
          <a:endParaRPr lang="en-US"/>
        </a:p>
      </dgm:t>
    </dgm:pt>
    <dgm:pt modelId="{6328B297-BB16-46E7-89EA-3CE4CDF88926}">
      <dgm:prSet phldrT="[Text]" phldr="0"/>
      <dgm:spPr/>
      <dgm:t>
        <a:bodyPr/>
        <a:lstStyle/>
        <a:p>
          <a:r>
            <a:rPr lang="en-US" dirty="0">
              <a:latin typeface="Franklin Gothic Demi"/>
            </a:rPr>
            <a:t>FGMO</a:t>
          </a:r>
          <a:endParaRPr lang="en-US" dirty="0"/>
        </a:p>
      </dgm:t>
    </dgm:pt>
    <dgm:pt modelId="{E853684D-4468-427A-B760-DBB228EF5F24}" type="parTrans" cxnId="{24ADCD8B-3FA6-4498-A2B2-4357BBF5EB19}">
      <dgm:prSet/>
      <dgm:spPr/>
    </dgm:pt>
    <dgm:pt modelId="{5BCF1EA4-4EDD-40B1-B058-5A09F7E24389}" type="sibTrans" cxnId="{24ADCD8B-3FA6-4498-A2B2-4357BBF5EB19}">
      <dgm:prSet/>
      <dgm:spPr/>
      <dgm:t>
        <a:bodyPr/>
        <a:lstStyle/>
        <a:p>
          <a:endParaRPr lang="en-US"/>
        </a:p>
      </dgm:t>
    </dgm:pt>
    <dgm:pt modelId="{0D905DBE-7B75-46EE-8FAA-3B8931DD6DBA}">
      <dgm:prSet phldrT="[Text]" phldr="0"/>
      <dgm:spPr/>
      <dgm:t>
        <a:bodyPr/>
        <a:lstStyle/>
        <a:p>
          <a:pPr rtl="0"/>
          <a:r>
            <a:rPr lang="en-US" dirty="0">
              <a:latin typeface="Franklin Gothic Demi"/>
            </a:rPr>
            <a:t>Zonal Office</a:t>
          </a:r>
          <a:endParaRPr lang="en-US" dirty="0"/>
        </a:p>
      </dgm:t>
    </dgm:pt>
    <dgm:pt modelId="{FFD27ED8-AB63-4971-BE94-40EB7ACC8795}" type="parTrans" cxnId="{1BC20DDA-8945-427D-8591-1775F42E97D5}">
      <dgm:prSet/>
      <dgm:spPr/>
    </dgm:pt>
    <dgm:pt modelId="{F026A806-4EB9-4A8D-8929-1F89DA643080}" type="sibTrans" cxnId="{1BC20DDA-8945-427D-8591-1775F42E97D5}">
      <dgm:prSet/>
      <dgm:spPr/>
      <dgm:t>
        <a:bodyPr/>
        <a:lstStyle/>
        <a:p>
          <a:endParaRPr lang="en-US"/>
        </a:p>
      </dgm:t>
    </dgm:pt>
    <dgm:pt modelId="{5285BA39-A71D-4EB0-98C6-F2F58F80B176}">
      <dgm:prSet phldr="0"/>
      <dgm:spPr/>
      <dgm:t>
        <a:bodyPr/>
        <a:lstStyle/>
        <a:p>
          <a:r>
            <a:rPr lang="en-US" dirty="0">
              <a:latin typeface="Franklin Gothic Demi"/>
            </a:rPr>
            <a:t>Branch</a:t>
          </a:r>
        </a:p>
      </dgm:t>
    </dgm:pt>
    <dgm:pt modelId="{59191419-7949-4245-AFE8-ADAE9F53B7F8}" type="parTrans" cxnId="{D7016978-B47F-4D4E-8F37-A2A7ED83912C}">
      <dgm:prSet/>
      <dgm:spPr/>
    </dgm:pt>
    <dgm:pt modelId="{8E7D486A-8B8B-41C5-96F8-EB2D799CEF01}" type="sibTrans" cxnId="{D7016978-B47F-4D4E-8F37-A2A7ED83912C}">
      <dgm:prSet/>
      <dgm:spPr/>
    </dgm:pt>
    <dgm:pt modelId="{404D0CDB-9ECB-4C4C-9052-7E51896017E6}" type="pres">
      <dgm:prSet presAssocID="{867E8E13-40F8-493A-BC81-F21760712FF9}" presName="Name0" presStyleCnt="0">
        <dgm:presLayoutVars>
          <dgm:dir/>
          <dgm:animLvl val="lvl"/>
          <dgm:resizeHandles val="exact"/>
        </dgm:presLayoutVars>
      </dgm:prSet>
      <dgm:spPr/>
    </dgm:pt>
    <dgm:pt modelId="{C3771C1C-0DE6-4D1F-B772-CEA5A1F7D0CC}" type="pres">
      <dgm:prSet presAssocID="{5285BA39-A71D-4EB0-98C6-F2F58F80B176}" presName="boxAndChildren" presStyleCnt="0"/>
      <dgm:spPr/>
    </dgm:pt>
    <dgm:pt modelId="{6C9C0ADC-D90D-4581-BED2-533E51754728}" type="pres">
      <dgm:prSet presAssocID="{5285BA39-A71D-4EB0-98C6-F2F58F80B176}" presName="parentTextBox" presStyleLbl="node1" presStyleIdx="0" presStyleCnt="4"/>
      <dgm:spPr/>
      <dgm:t>
        <a:bodyPr/>
        <a:lstStyle/>
        <a:p>
          <a:endParaRPr lang="en-US"/>
        </a:p>
      </dgm:t>
    </dgm:pt>
    <dgm:pt modelId="{CA7E93A2-803E-4984-98AB-25C03857F59F}" type="pres">
      <dgm:prSet presAssocID="{F026A806-4EB9-4A8D-8929-1F89DA643080}" presName="sp" presStyleCnt="0"/>
      <dgm:spPr/>
    </dgm:pt>
    <dgm:pt modelId="{F07C90D2-0E61-462F-BC13-B8E5B3C7D2ED}" type="pres">
      <dgm:prSet presAssocID="{0D905DBE-7B75-46EE-8FAA-3B8931DD6DBA}" presName="arrowAndChildren" presStyleCnt="0"/>
      <dgm:spPr/>
    </dgm:pt>
    <dgm:pt modelId="{7A45FB2A-14C5-40D5-BAF1-4826D8B20E0E}" type="pres">
      <dgm:prSet presAssocID="{0D905DBE-7B75-46EE-8FAA-3B8931DD6DBA}" presName="parentTextArrow" presStyleLbl="node1" presStyleIdx="1" presStyleCnt="4"/>
      <dgm:spPr/>
      <dgm:t>
        <a:bodyPr/>
        <a:lstStyle/>
        <a:p>
          <a:endParaRPr lang="en-US"/>
        </a:p>
      </dgm:t>
    </dgm:pt>
    <dgm:pt modelId="{A7AAB681-3754-49D7-B8A5-A4A39BD91045}" type="pres">
      <dgm:prSet presAssocID="{5BCF1EA4-4EDD-40B1-B058-5A09F7E24389}" presName="sp" presStyleCnt="0"/>
      <dgm:spPr/>
    </dgm:pt>
    <dgm:pt modelId="{25CB14FA-5CF2-4C17-BF46-B99365108E8B}" type="pres">
      <dgm:prSet presAssocID="{6328B297-BB16-46E7-89EA-3CE4CDF88926}" presName="arrowAndChildren" presStyleCnt="0"/>
      <dgm:spPr/>
    </dgm:pt>
    <dgm:pt modelId="{3EB57153-3093-4E6C-8BC9-6CA5E3B0A652}" type="pres">
      <dgm:prSet presAssocID="{6328B297-BB16-46E7-89EA-3CE4CDF88926}" presName="parentTextArrow" presStyleLbl="node1" presStyleIdx="2" presStyleCnt="4"/>
      <dgm:spPr/>
      <dgm:t>
        <a:bodyPr/>
        <a:lstStyle/>
        <a:p>
          <a:endParaRPr lang="en-US"/>
        </a:p>
      </dgm:t>
    </dgm:pt>
    <dgm:pt modelId="{EEF9DFAD-D830-4CAB-899E-0402A4109EE8}" type="pres">
      <dgm:prSet presAssocID="{03298B3D-24AF-44FC-857E-F322F7C48CF0}" presName="sp" presStyleCnt="0"/>
      <dgm:spPr/>
    </dgm:pt>
    <dgm:pt modelId="{E0BEBFF0-5D3D-42A7-B10C-7C05228F2035}" type="pres">
      <dgm:prSet presAssocID="{5D81B937-54A6-4BB2-B290-62B2C82A61E0}" presName="arrowAndChildren" presStyleCnt="0"/>
      <dgm:spPr/>
    </dgm:pt>
    <dgm:pt modelId="{46D61452-2100-4B5A-B167-A7E887153DA8}" type="pres">
      <dgm:prSet presAssocID="{5D81B937-54A6-4BB2-B290-62B2C82A61E0}" presName="parentTextArrow" presStyleLbl="node1" presStyleIdx="3" presStyleCnt="4"/>
      <dgm:spPr/>
      <dgm:t>
        <a:bodyPr/>
        <a:lstStyle/>
        <a:p>
          <a:endParaRPr lang="en-US"/>
        </a:p>
      </dgm:t>
    </dgm:pt>
  </dgm:ptLst>
  <dgm:cxnLst>
    <dgm:cxn modelId="{D7016978-B47F-4D4E-8F37-A2A7ED83912C}" srcId="{867E8E13-40F8-493A-BC81-F21760712FF9}" destId="{5285BA39-A71D-4EB0-98C6-F2F58F80B176}" srcOrd="3" destOrd="0" parTransId="{59191419-7949-4245-AFE8-ADAE9F53B7F8}" sibTransId="{8E7D486A-8B8B-41C5-96F8-EB2D799CEF01}"/>
    <dgm:cxn modelId="{24ADCD8B-3FA6-4498-A2B2-4357BBF5EB19}" srcId="{867E8E13-40F8-493A-BC81-F21760712FF9}" destId="{6328B297-BB16-46E7-89EA-3CE4CDF88926}" srcOrd="1" destOrd="0" parTransId="{E853684D-4468-427A-B760-DBB228EF5F24}" sibTransId="{5BCF1EA4-4EDD-40B1-B058-5A09F7E24389}"/>
    <dgm:cxn modelId="{CF791E7D-2DFF-48C7-B035-F34AA2929F74}" type="presOf" srcId="{6328B297-BB16-46E7-89EA-3CE4CDF88926}" destId="{3EB57153-3093-4E6C-8BC9-6CA5E3B0A652}" srcOrd="0" destOrd="0" presId="urn:microsoft.com/office/officeart/2005/8/layout/process4"/>
    <dgm:cxn modelId="{7BAABE88-DCAD-4125-9B25-9A5586AE7053}" type="presOf" srcId="{0D905DBE-7B75-46EE-8FAA-3B8931DD6DBA}" destId="{7A45FB2A-14C5-40D5-BAF1-4826D8B20E0E}" srcOrd="0" destOrd="0" presId="urn:microsoft.com/office/officeart/2005/8/layout/process4"/>
    <dgm:cxn modelId="{1BC20DDA-8945-427D-8591-1775F42E97D5}" srcId="{867E8E13-40F8-493A-BC81-F21760712FF9}" destId="{0D905DBE-7B75-46EE-8FAA-3B8931DD6DBA}" srcOrd="2" destOrd="0" parTransId="{FFD27ED8-AB63-4971-BE94-40EB7ACC8795}" sibTransId="{F026A806-4EB9-4A8D-8929-1F89DA643080}"/>
    <dgm:cxn modelId="{092A2A8A-CF92-4707-BB9A-9AF6C56DD189}" type="presOf" srcId="{5D81B937-54A6-4BB2-B290-62B2C82A61E0}" destId="{46D61452-2100-4B5A-B167-A7E887153DA8}" srcOrd="0" destOrd="0" presId="urn:microsoft.com/office/officeart/2005/8/layout/process4"/>
    <dgm:cxn modelId="{1C9ECCC2-5F43-4669-B7D6-CACEDBA4D8B1}" type="presOf" srcId="{867E8E13-40F8-493A-BC81-F21760712FF9}" destId="{404D0CDB-9ECB-4C4C-9052-7E51896017E6}" srcOrd="0" destOrd="0" presId="urn:microsoft.com/office/officeart/2005/8/layout/process4"/>
    <dgm:cxn modelId="{5992AD1A-01A0-4A7D-861D-67130030DDC5}" type="presOf" srcId="{5285BA39-A71D-4EB0-98C6-F2F58F80B176}" destId="{6C9C0ADC-D90D-4581-BED2-533E51754728}" srcOrd="0" destOrd="0" presId="urn:microsoft.com/office/officeart/2005/8/layout/process4"/>
    <dgm:cxn modelId="{AD79F833-BD39-43DF-9192-E430E72D58B8}" srcId="{867E8E13-40F8-493A-BC81-F21760712FF9}" destId="{5D81B937-54A6-4BB2-B290-62B2C82A61E0}" srcOrd="0" destOrd="0" parTransId="{C0F80EA2-F2B0-4EEB-9BC1-576D237FE083}" sibTransId="{03298B3D-24AF-44FC-857E-F322F7C48CF0}"/>
    <dgm:cxn modelId="{84D766FE-9C67-4B22-BD73-A11230AD124F}" type="presParOf" srcId="{404D0CDB-9ECB-4C4C-9052-7E51896017E6}" destId="{C3771C1C-0DE6-4D1F-B772-CEA5A1F7D0CC}" srcOrd="0" destOrd="0" presId="urn:microsoft.com/office/officeart/2005/8/layout/process4"/>
    <dgm:cxn modelId="{191A44A0-B19A-463F-A245-CFCB81E094BF}" type="presParOf" srcId="{C3771C1C-0DE6-4D1F-B772-CEA5A1F7D0CC}" destId="{6C9C0ADC-D90D-4581-BED2-533E51754728}" srcOrd="0" destOrd="0" presId="urn:microsoft.com/office/officeart/2005/8/layout/process4"/>
    <dgm:cxn modelId="{453616DE-D156-4B40-B03F-6EA25951191B}" type="presParOf" srcId="{404D0CDB-9ECB-4C4C-9052-7E51896017E6}" destId="{CA7E93A2-803E-4984-98AB-25C03857F59F}" srcOrd="1" destOrd="0" presId="urn:microsoft.com/office/officeart/2005/8/layout/process4"/>
    <dgm:cxn modelId="{12688C46-513C-49A2-A30B-6B08AAAD0BFD}" type="presParOf" srcId="{404D0CDB-9ECB-4C4C-9052-7E51896017E6}" destId="{F07C90D2-0E61-462F-BC13-B8E5B3C7D2ED}" srcOrd="2" destOrd="0" presId="urn:microsoft.com/office/officeart/2005/8/layout/process4"/>
    <dgm:cxn modelId="{BBBB4358-CA16-463F-9B34-5465070936FE}" type="presParOf" srcId="{F07C90D2-0E61-462F-BC13-B8E5B3C7D2ED}" destId="{7A45FB2A-14C5-40D5-BAF1-4826D8B20E0E}" srcOrd="0" destOrd="0" presId="urn:microsoft.com/office/officeart/2005/8/layout/process4"/>
    <dgm:cxn modelId="{2C2C4F3D-4BAD-4708-ADAE-BAAC610A6CAF}" type="presParOf" srcId="{404D0CDB-9ECB-4C4C-9052-7E51896017E6}" destId="{A7AAB681-3754-49D7-B8A5-A4A39BD91045}" srcOrd="3" destOrd="0" presId="urn:microsoft.com/office/officeart/2005/8/layout/process4"/>
    <dgm:cxn modelId="{E694C764-3C95-46AB-A41F-B7B430941BDB}" type="presParOf" srcId="{404D0CDB-9ECB-4C4C-9052-7E51896017E6}" destId="{25CB14FA-5CF2-4C17-BF46-B99365108E8B}" srcOrd="4" destOrd="0" presId="urn:microsoft.com/office/officeart/2005/8/layout/process4"/>
    <dgm:cxn modelId="{F6C655F4-613C-4467-ACE1-294B86497CC6}" type="presParOf" srcId="{25CB14FA-5CF2-4C17-BF46-B99365108E8B}" destId="{3EB57153-3093-4E6C-8BC9-6CA5E3B0A652}" srcOrd="0" destOrd="0" presId="urn:microsoft.com/office/officeart/2005/8/layout/process4"/>
    <dgm:cxn modelId="{126F7AB1-B5A4-49E1-BA75-A5195E2CC927}" type="presParOf" srcId="{404D0CDB-9ECB-4C4C-9052-7E51896017E6}" destId="{EEF9DFAD-D830-4CAB-899E-0402A4109EE8}" srcOrd="5" destOrd="0" presId="urn:microsoft.com/office/officeart/2005/8/layout/process4"/>
    <dgm:cxn modelId="{AA2917B2-1CC0-4265-9C98-1B95F1FE1341}" type="presParOf" srcId="{404D0CDB-9ECB-4C4C-9052-7E51896017E6}" destId="{E0BEBFF0-5D3D-42A7-B10C-7C05228F2035}" srcOrd="6" destOrd="0" presId="urn:microsoft.com/office/officeart/2005/8/layout/process4"/>
    <dgm:cxn modelId="{6AA81E34-9FC9-4E99-B3CC-3269AB2F0B68}" type="presParOf" srcId="{E0BEBFF0-5D3D-42A7-B10C-7C05228F2035}" destId="{46D61452-2100-4B5A-B167-A7E887153DA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A6713D-7703-445C-9351-732D3C94E920}" type="doc">
      <dgm:prSet loTypeId="urn:microsoft.com/office/officeart/2005/8/layout/chevron2" loCatId="process" qsTypeId="urn:microsoft.com/office/officeart/2005/8/quickstyle/simple3" qsCatId="simple" csTypeId="urn:microsoft.com/office/officeart/2005/8/colors/accent3_2" csCatId="accent3" phldr="1"/>
      <dgm:spPr/>
      <dgm:t>
        <a:bodyPr/>
        <a:lstStyle/>
        <a:p>
          <a:endParaRPr lang="en-US"/>
        </a:p>
      </dgm:t>
    </dgm:pt>
    <dgm:pt modelId="{3F85362F-C306-4769-A72F-9CA64313FC85}">
      <dgm:prSet phldrT="[Text]" phldr="0"/>
      <dgm:spPr/>
      <dgm:t>
        <a:bodyPr/>
        <a:lstStyle/>
        <a:p>
          <a:pPr rtl="0"/>
          <a:r>
            <a:rPr lang="en-US" dirty="0">
              <a:latin typeface="Franklin Gothic Demi"/>
            </a:rPr>
            <a:t> </a:t>
          </a:r>
          <a:r>
            <a:rPr lang="en-US" b="1" dirty="0">
              <a:latin typeface="Franklin Gothic Demi"/>
            </a:rPr>
            <a:t>Pre Disbursement</a:t>
          </a:r>
          <a:endParaRPr lang="en-US" b="1" dirty="0"/>
        </a:p>
      </dgm:t>
    </dgm:pt>
    <dgm:pt modelId="{CF271951-DC15-4BD6-AB3C-ECB01D74D770}" type="parTrans" cxnId="{73A4B699-4272-4C50-A1B6-CF23ADD44828}">
      <dgm:prSet/>
      <dgm:spPr/>
      <dgm:t>
        <a:bodyPr/>
        <a:lstStyle/>
        <a:p>
          <a:endParaRPr lang="en-US"/>
        </a:p>
      </dgm:t>
    </dgm:pt>
    <dgm:pt modelId="{0A9B4AE1-DC0B-4151-B829-FF51FEF33476}" type="sibTrans" cxnId="{73A4B699-4272-4C50-A1B6-CF23ADD44828}">
      <dgm:prSet/>
      <dgm:spPr/>
      <dgm:t>
        <a:bodyPr/>
        <a:lstStyle/>
        <a:p>
          <a:endParaRPr lang="en-US"/>
        </a:p>
      </dgm:t>
    </dgm:pt>
    <dgm:pt modelId="{E1C61A47-F73F-4E6D-B609-8A972F7A4FD4}">
      <dgm:prSet phldrT="[Text]" phldr="0"/>
      <dgm:spPr/>
      <dgm:t>
        <a:bodyPr/>
        <a:lstStyle/>
        <a:p>
          <a:pPr rtl="0"/>
          <a:r>
            <a:rPr lang="en-US" dirty="0">
              <a:latin typeface="Cambria"/>
              <a:ea typeface="Cambria"/>
            </a:rPr>
            <a:t>Pre-release </a:t>
          </a:r>
          <a:r>
            <a:rPr lang="en-US" dirty="0" err="1">
              <a:latin typeface="Cambria"/>
              <a:ea typeface="Cambria"/>
            </a:rPr>
            <a:t>t&amp;c</a:t>
          </a:r>
          <a:r>
            <a:rPr lang="en-US" dirty="0">
              <a:latin typeface="Cambria"/>
              <a:ea typeface="Cambria"/>
            </a:rPr>
            <a:t>* like MOTD, registration of MODT with CERSAI and registration with Sub-registrar office wherever required, registration of charge ROC</a:t>
          </a:r>
          <a:endParaRPr lang="en-US" dirty="0">
            <a:latin typeface="Franklin Gothic Demi"/>
            <a:ea typeface="Cambria"/>
          </a:endParaRPr>
        </a:p>
      </dgm:t>
    </dgm:pt>
    <dgm:pt modelId="{285E9B1D-AC29-4367-A77F-88EE05A001D4}" type="parTrans" cxnId="{68EC67CF-685E-492A-A0E5-E45FED1FA5BB}">
      <dgm:prSet/>
      <dgm:spPr/>
      <dgm:t>
        <a:bodyPr/>
        <a:lstStyle/>
        <a:p>
          <a:endParaRPr lang="en-US"/>
        </a:p>
      </dgm:t>
    </dgm:pt>
    <dgm:pt modelId="{36F62F34-523D-449F-B74F-91C2B6D19114}" type="sibTrans" cxnId="{68EC67CF-685E-492A-A0E5-E45FED1FA5BB}">
      <dgm:prSet/>
      <dgm:spPr/>
      <dgm:t>
        <a:bodyPr/>
        <a:lstStyle/>
        <a:p>
          <a:endParaRPr lang="en-US"/>
        </a:p>
      </dgm:t>
    </dgm:pt>
    <dgm:pt modelId="{6593C5AA-DA9B-44C9-A2CE-602A28D882A4}">
      <dgm:prSet phldrT="[Text]" phldr="0"/>
      <dgm:spPr/>
      <dgm:t>
        <a:bodyPr/>
        <a:lstStyle/>
        <a:p>
          <a:pPr rtl="0"/>
          <a:r>
            <a:rPr lang="en-US" dirty="0">
              <a:latin typeface="Franklin Gothic Demi"/>
            </a:rPr>
            <a:t> </a:t>
          </a:r>
          <a:r>
            <a:rPr lang="en-US" dirty="0">
              <a:latin typeface="Cambria"/>
              <a:ea typeface="Cambria"/>
            </a:rPr>
            <a:t>Disbursement</a:t>
          </a:r>
          <a:endParaRPr lang="en-US" dirty="0">
            <a:latin typeface="Franklin Gothic Demi"/>
            <a:ea typeface="Cambria"/>
          </a:endParaRPr>
        </a:p>
      </dgm:t>
    </dgm:pt>
    <dgm:pt modelId="{3D3AF719-F46D-4D48-AF18-1611B1F68594}" type="parTrans" cxnId="{87A5CF3F-E569-4DF3-9363-17468C18A11C}">
      <dgm:prSet/>
      <dgm:spPr/>
      <dgm:t>
        <a:bodyPr/>
        <a:lstStyle/>
        <a:p>
          <a:endParaRPr lang="en-US"/>
        </a:p>
      </dgm:t>
    </dgm:pt>
    <dgm:pt modelId="{170A991F-8D11-4005-A939-37E731E64B12}" type="sibTrans" cxnId="{87A5CF3F-E569-4DF3-9363-17468C18A11C}">
      <dgm:prSet/>
      <dgm:spPr/>
      <dgm:t>
        <a:bodyPr/>
        <a:lstStyle/>
        <a:p>
          <a:endParaRPr lang="en-US"/>
        </a:p>
      </dgm:t>
    </dgm:pt>
    <dgm:pt modelId="{59E2565D-9B10-4101-AA15-7AA11DF6311A}">
      <dgm:prSet phldrT="[Text]" phldr="0"/>
      <dgm:spPr/>
      <dgm:t>
        <a:bodyPr/>
        <a:lstStyle/>
        <a:p>
          <a:pPr rtl="0"/>
          <a:r>
            <a:rPr lang="en-US" dirty="0">
              <a:latin typeface="Franklin Gothic Demi"/>
            </a:rPr>
            <a:t>Post Disbursement</a:t>
          </a:r>
          <a:endParaRPr lang="en-US" dirty="0"/>
        </a:p>
      </dgm:t>
    </dgm:pt>
    <dgm:pt modelId="{8AB62A31-152E-448B-8BD3-3A75628445C5}" type="parTrans" cxnId="{D5F54C99-ED72-4AD7-A91A-DD7368D7D8FF}">
      <dgm:prSet/>
      <dgm:spPr/>
      <dgm:t>
        <a:bodyPr/>
        <a:lstStyle/>
        <a:p>
          <a:endParaRPr lang="en-US"/>
        </a:p>
      </dgm:t>
    </dgm:pt>
    <dgm:pt modelId="{3FEACB94-81C8-4D45-88A2-DA9ACC64A512}" type="sibTrans" cxnId="{D5F54C99-ED72-4AD7-A91A-DD7368D7D8FF}">
      <dgm:prSet/>
      <dgm:spPr/>
      <dgm:t>
        <a:bodyPr/>
        <a:lstStyle/>
        <a:p>
          <a:endParaRPr lang="en-US"/>
        </a:p>
      </dgm:t>
    </dgm:pt>
    <dgm:pt modelId="{7EE640D0-CD6E-413A-B1A8-854D7A7EF696}">
      <dgm:prSet phldrT="[Text]" phldr="0"/>
      <dgm:spPr/>
      <dgm:t>
        <a:bodyPr/>
        <a:lstStyle/>
        <a:p>
          <a:pPr rtl="0"/>
          <a:r>
            <a:rPr lang="en-US" dirty="0">
              <a:latin typeface="Cambria"/>
              <a:ea typeface="Cambria"/>
            </a:rPr>
            <a:t>Pending Charge Creation, Monitoring of Pre Release Audit report, Concurrent Audit Report and RBIA Report</a:t>
          </a:r>
          <a:endParaRPr lang="en-US" dirty="0"/>
        </a:p>
      </dgm:t>
    </dgm:pt>
    <dgm:pt modelId="{A7F29F93-56FA-4629-9406-1BFB7DDA94BB}" type="parTrans" cxnId="{8BC17D61-C1A0-41B8-8DF6-292C19BB0CFE}">
      <dgm:prSet/>
      <dgm:spPr/>
      <dgm:t>
        <a:bodyPr/>
        <a:lstStyle/>
        <a:p>
          <a:endParaRPr lang="en-US"/>
        </a:p>
      </dgm:t>
    </dgm:pt>
    <dgm:pt modelId="{790FCF38-F3D3-448A-A902-FD1B6696ECD8}" type="sibTrans" cxnId="{8BC17D61-C1A0-41B8-8DF6-292C19BB0CFE}">
      <dgm:prSet/>
      <dgm:spPr/>
      <dgm:t>
        <a:bodyPr/>
        <a:lstStyle/>
        <a:p>
          <a:endParaRPr lang="en-US"/>
        </a:p>
      </dgm:t>
    </dgm:pt>
    <dgm:pt modelId="{1E970D3A-788B-4F34-B6B4-224DDC747DA9}">
      <dgm:prSet phldr="0"/>
      <dgm:spPr/>
      <dgm:t>
        <a:bodyPr/>
        <a:lstStyle/>
        <a:p>
          <a:r>
            <a:rPr lang="en-US" dirty="0">
              <a:latin typeface="Cambria"/>
              <a:ea typeface="Cambria"/>
            </a:rPr>
            <a:t>Pre Release Audit: For LCB/MCB pre release audit to be conducted in all the accounts by concurrent Auditor. For other branches  mandatory for Rs 10.00 Crore and above</a:t>
          </a:r>
          <a:endParaRPr lang="en-US" dirty="0"/>
        </a:p>
      </dgm:t>
    </dgm:pt>
    <dgm:pt modelId="{CB6078B8-73EE-4FF8-B225-2BB070348805}" type="parTrans" cxnId="{B83DA627-6759-4588-8469-485684D1E3FA}">
      <dgm:prSet/>
      <dgm:spPr/>
    </dgm:pt>
    <dgm:pt modelId="{DF5BFBE3-79D6-44A7-AA51-1F6F6B6F965A}" type="sibTrans" cxnId="{B83DA627-6759-4588-8469-485684D1E3FA}">
      <dgm:prSet/>
      <dgm:spPr/>
    </dgm:pt>
    <dgm:pt modelId="{7D7A7A0C-9F8B-47CF-9EAD-050EAFF974EB}">
      <dgm:prSet phldr="0"/>
      <dgm:spPr/>
      <dgm:t>
        <a:bodyPr/>
        <a:lstStyle/>
        <a:p>
          <a:r>
            <a:rPr lang="en-US" dirty="0">
              <a:latin typeface="Cambria"/>
              <a:ea typeface="Cambria"/>
            </a:rPr>
            <a:t>Disbursement &amp; End Use Verification: Term and Working Capital</a:t>
          </a:r>
          <a:endParaRPr lang="en-US" dirty="0"/>
        </a:p>
      </dgm:t>
    </dgm:pt>
    <dgm:pt modelId="{13C4ED27-9326-4DC6-9BBA-76192322A492}" type="parTrans" cxnId="{C65B935D-C68A-4EBF-AFB6-D8392F8DAFE4}">
      <dgm:prSet/>
      <dgm:spPr/>
    </dgm:pt>
    <dgm:pt modelId="{BEFFC571-0A69-4C56-8357-046AB6FE36CC}" type="sibTrans" cxnId="{C65B935D-C68A-4EBF-AFB6-D8392F8DAFE4}">
      <dgm:prSet/>
      <dgm:spPr/>
    </dgm:pt>
    <dgm:pt modelId="{78A4C2C8-4893-4040-947E-6CA63AF75094}" type="pres">
      <dgm:prSet presAssocID="{80A6713D-7703-445C-9351-732D3C94E920}" presName="linearFlow" presStyleCnt="0">
        <dgm:presLayoutVars>
          <dgm:dir/>
          <dgm:animLvl val="lvl"/>
          <dgm:resizeHandles val="exact"/>
        </dgm:presLayoutVars>
      </dgm:prSet>
      <dgm:spPr/>
      <dgm:t>
        <a:bodyPr/>
        <a:lstStyle/>
        <a:p>
          <a:endParaRPr lang="en-US"/>
        </a:p>
      </dgm:t>
    </dgm:pt>
    <dgm:pt modelId="{8BBFD729-512B-4BFB-A506-7214F35C375C}" type="pres">
      <dgm:prSet presAssocID="{3F85362F-C306-4769-A72F-9CA64313FC85}" presName="composite" presStyleCnt="0"/>
      <dgm:spPr/>
    </dgm:pt>
    <dgm:pt modelId="{CBF14A7C-5198-45F7-A10A-2FD59EA57BAF}" type="pres">
      <dgm:prSet presAssocID="{3F85362F-C306-4769-A72F-9CA64313FC85}" presName="parentText" presStyleLbl="alignNode1" presStyleIdx="0" presStyleCnt="3">
        <dgm:presLayoutVars>
          <dgm:chMax val="1"/>
          <dgm:bulletEnabled val="1"/>
        </dgm:presLayoutVars>
      </dgm:prSet>
      <dgm:spPr/>
      <dgm:t>
        <a:bodyPr/>
        <a:lstStyle/>
        <a:p>
          <a:endParaRPr lang="en-US"/>
        </a:p>
      </dgm:t>
    </dgm:pt>
    <dgm:pt modelId="{0DD621C0-348C-48AD-9555-5969E05311F6}" type="pres">
      <dgm:prSet presAssocID="{3F85362F-C306-4769-A72F-9CA64313FC85}" presName="descendantText" presStyleLbl="alignAcc1" presStyleIdx="0" presStyleCnt="3">
        <dgm:presLayoutVars>
          <dgm:bulletEnabled val="1"/>
        </dgm:presLayoutVars>
      </dgm:prSet>
      <dgm:spPr/>
      <dgm:t>
        <a:bodyPr/>
        <a:lstStyle/>
        <a:p>
          <a:endParaRPr lang="en-US"/>
        </a:p>
      </dgm:t>
    </dgm:pt>
    <dgm:pt modelId="{F8FBEE29-A44F-46A1-9709-805C158D0DCA}" type="pres">
      <dgm:prSet presAssocID="{0A9B4AE1-DC0B-4151-B829-FF51FEF33476}" presName="sp" presStyleCnt="0"/>
      <dgm:spPr/>
    </dgm:pt>
    <dgm:pt modelId="{3CA6AA85-6110-4D7B-BF41-A9C240CE907B}" type="pres">
      <dgm:prSet presAssocID="{6593C5AA-DA9B-44C9-A2CE-602A28D882A4}" presName="composite" presStyleCnt="0"/>
      <dgm:spPr/>
    </dgm:pt>
    <dgm:pt modelId="{591AF7BE-EA9F-49B9-A57B-A5DAAE9E59E1}" type="pres">
      <dgm:prSet presAssocID="{6593C5AA-DA9B-44C9-A2CE-602A28D882A4}" presName="parentText" presStyleLbl="alignNode1" presStyleIdx="1" presStyleCnt="3">
        <dgm:presLayoutVars>
          <dgm:chMax val="1"/>
          <dgm:bulletEnabled val="1"/>
        </dgm:presLayoutVars>
      </dgm:prSet>
      <dgm:spPr/>
      <dgm:t>
        <a:bodyPr/>
        <a:lstStyle/>
        <a:p>
          <a:endParaRPr lang="en-US"/>
        </a:p>
      </dgm:t>
    </dgm:pt>
    <dgm:pt modelId="{173533D1-1A99-46F9-BEBD-9B1A40032831}" type="pres">
      <dgm:prSet presAssocID="{6593C5AA-DA9B-44C9-A2CE-602A28D882A4}" presName="descendantText" presStyleLbl="alignAcc1" presStyleIdx="1" presStyleCnt="3">
        <dgm:presLayoutVars>
          <dgm:bulletEnabled val="1"/>
        </dgm:presLayoutVars>
      </dgm:prSet>
      <dgm:spPr/>
      <dgm:t>
        <a:bodyPr/>
        <a:lstStyle/>
        <a:p>
          <a:endParaRPr lang="en-US"/>
        </a:p>
      </dgm:t>
    </dgm:pt>
    <dgm:pt modelId="{F981C0E4-3435-4533-AD8A-EAB547E6F6BE}" type="pres">
      <dgm:prSet presAssocID="{170A991F-8D11-4005-A939-37E731E64B12}" presName="sp" presStyleCnt="0"/>
      <dgm:spPr/>
    </dgm:pt>
    <dgm:pt modelId="{2EE1291B-9958-4185-9E97-F3352949A136}" type="pres">
      <dgm:prSet presAssocID="{59E2565D-9B10-4101-AA15-7AA11DF6311A}" presName="composite" presStyleCnt="0"/>
      <dgm:spPr/>
    </dgm:pt>
    <dgm:pt modelId="{11C0C609-459B-4055-8504-D5F35447484F}" type="pres">
      <dgm:prSet presAssocID="{59E2565D-9B10-4101-AA15-7AA11DF6311A}" presName="parentText" presStyleLbl="alignNode1" presStyleIdx="2" presStyleCnt="3">
        <dgm:presLayoutVars>
          <dgm:chMax val="1"/>
          <dgm:bulletEnabled val="1"/>
        </dgm:presLayoutVars>
      </dgm:prSet>
      <dgm:spPr/>
      <dgm:t>
        <a:bodyPr/>
        <a:lstStyle/>
        <a:p>
          <a:endParaRPr lang="en-US"/>
        </a:p>
      </dgm:t>
    </dgm:pt>
    <dgm:pt modelId="{CC2DB4F1-CF0E-4B5F-A24F-8E395333C836}" type="pres">
      <dgm:prSet presAssocID="{59E2565D-9B10-4101-AA15-7AA11DF6311A}" presName="descendantText" presStyleLbl="alignAcc1" presStyleIdx="2" presStyleCnt="3">
        <dgm:presLayoutVars>
          <dgm:bulletEnabled val="1"/>
        </dgm:presLayoutVars>
      </dgm:prSet>
      <dgm:spPr/>
      <dgm:t>
        <a:bodyPr/>
        <a:lstStyle/>
        <a:p>
          <a:endParaRPr lang="en-US"/>
        </a:p>
      </dgm:t>
    </dgm:pt>
  </dgm:ptLst>
  <dgm:cxnLst>
    <dgm:cxn modelId="{0CB94FCC-989C-485D-AD8B-E10A4FFF0F30}" type="presOf" srcId="{6593C5AA-DA9B-44C9-A2CE-602A28D882A4}" destId="{591AF7BE-EA9F-49B9-A57B-A5DAAE9E59E1}" srcOrd="0" destOrd="0" presId="urn:microsoft.com/office/officeart/2005/8/layout/chevron2"/>
    <dgm:cxn modelId="{CF28F3B3-8DB0-40A4-BA93-C7EAB4E31EB7}" type="presOf" srcId="{7D7A7A0C-9F8B-47CF-9EAD-050EAFF974EB}" destId="{173533D1-1A99-46F9-BEBD-9B1A40032831}" srcOrd="0" destOrd="0" presId="urn:microsoft.com/office/officeart/2005/8/layout/chevron2"/>
    <dgm:cxn modelId="{87A5CF3F-E569-4DF3-9363-17468C18A11C}" srcId="{80A6713D-7703-445C-9351-732D3C94E920}" destId="{6593C5AA-DA9B-44C9-A2CE-602A28D882A4}" srcOrd="1" destOrd="0" parTransId="{3D3AF719-F46D-4D48-AF18-1611B1F68594}" sibTransId="{170A991F-8D11-4005-A939-37E731E64B12}"/>
    <dgm:cxn modelId="{76CBCAEF-E935-48D6-9D3E-BE1A71D8B33C}" type="presOf" srcId="{E1C61A47-F73F-4E6D-B609-8A972F7A4FD4}" destId="{0DD621C0-348C-48AD-9555-5969E05311F6}" srcOrd="0" destOrd="0" presId="urn:microsoft.com/office/officeart/2005/8/layout/chevron2"/>
    <dgm:cxn modelId="{D5F54C99-ED72-4AD7-A91A-DD7368D7D8FF}" srcId="{80A6713D-7703-445C-9351-732D3C94E920}" destId="{59E2565D-9B10-4101-AA15-7AA11DF6311A}" srcOrd="2" destOrd="0" parTransId="{8AB62A31-152E-448B-8BD3-3A75628445C5}" sibTransId="{3FEACB94-81C8-4D45-88A2-DA9ACC64A512}"/>
    <dgm:cxn modelId="{A4FE7A56-84FE-4B56-9593-3C4E79ABACD1}" type="presOf" srcId="{7EE640D0-CD6E-413A-B1A8-854D7A7EF696}" destId="{CC2DB4F1-CF0E-4B5F-A24F-8E395333C836}" srcOrd="0" destOrd="0" presId="urn:microsoft.com/office/officeart/2005/8/layout/chevron2"/>
    <dgm:cxn modelId="{CB644357-E45F-4DB9-AA37-10BA27AAF9D3}" type="presOf" srcId="{59E2565D-9B10-4101-AA15-7AA11DF6311A}" destId="{11C0C609-459B-4055-8504-D5F35447484F}" srcOrd="0" destOrd="0" presId="urn:microsoft.com/office/officeart/2005/8/layout/chevron2"/>
    <dgm:cxn modelId="{8BC17D61-C1A0-41B8-8DF6-292C19BB0CFE}" srcId="{59E2565D-9B10-4101-AA15-7AA11DF6311A}" destId="{7EE640D0-CD6E-413A-B1A8-854D7A7EF696}" srcOrd="0" destOrd="0" parTransId="{A7F29F93-56FA-4629-9406-1BFB7DDA94BB}" sibTransId="{790FCF38-F3D3-448A-A902-FD1B6696ECD8}"/>
    <dgm:cxn modelId="{74A1AE62-1113-4F52-AD3B-8D093577DCF2}" type="presOf" srcId="{3F85362F-C306-4769-A72F-9CA64313FC85}" destId="{CBF14A7C-5198-45F7-A10A-2FD59EA57BAF}" srcOrd="0" destOrd="0" presId="urn:microsoft.com/office/officeart/2005/8/layout/chevron2"/>
    <dgm:cxn modelId="{B83DA627-6759-4588-8469-485684D1E3FA}" srcId="{3F85362F-C306-4769-A72F-9CA64313FC85}" destId="{1E970D3A-788B-4F34-B6B4-224DDC747DA9}" srcOrd="1" destOrd="0" parTransId="{CB6078B8-73EE-4FF8-B225-2BB070348805}" sibTransId="{DF5BFBE3-79D6-44A7-AA51-1F6F6B6F965A}"/>
    <dgm:cxn modelId="{68EC67CF-685E-492A-A0E5-E45FED1FA5BB}" srcId="{3F85362F-C306-4769-A72F-9CA64313FC85}" destId="{E1C61A47-F73F-4E6D-B609-8A972F7A4FD4}" srcOrd="0" destOrd="0" parTransId="{285E9B1D-AC29-4367-A77F-88EE05A001D4}" sibTransId="{36F62F34-523D-449F-B74F-91C2B6D19114}"/>
    <dgm:cxn modelId="{793F01BE-1BF5-42E4-BA2D-DD7F6F0BB7ED}" type="presOf" srcId="{80A6713D-7703-445C-9351-732D3C94E920}" destId="{78A4C2C8-4893-4040-947E-6CA63AF75094}" srcOrd="0" destOrd="0" presId="urn:microsoft.com/office/officeart/2005/8/layout/chevron2"/>
    <dgm:cxn modelId="{5A06B612-4F45-4438-8C35-D01C479DD612}" type="presOf" srcId="{1E970D3A-788B-4F34-B6B4-224DDC747DA9}" destId="{0DD621C0-348C-48AD-9555-5969E05311F6}" srcOrd="0" destOrd="1" presId="urn:microsoft.com/office/officeart/2005/8/layout/chevron2"/>
    <dgm:cxn modelId="{73A4B699-4272-4C50-A1B6-CF23ADD44828}" srcId="{80A6713D-7703-445C-9351-732D3C94E920}" destId="{3F85362F-C306-4769-A72F-9CA64313FC85}" srcOrd="0" destOrd="0" parTransId="{CF271951-DC15-4BD6-AB3C-ECB01D74D770}" sibTransId="{0A9B4AE1-DC0B-4151-B829-FF51FEF33476}"/>
    <dgm:cxn modelId="{C65B935D-C68A-4EBF-AFB6-D8392F8DAFE4}" srcId="{6593C5AA-DA9B-44C9-A2CE-602A28D882A4}" destId="{7D7A7A0C-9F8B-47CF-9EAD-050EAFF974EB}" srcOrd="0" destOrd="0" parTransId="{13C4ED27-9326-4DC6-9BBA-76192322A492}" sibTransId="{BEFFC571-0A69-4C56-8357-046AB6FE36CC}"/>
    <dgm:cxn modelId="{2074BFFD-5D4B-4FBB-802C-348EA4B2F91D}" type="presParOf" srcId="{78A4C2C8-4893-4040-947E-6CA63AF75094}" destId="{8BBFD729-512B-4BFB-A506-7214F35C375C}" srcOrd="0" destOrd="0" presId="urn:microsoft.com/office/officeart/2005/8/layout/chevron2"/>
    <dgm:cxn modelId="{520B17EA-A3E2-4456-9C9E-751A76505B44}" type="presParOf" srcId="{8BBFD729-512B-4BFB-A506-7214F35C375C}" destId="{CBF14A7C-5198-45F7-A10A-2FD59EA57BAF}" srcOrd="0" destOrd="0" presId="urn:microsoft.com/office/officeart/2005/8/layout/chevron2"/>
    <dgm:cxn modelId="{270420A0-7301-4CFE-A89F-4F30D27814CA}" type="presParOf" srcId="{8BBFD729-512B-4BFB-A506-7214F35C375C}" destId="{0DD621C0-348C-48AD-9555-5969E05311F6}" srcOrd="1" destOrd="0" presId="urn:microsoft.com/office/officeart/2005/8/layout/chevron2"/>
    <dgm:cxn modelId="{FE85B13E-24B2-45EE-BF4F-ACC303696234}" type="presParOf" srcId="{78A4C2C8-4893-4040-947E-6CA63AF75094}" destId="{F8FBEE29-A44F-46A1-9709-805C158D0DCA}" srcOrd="1" destOrd="0" presId="urn:microsoft.com/office/officeart/2005/8/layout/chevron2"/>
    <dgm:cxn modelId="{74B63CAA-3956-44EF-83E2-570CD3223AC3}" type="presParOf" srcId="{78A4C2C8-4893-4040-947E-6CA63AF75094}" destId="{3CA6AA85-6110-4D7B-BF41-A9C240CE907B}" srcOrd="2" destOrd="0" presId="urn:microsoft.com/office/officeart/2005/8/layout/chevron2"/>
    <dgm:cxn modelId="{1DCF1132-CC3B-456A-AB51-B424AF160E2D}" type="presParOf" srcId="{3CA6AA85-6110-4D7B-BF41-A9C240CE907B}" destId="{591AF7BE-EA9F-49B9-A57B-A5DAAE9E59E1}" srcOrd="0" destOrd="0" presId="urn:microsoft.com/office/officeart/2005/8/layout/chevron2"/>
    <dgm:cxn modelId="{FC179938-E6C1-47C7-8B4E-6B05D342794A}" type="presParOf" srcId="{3CA6AA85-6110-4D7B-BF41-A9C240CE907B}" destId="{173533D1-1A99-46F9-BEBD-9B1A40032831}" srcOrd="1" destOrd="0" presId="urn:microsoft.com/office/officeart/2005/8/layout/chevron2"/>
    <dgm:cxn modelId="{68922E0E-3B08-4D00-A79D-B0CA41869389}" type="presParOf" srcId="{78A4C2C8-4893-4040-947E-6CA63AF75094}" destId="{F981C0E4-3435-4533-AD8A-EAB547E6F6BE}" srcOrd="3" destOrd="0" presId="urn:microsoft.com/office/officeart/2005/8/layout/chevron2"/>
    <dgm:cxn modelId="{05006A47-5FD8-4F52-B866-7B3FBECA897E}" type="presParOf" srcId="{78A4C2C8-4893-4040-947E-6CA63AF75094}" destId="{2EE1291B-9958-4185-9E97-F3352949A136}" srcOrd="4" destOrd="0" presId="urn:microsoft.com/office/officeart/2005/8/layout/chevron2"/>
    <dgm:cxn modelId="{2FE4C8FF-DFE7-45CA-839F-C2AFDB8432CC}" type="presParOf" srcId="{2EE1291B-9958-4185-9E97-F3352949A136}" destId="{11C0C609-459B-4055-8504-D5F35447484F}" srcOrd="0" destOrd="0" presId="urn:microsoft.com/office/officeart/2005/8/layout/chevron2"/>
    <dgm:cxn modelId="{7F30CB19-A521-4E57-8C90-DEEE398E457E}" type="presParOf" srcId="{2EE1291B-9958-4185-9E97-F3352949A136}" destId="{CC2DB4F1-CF0E-4B5F-A24F-8E395333C83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9C0ADC-D90D-4581-BED2-533E51754728}">
      <dsp:nvSpPr>
        <dsp:cNvPr id="0" name=""/>
        <dsp:cNvSpPr/>
      </dsp:nvSpPr>
      <dsp:spPr>
        <a:xfrm>
          <a:off x="0" y="3034250"/>
          <a:ext cx="7810500" cy="66381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a:latin typeface="Franklin Gothic Demi"/>
            </a:rPr>
            <a:t>Branch</a:t>
          </a:r>
        </a:p>
      </dsp:txBody>
      <dsp:txXfrm>
        <a:off x="0" y="3034250"/>
        <a:ext cx="7810500" cy="663819"/>
      </dsp:txXfrm>
    </dsp:sp>
    <dsp:sp modelId="{7A45FB2A-14C5-40D5-BAF1-4826D8B20E0E}">
      <dsp:nvSpPr>
        <dsp:cNvPr id="0" name=""/>
        <dsp:cNvSpPr/>
      </dsp:nvSpPr>
      <dsp:spPr>
        <a:xfrm rot="10800000">
          <a:off x="0" y="2023252"/>
          <a:ext cx="7810500" cy="1020954"/>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kern="1200" dirty="0">
              <a:latin typeface="Franklin Gothic Demi"/>
            </a:rPr>
            <a:t>Zonal Office</a:t>
          </a:r>
          <a:endParaRPr lang="en-US" sz="2400" kern="1200" dirty="0"/>
        </a:p>
      </dsp:txBody>
      <dsp:txXfrm rot="10800000">
        <a:off x="0" y="2023252"/>
        <a:ext cx="7810500" cy="663385"/>
      </dsp:txXfrm>
    </dsp:sp>
    <dsp:sp modelId="{3EB57153-3093-4E6C-8BC9-6CA5E3B0A652}">
      <dsp:nvSpPr>
        <dsp:cNvPr id="0" name=""/>
        <dsp:cNvSpPr/>
      </dsp:nvSpPr>
      <dsp:spPr>
        <a:xfrm rot="10800000">
          <a:off x="0" y="1012255"/>
          <a:ext cx="7810500" cy="1020954"/>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a:latin typeface="Franklin Gothic Demi"/>
            </a:rPr>
            <a:t>FGMO</a:t>
          </a:r>
          <a:endParaRPr lang="en-US" sz="2400" kern="1200" dirty="0"/>
        </a:p>
      </dsp:txBody>
      <dsp:txXfrm rot="10800000">
        <a:off x="0" y="1012255"/>
        <a:ext cx="7810500" cy="663385"/>
      </dsp:txXfrm>
    </dsp:sp>
    <dsp:sp modelId="{46D61452-2100-4B5A-B167-A7E887153DA8}">
      <dsp:nvSpPr>
        <dsp:cNvPr id="0" name=""/>
        <dsp:cNvSpPr/>
      </dsp:nvSpPr>
      <dsp:spPr>
        <a:xfrm rot="10800000">
          <a:off x="0" y="1257"/>
          <a:ext cx="7810500" cy="1020954"/>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kern="1200" dirty="0">
              <a:latin typeface="Franklin Gothic Demi"/>
            </a:rPr>
            <a:t>Corporate Office</a:t>
          </a:r>
          <a:endParaRPr lang="en-US" sz="2400" kern="1200" dirty="0"/>
        </a:p>
      </dsp:txBody>
      <dsp:txXfrm rot="10800000">
        <a:off x="0" y="1257"/>
        <a:ext cx="7810500" cy="6633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F14A7C-5198-45F7-A10A-2FD59EA57BAF}">
      <dsp:nvSpPr>
        <dsp:cNvPr id="0" name=""/>
        <dsp:cNvSpPr/>
      </dsp:nvSpPr>
      <dsp:spPr>
        <a:xfrm rot="5400000">
          <a:off x="-302887" y="304693"/>
          <a:ext cx="2019250" cy="1413475"/>
        </a:xfrm>
        <a:prstGeom prst="chevron">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ctr" defTabSz="755650" rtl="0">
            <a:lnSpc>
              <a:spcPct val="90000"/>
            </a:lnSpc>
            <a:spcBef>
              <a:spcPct val="0"/>
            </a:spcBef>
            <a:spcAft>
              <a:spcPct val="35000"/>
            </a:spcAft>
          </a:pPr>
          <a:r>
            <a:rPr lang="en-US" sz="1700" kern="1200" dirty="0">
              <a:latin typeface="Franklin Gothic Demi"/>
            </a:rPr>
            <a:t> </a:t>
          </a:r>
          <a:r>
            <a:rPr lang="en-US" sz="1700" b="1" kern="1200" dirty="0">
              <a:latin typeface="Franklin Gothic Demi"/>
            </a:rPr>
            <a:t>Pre Disbursement</a:t>
          </a:r>
          <a:endParaRPr lang="en-US" sz="1700" b="1" kern="1200" dirty="0"/>
        </a:p>
      </dsp:txBody>
      <dsp:txXfrm rot="-5400000">
        <a:off x="1" y="708544"/>
        <a:ext cx="1413475" cy="605775"/>
      </dsp:txXfrm>
    </dsp:sp>
    <dsp:sp modelId="{0DD621C0-348C-48AD-9555-5969E05311F6}">
      <dsp:nvSpPr>
        <dsp:cNvPr id="0" name=""/>
        <dsp:cNvSpPr/>
      </dsp:nvSpPr>
      <dsp:spPr>
        <a:xfrm rot="5400000">
          <a:off x="4967112" y="-3551831"/>
          <a:ext cx="1312512" cy="8419787"/>
        </a:xfrm>
        <a:prstGeom prst="round2Same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rtl="0">
            <a:lnSpc>
              <a:spcPct val="90000"/>
            </a:lnSpc>
            <a:spcBef>
              <a:spcPct val="0"/>
            </a:spcBef>
            <a:spcAft>
              <a:spcPct val="15000"/>
            </a:spcAft>
            <a:buChar char="••"/>
          </a:pPr>
          <a:r>
            <a:rPr lang="en-US" sz="1700" kern="1200" dirty="0">
              <a:latin typeface="Cambria"/>
              <a:ea typeface="Cambria"/>
            </a:rPr>
            <a:t>Pre-release </a:t>
          </a:r>
          <a:r>
            <a:rPr lang="en-US" sz="1700" kern="1200" dirty="0" err="1">
              <a:latin typeface="Cambria"/>
              <a:ea typeface="Cambria"/>
            </a:rPr>
            <a:t>t&amp;c</a:t>
          </a:r>
          <a:r>
            <a:rPr lang="en-US" sz="1700" kern="1200" dirty="0">
              <a:latin typeface="Cambria"/>
              <a:ea typeface="Cambria"/>
            </a:rPr>
            <a:t>* like MOTD, registration of MODT with CERSAI and registration with Sub-registrar office wherever required, registration of charge ROC</a:t>
          </a:r>
          <a:endParaRPr lang="en-US" sz="1700" kern="1200" dirty="0">
            <a:latin typeface="Franklin Gothic Demi"/>
            <a:ea typeface="Cambria"/>
          </a:endParaRPr>
        </a:p>
        <a:p>
          <a:pPr marL="171450" lvl="1" indent="-171450" algn="l" defTabSz="755650">
            <a:lnSpc>
              <a:spcPct val="90000"/>
            </a:lnSpc>
            <a:spcBef>
              <a:spcPct val="0"/>
            </a:spcBef>
            <a:spcAft>
              <a:spcPct val="15000"/>
            </a:spcAft>
            <a:buChar char="••"/>
          </a:pPr>
          <a:r>
            <a:rPr lang="en-US" sz="1700" kern="1200" dirty="0">
              <a:latin typeface="Cambria"/>
              <a:ea typeface="Cambria"/>
            </a:rPr>
            <a:t>Pre Release Audit: For LCB/MCB pre release audit to be conducted in all the accounts by concurrent Auditor. For other branches  mandatory for Rs 10.00 Crore and above</a:t>
          </a:r>
          <a:endParaRPr lang="en-US" sz="1700" kern="1200" dirty="0"/>
        </a:p>
      </dsp:txBody>
      <dsp:txXfrm rot="-5400000">
        <a:off x="1413475" y="65878"/>
        <a:ext cx="8355715" cy="1184368"/>
      </dsp:txXfrm>
    </dsp:sp>
    <dsp:sp modelId="{591AF7BE-EA9F-49B9-A57B-A5DAAE9E59E1}">
      <dsp:nvSpPr>
        <dsp:cNvPr id="0" name=""/>
        <dsp:cNvSpPr/>
      </dsp:nvSpPr>
      <dsp:spPr>
        <a:xfrm rot="5400000">
          <a:off x="-302887" y="2133526"/>
          <a:ext cx="2019250" cy="1413475"/>
        </a:xfrm>
        <a:prstGeom prst="chevron">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ctr" defTabSz="755650" rtl="0">
            <a:lnSpc>
              <a:spcPct val="90000"/>
            </a:lnSpc>
            <a:spcBef>
              <a:spcPct val="0"/>
            </a:spcBef>
            <a:spcAft>
              <a:spcPct val="35000"/>
            </a:spcAft>
          </a:pPr>
          <a:r>
            <a:rPr lang="en-US" sz="1700" kern="1200" dirty="0">
              <a:latin typeface="Franklin Gothic Demi"/>
            </a:rPr>
            <a:t> </a:t>
          </a:r>
          <a:r>
            <a:rPr lang="en-US" sz="1700" kern="1200" dirty="0">
              <a:latin typeface="Cambria"/>
              <a:ea typeface="Cambria"/>
            </a:rPr>
            <a:t>Disbursement</a:t>
          </a:r>
          <a:endParaRPr lang="en-US" sz="1700" kern="1200" dirty="0">
            <a:latin typeface="Franklin Gothic Demi"/>
            <a:ea typeface="Cambria"/>
          </a:endParaRPr>
        </a:p>
      </dsp:txBody>
      <dsp:txXfrm rot="-5400000">
        <a:off x="1" y="2537377"/>
        <a:ext cx="1413475" cy="605775"/>
      </dsp:txXfrm>
    </dsp:sp>
    <dsp:sp modelId="{173533D1-1A99-46F9-BEBD-9B1A40032831}">
      <dsp:nvSpPr>
        <dsp:cNvPr id="0" name=""/>
        <dsp:cNvSpPr/>
      </dsp:nvSpPr>
      <dsp:spPr>
        <a:xfrm rot="5400000">
          <a:off x="4967112" y="-1722998"/>
          <a:ext cx="1312512" cy="8419787"/>
        </a:xfrm>
        <a:prstGeom prst="round2Same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latin typeface="Cambria"/>
              <a:ea typeface="Cambria"/>
            </a:rPr>
            <a:t>Disbursement &amp; End Use Verification: Term and Working Capital</a:t>
          </a:r>
          <a:endParaRPr lang="en-US" sz="1700" kern="1200" dirty="0"/>
        </a:p>
      </dsp:txBody>
      <dsp:txXfrm rot="-5400000">
        <a:off x="1413475" y="1894711"/>
        <a:ext cx="8355715" cy="1184368"/>
      </dsp:txXfrm>
    </dsp:sp>
    <dsp:sp modelId="{11C0C609-459B-4055-8504-D5F35447484F}">
      <dsp:nvSpPr>
        <dsp:cNvPr id="0" name=""/>
        <dsp:cNvSpPr/>
      </dsp:nvSpPr>
      <dsp:spPr>
        <a:xfrm rot="5400000">
          <a:off x="-302887" y="3962359"/>
          <a:ext cx="2019250" cy="1413475"/>
        </a:xfrm>
        <a:prstGeom prst="chevron">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ctr" defTabSz="755650" rtl="0">
            <a:lnSpc>
              <a:spcPct val="90000"/>
            </a:lnSpc>
            <a:spcBef>
              <a:spcPct val="0"/>
            </a:spcBef>
            <a:spcAft>
              <a:spcPct val="35000"/>
            </a:spcAft>
          </a:pPr>
          <a:r>
            <a:rPr lang="en-US" sz="1700" kern="1200" dirty="0">
              <a:latin typeface="Franklin Gothic Demi"/>
            </a:rPr>
            <a:t>Post Disbursement</a:t>
          </a:r>
          <a:endParaRPr lang="en-US" sz="1700" kern="1200" dirty="0"/>
        </a:p>
      </dsp:txBody>
      <dsp:txXfrm rot="-5400000">
        <a:off x="1" y="4366210"/>
        <a:ext cx="1413475" cy="605775"/>
      </dsp:txXfrm>
    </dsp:sp>
    <dsp:sp modelId="{CC2DB4F1-CF0E-4B5F-A24F-8E395333C836}">
      <dsp:nvSpPr>
        <dsp:cNvPr id="0" name=""/>
        <dsp:cNvSpPr/>
      </dsp:nvSpPr>
      <dsp:spPr>
        <a:xfrm rot="5400000">
          <a:off x="4967112" y="105833"/>
          <a:ext cx="1312512" cy="8419787"/>
        </a:xfrm>
        <a:prstGeom prst="round2Same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rtl="0">
            <a:lnSpc>
              <a:spcPct val="90000"/>
            </a:lnSpc>
            <a:spcBef>
              <a:spcPct val="0"/>
            </a:spcBef>
            <a:spcAft>
              <a:spcPct val="15000"/>
            </a:spcAft>
            <a:buChar char="••"/>
          </a:pPr>
          <a:r>
            <a:rPr lang="en-US" sz="1700" kern="1200" dirty="0">
              <a:latin typeface="Cambria"/>
              <a:ea typeface="Cambria"/>
            </a:rPr>
            <a:t>Pending Charge Creation, Monitoring of Pre Release Audit report, Concurrent Audit Report and RBIA Report</a:t>
          </a:r>
          <a:endParaRPr lang="en-US" sz="1700" kern="1200" dirty="0"/>
        </a:p>
      </dsp:txBody>
      <dsp:txXfrm rot="-5400000">
        <a:off x="1413475" y="3723542"/>
        <a:ext cx="8355715" cy="11843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2/2/2025</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2/2/2025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321268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2386183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3683239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4145394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3677141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12</a:t>
            </a:fld>
            <a:endParaRPr lang="en-US" dirty="0"/>
          </a:p>
        </p:txBody>
      </p:sp>
    </p:spTree>
    <p:extLst>
      <p:ext uri="{BB962C8B-B14F-4D97-AF65-F5344CB8AC3E}">
        <p14:creationId xmlns:p14="http://schemas.microsoft.com/office/powerpoint/2010/main" val="501160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14</a:t>
            </a:fld>
            <a:endParaRPr lang="en-US" dirty="0"/>
          </a:p>
        </p:txBody>
      </p:sp>
    </p:spTree>
    <p:extLst>
      <p:ext uri="{BB962C8B-B14F-4D97-AF65-F5344CB8AC3E}">
        <p14:creationId xmlns:p14="http://schemas.microsoft.com/office/powerpoint/2010/main" val="2994759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15</a:t>
            </a:fld>
            <a:endParaRPr lang="en-US" dirty="0"/>
          </a:p>
        </p:txBody>
      </p:sp>
    </p:spTree>
    <p:extLst>
      <p:ext uri="{BB962C8B-B14F-4D97-AF65-F5344CB8AC3E}">
        <p14:creationId xmlns:p14="http://schemas.microsoft.com/office/powerpoint/2010/main" val="1224922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16</a:t>
            </a:fld>
            <a:endParaRPr lang="en-US" dirty="0"/>
          </a:p>
        </p:txBody>
      </p:sp>
    </p:spTree>
    <p:extLst>
      <p:ext uri="{BB962C8B-B14F-4D97-AF65-F5344CB8AC3E}">
        <p14:creationId xmlns:p14="http://schemas.microsoft.com/office/powerpoint/2010/main" val="1674134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17</a:t>
            </a:fld>
            <a:endParaRPr lang="en-US" dirty="0"/>
          </a:p>
        </p:txBody>
      </p:sp>
    </p:spTree>
    <p:extLst>
      <p:ext uri="{BB962C8B-B14F-4D97-AF65-F5344CB8AC3E}">
        <p14:creationId xmlns:p14="http://schemas.microsoft.com/office/powerpoint/2010/main" val="2600307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19</a:t>
            </a:fld>
            <a:endParaRPr lang="en-US" dirty="0"/>
          </a:p>
        </p:txBody>
      </p:sp>
    </p:spTree>
    <p:extLst>
      <p:ext uri="{BB962C8B-B14F-4D97-AF65-F5344CB8AC3E}">
        <p14:creationId xmlns:p14="http://schemas.microsoft.com/office/powerpoint/2010/main" val="4050233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20</a:t>
            </a:fld>
            <a:endParaRPr lang="en-US" dirty="0"/>
          </a:p>
        </p:txBody>
      </p:sp>
    </p:spTree>
    <p:extLst>
      <p:ext uri="{BB962C8B-B14F-4D97-AF65-F5344CB8AC3E}">
        <p14:creationId xmlns:p14="http://schemas.microsoft.com/office/powerpoint/2010/main" val="1968503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c6f9544c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c6f9544c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7376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1a28683c44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1a28683c44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3556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c6f9544c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c6f9544c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66656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1a28683c44_0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1a28683c44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0681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c6f9544c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c6f9544c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287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1a28683c44_0_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1a28683c44_0_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0917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1a28683c44_0_5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1a28683c44_0_5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477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c6f9544c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c6f9544c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6520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1a28683c44_0_6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1a28683c44_0_6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1297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1a28683c44_0_6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1a28683c44_0_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33530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1a28683c44_0_6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1a28683c44_0_6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55184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1a28683c44_0_6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1a28683c44_0_6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2042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1a28683c44_0_6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1a28683c44_0_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9305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c6f9544c1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c6f9544c1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92917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c6f9544c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c6f9544c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9216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1a28683c44_0_6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1a28683c44_0_6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74050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1a55dc9323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1a55dc9323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63915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1a55dc9323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1a55dc9323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93408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1a55dc9323_0_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1a55dc9323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50191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c6f73a04f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c6f73a04f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60065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2f8e5042c7f_0_2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2f8e5042c7f_0_2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86404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f8e5042c7f_0_27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2f8e5042c7f_0_27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590554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f8e5042c7f_0_27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2f8e5042c7f_0_27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35945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f8e5042c7f_0_27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2f8e5042c7f_0_27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70352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f8e5042c7f_0_27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2f8e5042c7f_0_27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45464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f8e5042c7f_0_27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2f8e5042c7f_0_27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63506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f8e5042c7f_0_27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2f8e5042c7f_0_27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09967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f8e5042c7f_0_27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2f8e5042c7f_0_27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37929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49</a:t>
            </a:fld>
            <a:endParaRPr lang="en-US" dirty="0"/>
          </a:p>
        </p:txBody>
      </p:sp>
    </p:spTree>
    <p:extLst>
      <p:ext uri="{BB962C8B-B14F-4D97-AF65-F5344CB8AC3E}">
        <p14:creationId xmlns:p14="http://schemas.microsoft.com/office/powerpoint/2010/main" val="1765923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 uri="{C183D7F6-B498-43B3-948B-1728B52AA6E4}">
                <adec:decorative xmlns="" xmlns:adec="http://schemas.microsoft.com/office/drawing/2017/decorative" val="1"/>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chemeClr val="tx2">
                    <a:lumMod val="75000"/>
                  </a:schemeClr>
                </a:solidFill>
                <a:latin typeface="+mn-lt"/>
                <a:ea typeface="+mn-ea"/>
                <a:cs typeface="+mn-cs"/>
              </a:defRPr>
            </a:lvl1pPr>
            <a:lvl2pPr indent="-283464">
              <a:spcBef>
                <a:spcPts val="6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a:lstStyle/>
          <a:p>
            <a:fld id="{294A09A9-5501-47C1-A89A-A340965A2BE2}" type="slidenum">
              <a:rPr lang="en-US" smtClean="0"/>
              <a:pPr/>
              <a:t>‹#›</a:t>
            </a:fld>
            <a:endParaRPr lang="en-US" dirty="0">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a:noAutofit/>
          </a:bodyPr>
          <a:lstStyle>
            <a:lvl1pPr marL="0" indent="0" algn="ctr">
              <a:buNone/>
              <a:defRPr sz="2000">
                <a:solidFill>
                  <a:schemeClr val="tx1"/>
                </a:solidFill>
              </a:defRPr>
            </a:lvl1pPr>
          </a:lstStyle>
          <a:p>
            <a:r>
              <a:rPr lang="en-US" dirty="0"/>
              <a:t>Click icon to add picture</a:t>
            </a:r>
          </a:p>
        </p:txBody>
      </p:sp>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dirty="0"/>
              <a:t>Click to add title </a:t>
            </a:r>
          </a:p>
        </p:txBody>
      </p:sp>
      <p:sp>
        <p:nvSpPr>
          <p:cNvPr id="7" name="Rectangle 6">
            <a:extLst>
              <a:ext uri="{FF2B5EF4-FFF2-40B4-BE49-F238E27FC236}">
                <a16:creationId xmlns:a16="http://schemas.microsoft.com/office/drawing/2014/main" id="{D96BA398-1ED2-1FCA-63B9-8915A8C7A524}"/>
              </a:ext>
              <a:ext uri="{C183D7F6-B498-43B3-948B-1728B52AA6E4}">
                <adec:decorative xmlns=""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9169562"/>
      </p:ext>
    </p:extLst>
  </p:cSld>
  <p:clrMapOvr>
    <a:masterClrMapping/>
  </p:clrMapOvr>
  <p:extLst mod="1">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dirty="0"/>
              <a:t>Click icon to add picture</a:t>
            </a:r>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mod="1">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558A9-6DD6-E21D-3A8F-6707E1DD19F1}"/>
              </a:ext>
              <a:ext uri="{C183D7F6-B498-43B3-948B-1728B52AA6E4}">
                <adec:decorative xmlns="" xmlns:adec="http://schemas.microsoft.com/office/drawing/2017/decorative"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9" name="Freeform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mod="1">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dirty="0"/>
              <a:t>Click icon to add picture</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429319764"/>
      </p:ext>
    </p:extLst>
  </p:cSld>
  <p:clrMapOvr>
    <a:masterClrMapping/>
  </p:clrMapOvr>
  <p:extLst mod="1">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555767-B3D8-BD57-1D42-7F6E1E66892B}"/>
              </a:ext>
              <a:ext uri="{C183D7F6-B498-43B3-948B-1728B52AA6E4}">
                <adec:decorative xmlns=""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5" name="Freeform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2244329111"/>
      </p:ext>
    </p:extLst>
  </p:cSld>
  <p:clrMapOvr>
    <a:masterClrMapping/>
  </p:clrMapOvr>
  <p:extLst mod="1">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649744719"/>
      </p:ext>
    </p:extLst>
  </p:cSld>
  <p:clrMapOvr>
    <a:masterClrMapping/>
  </p:clrMapOvr>
  <p:extLst mod="1">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dirty="0"/>
              <a:t>Click icon to add table</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mod="1">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cxnSp>
        <p:nvCxnSpPr>
          <p:cNvPr id="10" name="Google Shape;10;p2"/>
          <p:cNvCxnSpPr/>
          <p:nvPr/>
        </p:nvCxnSpPr>
        <p:spPr>
          <a:xfrm>
            <a:off x="9343647" y="4235851"/>
            <a:ext cx="7496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2100047" y="4211003"/>
            <a:ext cx="7496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338859" y="1362700"/>
            <a:ext cx="9515557" cy="2032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338868" y="5292133"/>
            <a:ext cx="9515557" cy="2032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338867" y="2335685"/>
            <a:ext cx="9515600" cy="13632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7200"/>
            </a:lvl1pPr>
            <a:lvl2pPr lvl="1" algn="ctr">
              <a:spcBef>
                <a:spcPts val="0"/>
              </a:spcBef>
              <a:spcAft>
                <a:spcPts val="0"/>
              </a:spcAft>
              <a:buSzPts val="5400"/>
              <a:buNone/>
              <a:defRPr sz="7200"/>
            </a:lvl2pPr>
            <a:lvl3pPr lvl="2" algn="ctr">
              <a:spcBef>
                <a:spcPts val="0"/>
              </a:spcBef>
              <a:spcAft>
                <a:spcPts val="0"/>
              </a:spcAft>
              <a:buSzPts val="5400"/>
              <a:buNone/>
              <a:defRPr sz="7200"/>
            </a:lvl3pPr>
            <a:lvl4pPr lvl="3" algn="ctr">
              <a:spcBef>
                <a:spcPts val="0"/>
              </a:spcBef>
              <a:spcAft>
                <a:spcPts val="0"/>
              </a:spcAft>
              <a:buSzPts val="5400"/>
              <a:buNone/>
              <a:defRPr sz="7200"/>
            </a:lvl4pPr>
            <a:lvl5pPr lvl="4" algn="ctr">
              <a:spcBef>
                <a:spcPts val="0"/>
              </a:spcBef>
              <a:spcAft>
                <a:spcPts val="0"/>
              </a:spcAft>
              <a:buSzPts val="5400"/>
              <a:buNone/>
              <a:defRPr sz="7200"/>
            </a:lvl5pPr>
            <a:lvl6pPr lvl="5" algn="ctr">
              <a:spcBef>
                <a:spcPts val="0"/>
              </a:spcBef>
              <a:spcAft>
                <a:spcPts val="0"/>
              </a:spcAft>
              <a:buSzPts val="5400"/>
              <a:buNone/>
              <a:defRPr sz="7200"/>
            </a:lvl6pPr>
            <a:lvl7pPr lvl="6" algn="ctr">
              <a:spcBef>
                <a:spcPts val="0"/>
              </a:spcBef>
              <a:spcAft>
                <a:spcPts val="0"/>
              </a:spcAft>
              <a:buSzPts val="5400"/>
              <a:buNone/>
              <a:defRPr sz="7200"/>
            </a:lvl7pPr>
            <a:lvl8pPr lvl="7" algn="ctr">
              <a:spcBef>
                <a:spcPts val="0"/>
              </a:spcBef>
              <a:spcAft>
                <a:spcPts val="0"/>
              </a:spcAft>
              <a:buSzPts val="5400"/>
              <a:buNone/>
              <a:defRPr sz="7200"/>
            </a:lvl8pPr>
            <a:lvl9pPr lvl="8" algn="ctr">
              <a:spcBef>
                <a:spcPts val="0"/>
              </a:spcBef>
              <a:spcAft>
                <a:spcPts val="0"/>
              </a:spcAft>
              <a:buSzPts val="5400"/>
              <a:buNone/>
              <a:defRPr sz="7200"/>
            </a:lvl9pPr>
          </a:lstStyle>
          <a:p>
            <a:endParaRPr/>
          </a:p>
        </p:txBody>
      </p:sp>
      <p:sp>
        <p:nvSpPr>
          <p:cNvPr id="19" name="Google Shape;19;p2"/>
          <p:cNvSpPr txBox="1">
            <a:spLocks noGrp="1"/>
          </p:cNvSpPr>
          <p:nvPr>
            <p:ph type="subTitle" idx="1"/>
          </p:nvPr>
        </p:nvSpPr>
        <p:spPr>
          <a:xfrm>
            <a:off x="2849633" y="3800052"/>
            <a:ext cx="64940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a:endParaRPr/>
          </a:p>
        </p:txBody>
      </p:sp>
      <p:sp>
        <p:nvSpPr>
          <p:cNvPr id="20" name="Google Shape;20;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0058099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
        <p:cNvGrpSpPr/>
        <p:nvPr/>
      </p:nvGrpSpPr>
      <p:grpSpPr>
        <a:xfrm>
          <a:off x="0" y="0"/>
          <a:ext cx="0" cy="0"/>
          <a:chOff x="0" y="0"/>
          <a:chExt cx="0" cy="0"/>
        </a:xfrm>
      </p:grpSpPr>
      <p:sp>
        <p:nvSpPr>
          <p:cNvPr id="26" name="Google Shape;26;p4"/>
          <p:cNvSpPr/>
          <p:nvPr/>
        </p:nvSpPr>
        <p:spPr>
          <a:xfrm>
            <a:off x="-100" y="6727600"/>
            <a:ext cx="12192000" cy="1304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4"/>
          <p:cNvSpPr txBox="1">
            <a:spLocks noGrp="1"/>
          </p:cNvSpPr>
          <p:nvPr>
            <p:ph type="title"/>
          </p:nvPr>
        </p:nvSpPr>
        <p:spPr>
          <a:xfrm>
            <a:off x="415600" y="593367"/>
            <a:ext cx="11360800" cy="9432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415600" y="1688433"/>
            <a:ext cx="11360800" cy="44036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859408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415600" y="593367"/>
            <a:ext cx="11360800" cy="9432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991291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5"/>
        <p:cNvGrpSpPr/>
        <p:nvPr/>
      </p:nvGrpSpPr>
      <p:grpSpPr>
        <a:xfrm>
          <a:off x="0" y="0"/>
          <a:ext cx="0" cy="0"/>
          <a:chOff x="0" y="0"/>
          <a:chExt cx="0" cy="0"/>
        </a:xfrm>
      </p:grpSpPr>
      <p:sp>
        <p:nvSpPr>
          <p:cNvPr id="56" name="Google Shape;56;p11"/>
          <p:cNvSpPr/>
          <p:nvPr/>
        </p:nvSpPr>
        <p:spPr>
          <a:xfrm>
            <a:off x="-100" y="6727600"/>
            <a:ext cx="12192000" cy="13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7" name="Google Shape;57;p11"/>
          <p:cNvSpPr txBox="1">
            <a:spLocks noGrp="1"/>
          </p:cNvSpPr>
          <p:nvPr>
            <p:ph type="title" hasCustomPrompt="1"/>
          </p:nvPr>
        </p:nvSpPr>
        <p:spPr>
          <a:xfrm>
            <a:off x="415600" y="1739800"/>
            <a:ext cx="11360800" cy="20512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7333">
                <a:solidFill>
                  <a:schemeClr val="accent3"/>
                </a:solidFill>
              </a:defRPr>
            </a:lvl1pPr>
            <a:lvl2pPr lvl="1" algn="ctr">
              <a:spcBef>
                <a:spcPts val="0"/>
              </a:spcBef>
              <a:spcAft>
                <a:spcPts val="0"/>
              </a:spcAft>
              <a:buClr>
                <a:schemeClr val="accent3"/>
              </a:buClr>
              <a:buSzPts val="13000"/>
              <a:buNone/>
              <a:defRPr sz="17333">
                <a:solidFill>
                  <a:schemeClr val="accent3"/>
                </a:solidFill>
              </a:defRPr>
            </a:lvl2pPr>
            <a:lvl3pPr lvl="2" algn="ctr">
              <a:spcBef>
                <a:spcPts val="0"/>
              </a:spcBef>
              <a:spcAft>
                <a:spcPts val="0"/>
              </a:spcAft>
              <a:buClr>
                <a:schemeClr val="accent3"/>
              </a:buClr>
              <a:buSzPts val="13000"/>
              <a:buNone/>
              <a:defRPr sz="17333">
                <a:solidFill>
                  <a:schemeClr val="accent3"/>
                </a:solidFill>
              </a:defRPr>
            </a:lvl3pPr>
            <a:lvl4pPr lvl="3" algn="ctr">
              <a:spcBef>
                <a:spcPts val="0"/>
              </a:spcBef>
              <a:spcAft>
                <a:spcPts val="0"/>
              </a:spcAft>
              <a:buClr>
                <a:schemeClr val="accent3"/>
              </a:buClr>
              <a:buSzPts val="13000"/>
              <a:buNone/>
              <a:defRPr sz="17333">
                <a:solidFill>
                  <a:schemeClr val="accent3"/>
                </a:solidFill>
              </a:defRPr>
            </a:lvl4pPr>
            <a:lvl5pPr lvl="4" algn="ctr">
              <a:spcBef>
                <a:spcPts val="0"/>
              </a:spcBef>
              <a:spcAft>
                <a:spcPts val="0"/>
              </a:spcAft>
              <a:buClr>
                <a:schemeClr val="accent3"/>
              </a:buClr>
              <a:buSzPts val="13000"/>
              <a:buNone/>
              <a:defRPr sz="17333">
                <a:solidFill>
                  <a:schemeClr val="accent3"/>
                </a:solidFill>
              </a:defRPr>
            </a:lvl5pPr>
            <a:lvl6pPr lvl="5" algn="ctr">
              <a:spcBef>
                <a:spcPts val="0"/>
              </a:spcBef>
              <a:spcAft>
                <a:spcPts val="0"/>
              </a:spcAft>
              <a:buClr>
                <a:schemeClr val="accent3"/>
              </a:buClr>
              <a:buSzPts val="13000"/>
              <a:buNone/>
              <a:defRPr sz="17333">
                <a:solidFill>
                  <a:schemeClr val="accent3"/>
                </a:solidFill>
              </a:defRPr>
            </a:lvl6pPr>
            <a:lvl7pPr lvl="6" algn="ctr">
              <a:spcBef>
                <a:spcPts val="0"/>
              </a:spcBef>
              <a:spcAft>
                <a:spcPts val="0"/>
              </a:spcAft>
              <a:buClr>
                <a:schemeClr val="accent3"/>
              </a:buClr>
              <a:buSzPts val="13000"/>
              <a:buNone/>
              <a:defRPr sz="17333">
                <a:solidFill>
                  <a:schemeClr val="accent3"/>
                </a:solidFill>
              </a:defRPr>
            </a:lvl7pPr>
            <a:lvl8pPr lvl="7" algn="ctr">
              <a:spcBef>
                <a:spcPts val="0"/>
              </a:spcBef>
              <a:spcAft>
                <a:spcPts val="0"/>
              </a:spcAft>
              <a:buClr>
                <a:schemeClr val="accent3"/>
              </a:buClr>
              <a:buSzPts val="13000"/>
              <a:buNone/>
              <a:defRPr sz="17333">
                <a:solidFill>
                  <a:schemeClr val="accent3"/>
                </a:solidFill>
              </a:defRPr>
            </a:lvl8pPr>
            <a:lvl9pPr lvl="8" algn="ctr">
              <a:spcBef>
                <a:spcPts val="0"/>
              </a:spcBef>
              <a:spcAft>
                <a:spcPts val="0"/>
              </a:spcAft>
              <a:buClr>
                <a:schemeClr val="accent3"/>
              </a:buClr>
              <a:buSzPts val="13000"/>
              <a:buNone/>
              <a:defRPr sz="17333">
                <a:solidFill>
                  <a:schemeClr val="accent3"/>
                </a:solidFill>
              </a:defRPr>
            </a:lvl9pPr>
          </a:lstStyle>
          <a:p>
            <a:r>
              <a:t>xx%</a:t>
            </a:r>
          </a:p>
        </p:txBody>
      </p:sp>
      <p:sp>
        <p:nvSpPr>
          <p:cNvPr id="58" name="Google Shape;58;p11"/>
          <p:cNvSpPr txBox="1">
            <a:spLocks noGrp="1"/>
          </p:cNvSpPr>
          <p:nvPr>
            <p:ph type="body" idx="1"/>
          </p:nvPr>
        </p:nvSpPr>
        <p:spPr>
          <a:xfrm>
            <a:off x="415600" y="3994200"/>
            <a:ext cx="11360800" cy="14288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003657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415600" y="593367"/>
            <a:ext cx="11360800" cy="9432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415600" y="1688233"/>
            <a:ext cx="5333200" cy="4403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3" name="Google Shape;33;p5"/>
          <p:cNvSpPr txBox="1">
            <a:spLocks noGrp="1"/>
          </p:cNvSpPr>
          <p:nvPr>
            <p:ph type="body" idx="2"/>
          </p:nvPr>
        </p:nvSpPr>
        <p:spPr>
          <a:xfrm>
            <a:off x="6443200" y="1688233"/>
            <a:ext cx="5333200" cy="4403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4" name="Google Shape;3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276437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40" name="Google Shape;4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41" name="Google Shape;4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469653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653667" y="701800"/>
            <a:ext cx="7484800" cy="54544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7200" b="0">
                <a:solidFill>
                  <a:schemeClr val="dk2"/>
                </a:solidFill>
              </a:defRPr>
            </a:lvl1pPr>
            <a:lvl2pPr lvl="1">
              <a:spcBef>
                <a:spcPts val="0"/>
              </a:spcBef>
              <a:spcAft>
                <a:spcPts val="0"/>
              </a:spcAft>
              <a:buClr>
                <a:schemeClr val="dk2"/>
              </a:buClr>
              <a:buSzPts val="5400"/>
              <a:buNone/>
              <a:defRPr sz="7200" b="0">
                <a:solidFill>
                  <a:schemeClr val="dk2"/>
                </a:solidFill>
              </a:defRPr>
            </a:lvl2pPr>
            <a:lvl3pPr lvl="2">
              <a:spcBef>
                <a:spcPts val="0"/>
              </a:spcBef>
              <a:spcAft>
                <a:spcPts val="0"/>
              </a:spcAft>
              <a:buClr>
                <a:schemeClr val="dk2"/>
              </a:buClr>
              <a:buSzPts val="5400"/>
              <a:buNone/>
              <a:defRPr sz="7200" b="0">
                <a:solidFill>
                  <a:schemeClr val="dk2"/>
                </a:solidFill>
              </a:defRPr>
            </a:lvl3pPr>
            <a:lvl4pPr lvl="3">
              <a:spcBef>
                <a:spcPts val="0"/>
              </a:spcBef>
              <a:spcAft>
                <a:spcPts val="0"/>
              </a:spcAft>
              <a:buClr>
                <a:schemeClr val="dk2"/>
              </a:buClr>
              <a:buSzPts val="5400"/>
              <a:buNone/>
              <a:defRPr sz="7200" b="0">
                <a:solidFill>
                  <a:schemeClr val="dk2"/>
                </a:solidFill>
              </a:defRPr>
            </a:lvl4pPr>
            <a:lvl5pPr lvl="4">
              <a:spcBef>
                <a:spcPts val="0"/>
              </a:spcBef>
              <a:spcAft>
                <a:spcPts val="0"/>
              </a:spcAft>
              <a:buClr>
                <a:schemeClr val="dk2"/>
              </a:buClr>
              <a:buSzPts val="5400"/>
              <a:buNone/>
              <a:defRPr sz="7200" b="0">
                <a:solidFill>
                  <a:schemeClr val="dk2"/>
                </a:solidFill>
              </a:defRPr>
            </a:lvl5pPr>
            <a:lvl6pPr lvl="5">
              <a:spcBef>
                <a:spcPts val="0"/>
              </a:spcBef>
              <a:spcAft>
                <a:spcPts val="0"/>
              </a:spcAft>
              <a:buClr>
                <a:schemeClr val="dk2"/>
              </a:buClr>
              <a:buSzPts val="5400"/>
              <a:buNone/>
              <a:defRPr sz="7200" b="0">
                <a:solidFill>
                  <a:schemeClr val="dk2"/>
                </a:solidFill>
              </a:defRPr>
            </a:lvl6pPr>
            <a:lvl7pPr lvl="6">
              <a:spcBef>
                <a:spcPts val="0"/>
              </a:spcBef>
              <a:spcAft>
                <a:spcPts val="0"/>
              </a:spcAft>
              <a:buClr>
                <a:schemeClr val="dk2"/>
              </a:buClr>
              <a:buSzPts val="5400"/>
              <a:buNone/>
              <a:defRPr sz="7200" b="0">
                <a:solidFill>
                  <a:schemeClr val="dk2"/>
                </a:solidFill>
              </a:defRPr>
            </a:lvl7pPr>
            <a:lvl8pPr lvl="7">
              <a:spcBef>
                <a:spcPts val="0"/>
              </a:spcBef>
              <a:spcAft>
                <a:spcPts val="0"/>
              </a:spcAft>
              <a:buClr>
                <a:schemeClr val="dk2"/>
              </a:buClr>
              <a:buSzPts val="5400"/>
              <a:buNone/>
              <a:defRPr sz="7200" b="0">
                <a:solidFill>
                  <a:schemeClr val="dk2"/>
                </a:solidFill>
              </a:defRPr>
            </a:lvl8pPr>
            <a:lvl9pPr lvl="8">
              <a:spcBef>
                <a:spcPts val="0"/>
              </a:spcBef>
              <a:spcAft>
                <a:spcPts val="0"/>
              </a:spcAft>
              <a:buClr>
                <a:schemeClr val="dk2"/>
              </a:buClr>
              <a:buSzPts val="5400"/>
              <a:buNone/>
              <a:defRPr sz="7200" b="0">
                <a:solidFill>
                  <a:schemeClr val="dk2"/>
                </a:solidFill>
              </a:defRPr>
            </a:lvl9pPr>
          </a:lstStyle>
          <a:p>
            <a:endParaRPr/>
          </a:p>
        </p:txBody>
      </p:sp>
      <p:sp>
        <p:nvSpPr>
          <p:cNvPr id="44" name="Google Shape;4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4016491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dirty="0"/>
              <a:t>Click to edit Master title style</a:t>
            </a:r>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dirty="0"/>
          </a:p>
        </p:txBody>
      </p:sp>
      <p:sp>
        <p:nvSpPr>
          <p:cNvPr id="5" name="TextBox 4">
            <a:extLst>
              <a:ext uri="{FF2B5EF4-FFF2-40B4-BE49-F238E27FC236}">
                <a16:creationId xmlns:a16="http://schemas.microsoft.com/office/drawing/2014/main" id="{5ED53591-FB78-A99C-D535-BA09646D94A5}"/>
              </a:ext>
            </a:extLst>
          </p:cNvPr>
          <p:cNvSpPr txBox="1"/>
          <p:nvPr>
            <p:extLst>
              <p:ext uri="{1162E1C5-73C7-4A58-AE30-91384D911F3F}">
                <p184:classification xmlns="" xmlns:p184="http://schemas.microsoft.com/office/powerpoint/2018/4/main" val="hdr"/>
              </p:ext>
            </p:extLst>
          </p:nvPr>
        </p:nvSpPr>
        <p:spPr>
          <a:xfrm>
            <a:off x="63500" y="63500"/>
            <a:ext cx="1165225"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Classification: Internal</a:t>
            </a:r>
          </a:p>
        </p:txBody>
      </p:sp>
      <p:sp>
        <p:nvSpPr>
          <p:cNvPr id="6" name="TextBox 5">
            <a:extLst>
              <a:ext uri="{FF2B5EF4-FFF2-40B4-BE49-F238E27FC236}">
                <a16:creationId xmlns:a16="http://schemas.microsoft.com/office/drawing/2014/main" id="{774BA647-9EB7-D311-DD61-7F1C7394F697}"/>
              </a:ext>
            </a:extLst>
          </p:cNvPr>
          <p:cNvSpPr txBox="1"/>
          <p:nvPr>
            <p:extLst>
              <p:ext uri="{1162E1C5-73C7-4A58-AE30-91384D911F3F}">
                <p184:classification xmlns="" xmlns:p184="http://schemas.microsoft.com/office/powerpoint/2018/4/main" val="ftr"/>
              </p:ext>
            </p:extLst>
          </p:nvPr>
        </p:nvSpPr>
        <p:spPr>
          <a:xfrm>
            <a:off x="63500" y="6642100"/>
            <a:ext cx="2271713"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This message has been classified as Internal</a:t>
            </a: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 id="2147483712" r:id="rId14"/>
    <p:sldLayoutId id="2147483713" r:id="rId15"/>
    <p:sldLayoutId id="2147483714" r:id="rId16"/>
    <p:sldLayoutId id="2147483715" r:id="rId17"/>
    <p:sldLayoutId id="2147483716" r:id="rId18"/>
    <p:sldLayoutId id="2147483717" r:id="rId19"/>
    <p:sldLayoutId id="2147483718" r:id="rId20"/>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D9D6-2977-ABCD-FDF8-51AFA5064E54}"/>
              </a:ext>
            </a:extLst>
          </p:cNvPr>
          <p:cNvSpPr>
            <a:spLocks noGrp="1"/>
          </p:cNvSpPr>
          <p:nvPr>
            <p:ph type="ctrTitle"/>
          </p:nvPr>
        </p:nvSpPr>
        <p:spPr>
          <a:xfrm>
            <a:off x="5402762" y="411479"/>
            <a:ext cx="6393542" cy="896326"/>
          </a:xfrm>
        </p:spPr>
        <p:txBody>
          <a:bodyPr/>
          <a:lstStyle/>
          <a:p>
            <a:pPr algn="ctr"/>
            <a:r>
              <a:rPr lang="en-US" dirty="0" smtClean="0"/>
              <a:t>Credit </a:t>
            </a:r>
            <a:r>
              <a:rPr lang="en-US" dirty="0"/>
              <a:t>Monitoring</a:t>
            </a:r>
          </a:p>
        </p:txBody>
      </p:sp>
    </p:spTree>
    <p:extLst>
      <p:ext uri="{BB962C8B-B14F-4D97-AF65-F5344CB8AC3E}">
        <p14:creationId xmlns:p14="http://schemas.microsoft.com/office/powerpoint/2010/main" val="3390304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close-up of a plant">
            <a:extLst>
              <a:ext uri="{FF2B5EF4-FFF2-40B4-BE49-F238E27FC236}">
                <a16:creationId xmlns:a16="http://schemas.microsoft.com/office/drawing/2014/main" id="{8DB431A1-9806-9CFE-0E5F-1A5611C2A66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3" r="23"/>
          <a:stretch/>
        </p:blipFill>
        <p:spPr>
          <a:xfrm>
            <a:off x="0" y="0"/>
            <a:ext cx="12192000" cy="6880225"/>
          </a:xfrm>
        </p:spPr>
      </p:pic>
      <p:sp>
        <p:nvSpPr>
          <p:cNvPr id="3" name="Title 2">
            <a:extLst>
              <a:ext uri="{FF2B5EF4-FFF2-40B4-BE49-F238E27FC236}">
                <a16:creationId xmlns:a16="http://schemas.microsoft.com/office/drawing/2014/main" id="{9C37279A-330D-886F-340D-494A5005E5FC}"/>
              </a:ext>
            </a:extLst>
          </p:cNvPr>
          <p:cNvSpPr>
            <a:spLocks noGrp="1"/>
          </p:cNvSpPr>
          <p:nvPr>
            <p:ph type="title"/>
          </p:nvPr>
        </p:nvSpPr>
        <p:spPr>
          <a:xfrm>
            <a:off x="6309359" y="444933"/>
            <a:ext cx="5477479" cy="3291840"/>
          </a:xfrm>
        </p:spPr>
        <p:txBody>
          <a:bodyPr/>
          <a:lstStyle/>
          <a:p>
            <a:pPr algn="ctr"/>
            <a:r>
              <a:rPr lang="en-US" dirty="0"/>
              <a:t>Credit Monitoring policy</a:t>
            </a:r>
            <a:endParaRPr lang="en-US"/>
          </a:p>
        </p:txBody>
      </p:sp>
    </p:spTree>
    <p:extLst>
      <p:ext uri="{BB962C8B-B14F-4D97-AF65-F5344CB8AC3E}">
        <p14:creationId xmlns:p14="http://schemas.microsoft.com/office/powerpoint/2010/main" val="31121732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A07D5-AFB0-3588-E522-FE794AF72116}"/>
              </a:ext>
            </a:extLst>
          </p:cNvPr>
          <p:cNvSpPr>
            <a:spLocks noGrp="1"/>
          </p:cNvSpPr>
          <p:nvPr>
            <p:ph type="title"/>
          </p:nvPr>
        </p:nvSpPr>
        <p:spPr>
          <a:xfrm>
            <a:off x="594360" y="102875"/>
            <a:ext cx="10873740" cy="1680205"/>
          </a:xfrm>
        </p:spPr>
        <p:txBody>
          <a:bodyPr anchor="b">
            <a:normAutofit/>
          </a:bodyPr>
          <a:lstStyle/>
          <a:p>
            <a:r>
              <a:rPr lang="en-US" b="0" dirty="0"/>
              <a:t>Governance Framework</a:t>
            </a:r>
            <a:r>
              <a:rPr lang="en-US" b="0"/>
              <a:t/>
            </a:r>
            <a:br>
              <a:rPr lang="en-US" b="0"/>
            </a:br>
            <a:endParaRPr lang="en-US" b="0"/>
          </a:p>
        </p:txBody>
      </p:sp>
      <p:graphicFrame>
        <p:nvGraphicFramePr>
          <p:cNvPr id="3" name="Diagram 2">
            <a:extLst>
              <a:ext uri="{FF2B5EF4-FFF2-40B4-BE49-F238E27FC236}">
                <a16:creationId xmlns:a16="http://schemas.microsoft.com/office/drawing/2014/main" id="{FCAC7823-94C5-CBB5-B4FA-3F0BBC964EB7}"/>
              </a:ext>
            </a:extLst>
          </p:cNvPr>
          <p:cNvGraphicFramePr/>
          <p:nvPr>
            <p:extLst>
              <p:ext uri="{D42A27DB-BD31-4B8C-83A1-F6EECF244321}">
                <p14:modId xmlns:p14="http://schemas.microsoft.com/office/powerpoint/2010/main" val="365761772"/>
              </p:ext>
            </p:extLst>
          </p:nvPr>
        </p:nvGraphicFramePr>
        <p:xfrm>
          <a:off x="3657600" y="2282008"/>
          <a:ext cx="7810500" cy="3699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04295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62827-F918-115F-ED12-EE026D789D4B}"/>
              </a:ext>
            </a:extLst>
          </p:cNvPr>
          <p:cNvSpPr>
            <a:spLocks noGrp="1"/>
          </p:cNvSpPr>
          <p:nvPr>
            <p:ph type="title"/>
          </p:nvPr>
        </p:nvSpPr>
        <p:spPr>
          <a:xfrm>
            <a:off x="594360" y="102875"/>
            <a:ext cx="10873740" cy="530278"/>
          </a:xfrm>
        </p:spPr>
        <p:txBody>
          <a:bodyPr anchor="b">
            <a:normAutofit fontScale="90000"/>
          </a:bodyPr>
          <a:lstStyle/>
          <a:p>
            <a:r>
              <a:rPr lang="en-US" dirty="0"/>
              <a:t>Stages of Monitoring</a:t>
            </a:r>
          </a:p>
        </p:txBody>
      </p:sp>
      <p:graphicFrame>
        <p:nvGraphicFramePr>
          <p:cNvPr id="12" name="Content Placeholder 11">
            <a:extLst>
              <a:ext uri="{FF2B5EF4-FFF2-40B4-BE49-F238E27FC236}">
                <a16:creationId xmlns:a16="http://schemas.microsoft.com/office/drawing/2014/main" id="{BC20D6F3-007A-BC88-340E-A78132A5A04E}"/>
              </a:ext>
            </a:extLst>
          </p:cNvPr>
          <p:cNvGraphicFramePr>
            <a:graphicFrameLocks noGrp="1"/>
          </p:cNvGraphicFramePr>
          <p:nvPr>
            <p:ph sz="quarter" idx="13"/>
            <p:extLst>
              <p:ext uri="{D42A27DB-BD31-4B8C-83A1-F6EECF244321}">
                <p14:modId xmlns:p14="http://schemas.microsoft.com/office/powerpoint/2010/main" val="3727516422"/>
              </p:ext>
            </p:extLst>
          </p:nvPr>
        </p:nvGraphicFramePr>
        <p:xfrm>
          <a:off x="2119746" y="799572"/>
          <a:ext cx="9833263" cy="5680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59911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2093866" y="144145"/>
            <a:ext cx="7936230" cy="844683"/>
          </a:xfrm>
        </p:spPr>
        <p:txBody>
          <a:bodyPr vert="horz" lIns="0" tIns="0" rIns="0" bIns="0" rtlCol="0" anchor="b" anchorCtr="0">
            <a:normAutofit/>
          </a:bodyPr>
          <a:lstStyle/>
          <a:p>
            <a:r>
              <a:rPr lang="en-US" b="1" i="0" kern="1200" spc="100" baseline="0" dirty="0">
                <a:latin typeface="+mj-lt"/>
                <a:ea typeface="+mj-ea"/>
                <a:cs typeface="+mj-cs"/>
              </a:rPr>
              <a:t>Loan Review Mechanism: -</a:t>
            </a:r>
          </a:p>
        </p:txBody>
      </p:sp>
      <p:sp>
        <p:nvSpPr>
          <p:cNvPr id="5" name="TextBox 4">
            <a:extLst>
              <a:ext uri="{FF2B5EF4-FFF2-40B4-BE49-F238E27FC236}">
                <a16:creationId xmlns:a16="http://schemas.microsoft.com/office/drawing/2014/main" id="{3E6634A3-4DB3-9288-6BD7-7320B80FC459}"/>
              </a:ext>
            </a:extLst>
          </p:cNvPr>
          <p:cNvSpPr txBox="1"/>
          <p:nvPr/>
        </p:nvSpPr>
        <p:spPr>
          <a:xfrm>
            <a:off x="2190306" y="1271072"/>
            <a:ext cx="9368551" cy="3084228"/>
          </a:xfrm>
          <a:prstGeom prst="rect">
            <a:avLst/>
          </a:prstGeom>
        </p:spPr>
        <p:txBody>
          <a:bodyPr rot="0" spcFirstLastPara="0" vertOverflow="overflow" horzOverflow="overflow" vert="horz" lIns="0" tIns="274320" rIns="91440" bIns="45720" numCol="1" spcCol="0" rtlCol="0" fromWordArt="0" anchorCtr="0" forceAA="0" compatLnSpc="1">
            <a:prstTxWarp prst="textNoShape">
              <a:avLst/>
            </a:prstTxWarp>
            <a:normAutofit/>
          </a:bodyPr>
          <a:lstStyle/>
          <a:p>
            <a:pPr algn="just">
              <a:lnSpc>
                <a:spcPct val="90000"/>
              </a:lnSpc>
              <a:spcBef>
                <a:spcPts val="1800"/>
              </a:spcBef>
            </a:pPr>
            <a:r>
              <a:rPr lang="en-US" sz="2000" dirty="0">
                <a:solidFill>
                  <a:srgbClr val="002060"/>
                </a:solidFill>
                <a:latin typeface="Cambria"/>
                <a:ea typeface="Cambria"/>
              </a:rPr>
              <a:t>LRM is an independent assessment; it examines compliance with extant sanction and post sanction processes / procedures laid down by the bank from time to time </a:t>
            </a:r>
            <a:endParaRPr lang="en-US" sz="2000" dirty="0" smtClean="0">
              <a:solidFill>
                <a:srgbClr val="002060"/>
              </a:solidFill>
              <a:latin typeface="Cambria"/>
              <a:ea typeface="Cambria"/>
            </a:endParaRPr>
          </a:p>
          <a:p>
            <a:pPr algn="just">
              <a:lnSpc>
                <a:spcPct val="90000"/>
              </a:lnSpc>
              <a:spcBef>
                <a:spcPts val="1800"/>
              </a:spcBef>
            </a:pPr>
            <a:endParaRPr lang="en-US" sz="2000" dirty="0">
              <a:solidFill>
                <a:srgbClr val="002060"/>
              </a:solidFill>
              <a:latin typeface="Cambria"/>
              <a:ea typeface="Cambria"/>
            </a:endParaRPr>
          </a:p>
          <a:p>
            <a:pPr algn="just">
              <a:lnSpc>
                <a:spcPct val="90000"/>
              </a:lnSpc>
              <a:spcBef>
                <a:spcPts val="1800"/>
              </a:spcBef>
            </a:pPr>
            <a:r>
              <a:rPr lang="en-US" sz="2000" dirty="0">
                <a:solidFill>
                  <a:srgbClr val="002060"/>
                </a:solidFill>
                <a:latin typeface="Cambria" panose="02040503050406030204" pitchFamily="18" charset="0"/>
                <a:ea typeface="Cambria" panose="02040503050406030204" pitchFamily="18" charset="0"/>
              </a:rPr>
              <a:t>LRM will focus on approval process, accuracy and timeliness of credit rating </a:t>
            </a:r>
            <a:r>
              <a:rPr lang="en-US" sz="2000" dirty="0" smtClean="0">
                <a:solidFill>
                  <a:srgbClr val="002060"/>
                </a:solidFill>
                <a:latin typeface="Cambria" panose="02040503050406030204" pitchFamily="18" charset="0"/>
                <a:ea typeface="Cambria" panose="02040503050406030204" pitchFamily="18" charset="0"/>
              </a:rPr>
              <a:t>assigned, adherence </a:t>
            </a:r>
            <a:r>
              <a:rPr lang="en-US" sz="2000" dirty="0">
                <a:solidFill>
                  <a:srgbClr val="002060"/>
                </a:solidFill>
                <a:latin typeface="Cambria" panose="02040503050406030204" pitchFamily="18" charset="0"/>
                <a:ea typeface="Cambria" panose="02040503050406030204" pitchFamily="18" charset="0"/>
              </a:rPr>
              <a:t>to internal policies and procedures and applicable laws/Regulations, compliance </a:t>
            </a:r>
            <a:r>
              <a:rPr lang="en-US" sz="2000" dirty="0" smtClean="0">
                <a:solidFill>
                  <a:srgbClr val="002060"/>
                </a:solidFill>
                <a:latin typeface="Cambria" panose="02040503050406030204" pitchFamily="18" charset="0"/>
                <a:ea typeface="Cambria" panose="02040503050406030204" pitchFamily="18" charset="0"/>
              </a:rPr>
              <a:t>with </a:t>
            </a:r>
            <a:r>
              <a:rPr lang="en-US" sz="2000" dirty="0">
                <a:solidFill>
                  <a:srgbClr val="002060"/>
                </a:solidFill>
                <a:latin typeface="Cambria" panose="02040503050406030204" pitchFamily="18" charset="0"/>
                <a:ea typeface="Cambria" panose="02040503050406030204" pitchFamily="18" charset="0"/>
              </a:rPr>
              <a:t>loan covenants, post sanction follow up, sufficiency of loan documentation, portfolio </a:t>
            </a:r>
            <a:r>
              <a:rPr lang="en-US" sz="2000" dirty="0" smtClean="0">
                <a:solidFill>
                  <a:srgbClr val="002060"/>
                </a:solidFill>
                <a:latin typeface="Cambria" panose="02040503050406030204" pitchFamily="18" charset="0"/>
                <a:ea typeface="Cambria" panose="02040503050406030204" pitchFamily="18" charset="0"/>
              </a:rPr>
              <a:t>quality </a:t>
            </a:r>
            <a:r>
              <a:rPr lang="en-US" sz="2000" dirty="0">
                <a:solidFill>
                  <a:srgbClr val="002060"/>
                </a:solidFill>
                <a:latin typeface="Cambria" panose="02040503050406030204" pitchFamily="18" charset="0"/>
                <a:ea typeface="Cambria" panose="02040503050406030204" pitchFamily="18" charset="0"/>
              </a:rPr>
              <a:t>and review of improving portfolio quality</a:t>
            </a:r>
            <a:endParaRPr lang="en-US" sz="2000" dirty="0">
              <a:solidFill>
                <a:srgbClr val="002060"/>
              </a:solidFill>
              <a:latin typeface="Cambria" panose="02040503050406030204" pitchFamily="18" charset="0"/>
              <a:ea typeface="Cambria" panose="02040503050406030204" pitchFamily="18" charset="0"/>
            </a:endParaRPr>
          </a:p>
        </p:txBody>
      </p:sp>
      <p:sp>
        <p:nvSpPr>
          <p:cNvPr id="6" name="TextBox 5"/>
          <p:cNvSpPr txBox="1"/>
          <p:nvPr/>
        </p:nvSpPr>
        <p:spPr>
          <a:xfrm>
            <a:off x="2190306" y="4449736"/>
            <a:ext cx="9368551" cy="646331"/>
          </a:xfrm>
          <a:prstGeom prst="rect">
            <a:avLst/>
          </a:prstGeom>
          <a:noFill/>
        </p:spPr>
        <p:txBody>
          <a:bodyPr wrap="square" rtlCol="0">
            <a:spAutoFit/>
          </a:bodyPr>
          <a:lstStyle/>
          <a:p>
            <a:pPr algn="just"/>
            <a:r>
              <a:rPr lang="en-US" b="1" dirty="0" smtClean="0">
                <a:solidFill>
                  <a:srgbClr val="002060"/>
                </a:solidFill>
                <a:latin typeface="Cambria" panose="02040503050406030204" pitchFamily="18" charset="0"/>
                <a:ea typeface="Cambria" panose="02040503050406030204" pitchFamily="18" charset="0"/>
              </a:rPr>
              <a:t>Coverage</a:t>
            </a:r>
            <a:r>
              <a:rPr lang="en-US" dirty="0" smtClean="0">
                <a:solidFill>
                  <a:srgbClr val="002060"/>
                </a:solidFill>
                <a:latin typeface="Cambria" panose="02040503050406030204" pitchFamily="18" charset="0"/>
                <a:ea typeface="Cambria" panose="02040503050406030204" pitchFamily="18" charset="0"/>
              </a:rPr>
              <a:t>: </a:t>
            </a:r>
            <a:r>
              <a:rPr lang="en-US" dirty="0">
                <a:solidFill>
                  <a:srgbClr val="002060"/>
                </a:solidFill>
                <a:latin typeface="Cambria" panose="02040503050406030204" pitchFamily="18" charset="0"/>
                <a:ea typeface="Cambria" panose="02040503050406030204" pitchFamily="18" charset="0"/>
              </a:rPr>
              <a:t>Coverage under LRM and credit audit shall not be less than 40% and 10% of the standard domestic credit outstanding as on the previous year end, respectively_</a:t>
            </a:r>
            <a:endParaRPr lang="en-IN"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8848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3661409" y="5416463"/>
            <a:ext cx="7936230" cy="626014"/>
          </a:xfrm>
        </p:spPr>
        <p:txBody>
          <a:bodyPr vert="horz" lIns="0" tIns="0" rIns="0" bIns="0" rtlCol="0" anchor="b" anchorCtr="0">
            <a:normAutofit/>
          </a:bodyPr>
          <a:lstStyle/>
          <a:p>
            <a:r>
              <a:rPr lang="en-US" b="1" i="0" kern="1200" spc="100" baseline="0" dirty="0">
                <a:latin typeface="+mj-lt"/>
                <a:ea typeface="+mj-ea"/>
                <a:cs typeface="+mj-cs"/>
              </a:rPr>
              <a:t>Loan Review Mechanism: </a:t>
            </a:r>
            <a:r>
              <a:rPr lang="en-US" b="1" i="0" kern="1200" spc="100" baseline="0" dirty="0" smtClean="0">
                <a:latin typeface="+mj-lt"/>
                <a:ea typeface="+mj-ea"/>
                <a:cs typeface="+mj-cs"/>
              </a:rPr>
              <a:t>….</a:t>
            </a:r>
            <a:endParaRPr lang="en-US" b="1" i="0" kern="1200" spc="100" baseline="0" dirty="0">
              <a:latin typeface="+mj-lt"/>
              <a:ea typeface="+mj-ea"/>
              <a:cs typeface="+mj-cs"/>
            </a:endParaRPr>
          </a:p>
        </p:txBody>
      </p:sp>
      <p:graphicFrame>
        <p:nvGraphicFramePr>
          <p:cNvPr id="11" name="Table 10">
            <a:extLst>
              <a:ext uri="{FF2B5EF4-FFF2-40B4-BE49-F238E27FC236}">
                <a16:creationId xmlns:a16="http://schemas.microsoft.com/office/drawing/2014/main" id="{7CBB9240-305E-6731-6F39-5A2EBA49F33B}"/>
              </a:ext>
            </a:extLst>
          </p:cNvPr>
          <p:cNvGraphicFramePr>
            <a:graphicFrameLocks noGrp="1"/>
          </p:cNvGraphicFramePr>
          <p:nvPr>
            <p:extLst>
              <p:ext uri="{D42A27DB-BD31-4B8C-83A1-F6EECF244321}">
                <p14:modId xmlns:p14="http://schemas.microsoft.com/office/powerpoint/2010/main" val="2395789175"/>
              </p:ext>
            </p:extLst>
          </p:nvPr>
        </p:nvGraphicFramePr>
        <p:xfrm>
          <a:off x="3572539" y="431877"/>
          <a:ext cx="8025100" cy="3069942"/>
        </p:xfrm>
        <a:graphic>
          <a:graphicData uri="http://schemas.openxmlformats.org/drawingml/2006/table">
            <a:tbl>
              <a:tblPr firstRow="1" firstCol="1" lastRow="1" lastCol="1" bandRow="1" bandCol="1">
                <a:tableStyleId>{8A107856-5554-42FB-B03E-39F5DBC370BA}</a:tableStyleId>
              </a:tblPr>
              <a:tblGrid>
                <a:gridCol w="3253832">
                  <a:extLst>
                    <a:ext uri="{9D8B030D-6E8A-4147-A177-3AD203B41FA5}">
                      <a16:colId xmlns:a16="http://schemas.microsoft.com/office/drawing/2014/main" val="2178447903"/>
                    </a:ext>
                  </a:extLst>
                </a:gridCol>
                <a:gridCol w="2444913">
                  <a:extLst>
                    <a:ext uri="{9D8B030D-6E8A-4147-A177-3AD203B41FA5}">
                      <a16:colId xmlns:a16="http://schemas.microsoft.com/office/drawing/2014/main" val="1065911178"/>
                    </a:ext>
                  </a:extLst>
                </a:gridCol>
                <a:gridCol w="2326355">
                  <a:extLst>
                    <a:ext uri="{9D8B030D-6E8A-4147-A177-3AD203B41FA5}">
                      <a16:colId xmlns:a16="http://schemas.microsoft.com/office/drawing/2014/main" val="3048725694"/>
                    </a:ext>
                  </a:extLst>
                </a:gridCol>
              </a:tblGrid>
              <a:tr h="906695">
                <a:tc>
                  <a:txBody>
                    <a:bodyPr/>
                    <a:lstStyle/>
                    <a:p>
                      <a:pPr marL="1118235" marR="50165" indent="-1009015">
                        <a:lnSpc>
                          <a:spcPct val="107000"/>
                        </a:lnSpc>
                        <a:spcBef>
                          <a:spcPts val="50"/>
                        </a:spcBef>
                      </a:pPr>
                      <a:r>
                        <a:rPr lang="en-US" sz="1800" b="1">
                          <a:solidFill>
                            <a:srgbClr val="002060"/>
                          </a:solidFill>
                          <a:effectLst/>
                          <a:latin typeface="Cambria" panose="02040503050406030204" pitchFamily="18" charset="0"/>
                          <a:ea typeface="Microsoft Sans Serif" panose="020B0604020202020204" pitchFamily="34" charset="0"/>
                        </a:rPr>
                        <a:t>Sanctioned Under the Powers</a:t>
                      </a:r>
                      <a:r>
                        <a:rPr lang="en-US" sz="1800" b="1" spc="-320">
                          <a:solidFill>
                            <a:srgbClr val="002060"/>
                          </a:solidFill>
                          <a:effectLst/>
                          <a:latin typeface="Cambria" panose="02040503050406030204" pitchFamily="18" charset="0"/>
                          <a:ea typeface="Microsoft Sans Serif" panose="020B0604020202020204" pitchFamily="34" charset="0"/>
                        </a:rPr>
                        <a:t> </a:t>
                      </a:r>
                      <a:r>
                        <a:rPr lang="en-US" sz="1800" b="1">
                          <a:solidFill>
                            <a:srgbClr val="002060"/>
                          </a:solidFill>
                          <a:effectLst/>
                          <a:latin typeface="Cambria" panose="02040503050406030204" pitchFamily="18" charset="0"/>
                          <a:ea typeface="Microsoft Sans Serif" panose="020B0604020202020204" pitchFamily="34" charset="0"/>
                        </a:rPr>
                        <a:t>of</a:t>
                      </a:r>
                      <a:endParaRPr lang="en-US" sz="190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spcBef>
                          <a:spcPts val="50"/>
                        </a:spcBef>
                      </a:pPr>
                      <a:r>
                        <a:rPr lang="en-US" sz="1800" b="1" dirty="0">
                          <a:solidFill>
                            <a:srgbClr val="002060"/>
                          </a:solidFill>
                          <a:effectLst/>
                          <a:latin typeface="Cambria" panose="02040503050406030204" pitchFamily="18" charset="0"/>
                          <a:ea typeface="Microsoft Sans Serif" panose="020B0604020202020204" pitchFamily="34" charset="0"/>
                        </a:rPr>
                        <a:t>Having</a:t>
                      </a:r>
                      <a:r>
                        <a:rPr lang="en-US" sz="1800" b="1" spc="-5" dirty="0">
                          <a:solidFill>
                            <a:srgbClr val="002060"/>
                          </a:solidFill>
                          <a:effectLst/>
                          <a:latin typeface="Cambria" panose="02040503050406030204" pitchFamily="18" charset="0"/>
                          <a:ea typeface="Microsoft Sans Serif" panose="020B0604020202020204" pitchFamily="34" charset="0"/>
                        </a:rPr>
                        <a:t> </a:t>
                      </a:r>
                      <a:r>
                        <a:rPr lang="en-US" sz="1800" b="1" dirty="0">
                          <a:solidFill>
                            <a:srgbClr val="002060"/>
                          </a:solidFill>
                          <a:effectLst/>
                          <a:latin typeface="Cambria" panose="02040503050406030204" pitchFamily="18" charset="0"/>
                          <a:ea typeface="Microsoft Sans Serif" panose="020B0604020202020204" pitchFamily="34" charset="0"/>
                        </a:rPr>
                        <a:t>Exposures</a:t>
                      </a:r>
                      <a:r>
                        <a:rPr lang="en-US" sz="1800" b="1" spc="-5" dirty="0">
                          <a:solidFill>
                            <a:srgbClr val="002060"/>
                          </a:solidFill>
                          <a:effectLst/>
                          <a:latin typeface="Cambria" panose="02040503050406030204" pitchFamily="18" charset="0"/>
                          <a:ea typeface="Microsoft Sans Serif" panose="020B0604020202020204" pitchFamily="34" charset="0"/>
                        </a:rPr>
                        <a:t> </a:t>
                      </a:r>
                      <a:r>
                        <a:rPr lang="en-US" sz="1800" b="1" dirty="0">
                          <a:solidFill>
                            <a:srgbClr val="002060"/>
                          </a:solidFill>
                          <a:effectLst/>
                          <a:latin typeface="Cambria" panose="02040503050406030204" pitchFamily="18" charset="0"/>
                          <a:ea typeface="Microsoft Sans Serif" panose="020B0604020202020204" pitchFamily="34" charset="0"/>
                        </a:rPr>
                        <a:t>of</a:t>
                      </a:r>
                      <a:r>
                        <a:rPr lang="en-US" sz="1800" b="1" spc="-5" dirty="0">
                          <a:solidFill>
                            <a:srgbClr val="002060"/>
                          </a:solidFill>
                          <a:effectLst/>
                          <a:latin typeface="Cambria" panose="02040503050406030204" pitchFamily="18" charset="0"/>
                          <a:ea typeface="Microsoft Sans Serif" panose="020B0604020202020204" pitchFamily="34" charset="0"/>
                        </a:rPr>
                        <a:t> </a:t>
                      </a:r>
                      <a:r>
                        <a:rPr lang="en-US" sz="1800" b="1" dirty="0">
                          <a:solidFill>
                            <a:srgbClr val="002060"/>
                          </a:solidFill>
                          <a:effectLst/>
                          <a:latin typeface="Cambria" panose="02040503050406030204" pitchFamily="18" charset="0"/>
                          <a:ea typeface="Microsoft Sans Serif" panose="020B0604020202020204" pitchFamily="34" charset="0"/>
                        </a:rPr>
                        <a:t>*</a:t>
                      </a:r>
                      <a:endParaRPr lang="en-US" sz="1900" dirty="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8790" marR="77470" indent="-339090">
                        <a:lnSpc>
                          <a:spcPct val="107000"/>
                        </a:lnSpc>
                        <a:spcBef>
                          <a:spcPts val="50"/>
                        </a:spcBef>
                      </a:pPr>
                      <a:r>
                        <a:rPr lang="en-US" sz="1800" b="1">
                          <a:solidFill>
                            <a:srgbClr val="002060"/>
                          </a:solidFill>
                          <a:effectLst/>
                          <a:latin typeface="Cambria" panose="02040503050406030204" pitchFamily="18" charset="0"/>
                          <a:ea typeface="Microsoft Sans Serif" panose="020B0604020202020204" pitchFamily="34" charset="0"/>
                        </a:rPr>
                        <a:t>Reviewing Authority</a:t>
                      </a:r>
                      <a:r>
                        <a:rPr lang="en-US" sz="1800" b="1" spc="-320">
                          <a:solidFill>
                            <a:srgbClr val="002060"/>
                          </a:solidFill>
                          <a:effectLst/>
                          <a:latin typeface="Cambria" panose="02040503050406030204" pitchFamily="18" charset="0"/>
                          <a:ea typeface="Microsoft Sans Serif" panose="020B0604020202020204" pitchFamily="34" charset="0"/>
                        </a:rPr>
                        <a:t> </a:t>
                      </a:r>
                      <a:r>
                        <a:rPr lang="en-US" sz="1800" b="1">
                          <a:solidFill>
                            <a:srgbClr val="002060"/>
                          </a:solidFill>
                          <a:effectLst/>
                          <a:latin typeface="Cambria" panose="02040503050406030204" pitchFamily="18" charset="0"/>
                          <a:ea typeface="Microsoft Sans Serif" panose="020B0604020202020204" pitchFamily="34" charset="0"/>
                        </a:rPr>
                        <a:t>under</a:t>
                      </a:r>
                      <a:r>
                        <a:rPr lang="en-US" sz="1800" b="1" spc="-5">
                          <a:solidFill>
                            <a:srgbClr val="002060"/>
                          </a:solidFill>
                          <a:effectLst/>
                          <a:latin typeface="Cambria" panose="02040503050406030204" pitchFamily="18" charset="0"/>
                          <a:ea typeface="Microsoft Sans Serif" panose="020B0604020202020204" pitchFamily="34" charset="0"/>
                        </a:rPr>
                        <a:t> </a:t>
                      </a:r>
                      <a:r>
                        <a:rPr lang="en-US" sz="1800" b="1">
                          <a:solidFill>
                            <a:srgbClr val="002060"/>
                          </a:solidFill>
                          <a:effectLst/>
                          <a:latin typeface="Cambria" panose="02040503050406030204" pitchFamily="18" charset="0"/>
                          <a:ea typeface="Microsoft Sans Serif" panose="020B0604020202020204" pitchFamily="34" charset="0"/>
                        </a:rPr>
                        <a:t>LRM</a:t>
                      </a:r>
                      <a:endParaRPr lang="en-US" sz="190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6600058"/>
                  </a:ext>
                </a:extLst>
              </a:tr>
              <a:tr h="333497">
                <a:tc>
                  <a:txBody>
                    <a:bodyPr/>
                    <a:lstStyle/>
                    <a:p>
                      <a:pPr marL="67945">
                        <a:spcBef>
                          <a:spcPts val="70"/>
                        </a:spcBef>
                      </a:pPr>
                      <a:r>
                        <a:rPr lang="en-US" sz="1800">
                          <a:solidFill>
                            <a:srgbClr val="002060"/>
                          </a:solidFill>
                          <a:effectLst/>
                          <a:latin typeface="Cambria" panose="02040503050406030204" pitchFamily="18" charset="0"/>
                          <a:ea typeface="Microsoft Sans Serif" panose="020B0604020202020204" pitchFamily="34" charset="0"/>
                        </a:rPr>
                        <a:t>FGMCC</a:t>
                      </a:r>
                      <a:r>
                        <a:rPr lang="en-US" sz="1800" spc="5">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a:t>
                      </a:r>
                      <a:r>
                        <a:rPr lang="en-US" sz="1800" spc="15">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CO</a:t>
                      </a:r>
                      <a:endParaRPr lang="en-US" sz="190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7945">
                        <a:spcBef>
                          <a:spcPts val="70"/>
                        </a:spcBef>
                      </a:pPr>
                      <a:r>
                        <a:rPr lang="en-US" sz="1800">
                          <a:solidFill>
                            <a:srgbClr val="002060"/>
                          </a:solidFill>
                          <a:effectLst/>
                          <a:latin typeface="Cambria" panose="02040503050406030204" pitchFamily="18" charset="0"/>
                          <a:ea typeface="Microsoft Sans Serif" panose="020B0604020202020204" pitchFamily="34" charset="0"/>
                        </a:rPr>
                        <a:t>Rs.20</a:t>
                      </a:r>
                      <a:r>
                        <a:rPr lang="en-US" sz="1800" spc="5">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Cr and</a:t>
                      </a:r>
                      <a:r>
                        <a:rPr lang="en-US" sz="1800" spc="10">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above</a:t>
                      </a:r>
                      <a:endParaRPr lang="en-US" sz="190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9850">
                        <a:spcBef>
                          <a:spcPts val="70"/>
                        </a:spcBef>
                      </a:pPr>
                      <a:r>
                        <a:rPr lang="en-US" sz="1800">
                          <a:solidFill>
                            <a:srgbClr val="002060"/>
                          </a:solidFill>
                          <a:effectLst/>
                          <a:latin typeface="Cambria" panose="02040503050406030204" pitchFamily="18" charset="0"/>
                          <a:ea typeface="Microsoft Sans Serif" panose="020B0604020202020204" pitchFamily="34" charset="0"/>
                        </a:rPr>
                        <a:t>CO</a:t>
                      </a:r>
                      <a:r>
                        <a:rPr lang="en-US" sz="1800" spc="5">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LRMC</a:t>
                      </a:r>
                      <a:endParaRPr lang="en-US" sz="190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550404"/>
                  </a:ext>
                </a:extLst>
              </a:tr>
              <a:tr h="893807">
                <a:tc>
                  <a:txBody>
                    <a:bodyPr/>
                    <a:lstStyle/>
                    <a:p>
                      <a:pPr marL="67945">
                        <a:spcBef>
                          <a:spcPts val="65"/>
                        </a:spcBef>
                      </a:pPr>
                      <a:r>
                        <a:rPr lang="en-US" sz="1800" dirty="0">
                          <a:solidFill>
                            <a:srgbClr val="002060"/>
                          </a:solidFill>
                          <a:effectLst/>
                          <a:latin typeface="Cambria" panose="02040503050406030204" pitchFamily="18" charset="0"/>
                          <a:ea typeface="Microsoft Sans Serif" panose="020B0604020202020204" pitchFamily="34" charset="0"/>
                        </a:rPr>
                        <a:t>ZLSCC</a:t>
                      </a:r>
                      <a:r>
                        <a:rPr lang="en-US" sz="1800" spc="5" dirty="0">
                          <a:solidFill>
                            <a:srgbClr val="002060"/>
                          </a:solidFill>
                          <a:effectLst/>
                          <a:latin typeface="Cambria" panose="02040503050406030204" pitchFamily="18" charset="0"/>
                          <a:ea typeface="Microsoft Sans Serif" panose="020B0604020202020204" pitchFamily="34" charset="0"/>
                        </a:rPr>
                        <a:t> </a:t>
                      </a:r>
                      <a:r>
                        <a:rPr lang="en-US" sz="1800" dirty="0">
                          <a:solidFill>
                            <a:srgbClr val="002060"/>
                          </a:solidFill>
                          <a:effectLst/>
                          <a:latin typeface="Cambria" panose="02040503050406030204" pitchFamily="18" charset="0"/>
                          <a:ea typeface="Microsoft Sans Serif" panose="020B0604020202020204" pitchFamily="34" charset="0"/>
                        </a:rPr>
                        <a:t>/</a:t>
                      </a:r>
                      <a:r>
                        <a:rPr lang="en-US" sz="1800" spc="15" dirty="0">
                          <a:solidFill>
                            <a:srgbClr val="002060"/>
                          </a:solidFill>
                          <a:effectLst/>
                          <a:latin typeface="Cambria" panose="02040503050406030204" pitchFamily="18" charset="0"/>
                          <a:ea typeface="Microsoft Sans Serif" panose="020B0604020202020204" pitchFamily="34" charset="0"/>
                        </a:rPr>
                        <a:t> </a:t>
                      </a:r>
                      <a:r>
                        <a:rPr lang="en-US" sz="1800" dirty="0">
                          <a:solidFill>
                            <a:srgbClr val="002060"/>
                          </a:solidFill>
                          <a:effectLst/>
                          <a:latin typeface="Cambria" panose="02040503050406030204" pitchFamily="18" charset="0"/>
                          <a:ea typeface="Microsoft Sans Serif" panose="020B0604020202020204" pitchFamily="34" charset="0"/>
                        </a:rPr>
                        <a:t>ZLCC</a:t>
                      </a:r>
                      <a:endParaRPr lang="en-US" sz="1900" dirty="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7945">
                        <a:spcBef>
                          <a:spcPts val="65"/>
                        </a:spcBef>
                      </a:pPr>
                      <a:r>
                        <a:rPr lang="en-US" sz="1800" dirty="0">
                          <a:solidFill>
                            <a:srgbClr val="002060"/>
                          </a:solidFill>
                          <a:effectLst/>
                          <a:latin typeface="Cambria" panose="02040503050406030204" pitchFamily="18" charset="0"/>
                          <a:ea typeface="Microsoft Sans Serif" panose="020B0604020202020204" pitchFamily="34" charset="0"/>
                        </a:rPr>
                        <a:t>Rs.2</a:t>
                      </a:r>
                      <a:r>
                        <a:rPr lang="en-US" sz="1800" spc="10" dirty="0">
                          <a:solidFill>
                            <a:srgbClr val="002060"/>
                          </a:solidFill>
                          <a:effectLst/>
                          <a:latin typeface="Cambria" panose="02040503050406030204" pitchFamily="18" charset="0"/>
                          <a:ea typeface="Microsoft Sans Serif" panose="020B0604020202020204" pitchFamily="34" charset="0"/>
                        </a:rPr>
                        <a:t> </a:t>
                      </a:r>
                      <a:r>
                        <a:rPr lang="en-US" sz="1800" dirty="0">
                          <a:solidFill>
                            <a:srgbClr val="002060"/>
                          </a:solidFill>
                          <a:effectLst/>
                          <a:latin typeface="Cambria" panose="02040503050406030204" pitchFamily="18" charset="0"/>
                          <a:ea typeface="Microsoft Sans Serif" panose="020B0604020202020204" pitchFamily="34" charset="0"/>
                        </a:rPr>
                        <a:t>Cr</a:t>
                      </a:r>
                      <a:r>
                        <a:rPr lang="en-US" sz="1800" spc="5" dirty="0">
                          <a:solidFill>
                            <a:srgbClr val="002060"/>
                          </a:solidFill>
                          <a:effectLst/>
                          <a:latin typeface="Cambria" panose="02040503050406030204" pitchFamily="18" charset="0"/>
                          <a:ea typeface="Microsoft Sans Serif" panose="020B0604020202020204" pitchFamily="34" charset="0"/>
                        </a:rPr>
                        <a:t> </a:t>
                      </a:r>
                      <a:r>
                        <a:rPr lang="en-US" sz="1800" dirty="0">
                          <a:solidFill>
                            <a:srgbClr val="002060"/>
                          </a:solidFill>
                          <a:effectLst/>
                          <a:latin typeface="Cambria" panose="02040503050406030204" pitchFamily="18" charset="0"/>
                          <a:ea typeface="Microsoft Sans Serif" panose="020B0604020202020204" pitchFamily="34" charset="0"/>
                        </a:rPr>
                        <a:t>to</a:t>
                      </a:r>
                      <a:r>
                        <a:rPr lang="en-US" sz="1800" spc="10" dirty="0">
                          <a:solidFill>
                            <a:srgbClr val="002060"/>
                          </a:solidFill>
                          <a:effectLst/>
                          <a:latin typeface="Cambria" panose="02040503050406030204" pitchFamily="18" charset="0"/>
                          <a:ea typeface="Microsoft Sans Serif" panose="020B0604020202020204" pitchFamily="34" charset="0"/>
                        </a:rPr>
                        <a:t> </a:t>
                      </a:r>
                      <a:r>
                        <a:rPr lang="en-US" sz="1800" dirty="0">
                          <a:solidFill>
                            <a:srgbClr val="002060"/>
                          </a:solidFill>
                          <a:effectLst/>
                          <a:latin typeface="Cambria" panose="02040503050406030204" pitchFamily="18" charset="0"/>
                          <a:ea typeface="Microsoft Sans Serif" panose="020B0604020202020204" pitchFamily="34" charset="0"/>
                        </a:rPr>
                        <a:t>less than</a:t>
                      </a:r>
                      <a:r>
                        <a:rPr lang="en-US" sz="1800" spc="15" dirty="0">
                          <a:solidFill>
                            <a:srgbClr val="002060"/>
                          </a:solidFill>
                          <a:effectLst/>
                          <a:latin typeface="Cambria" panose="02040503050406030204" pitchFamily="18" charset="0"/>
                          <a:ea typeface="Microsoft Sans Serif" panose="020B0604020202020204" pitchFamily="34" charset="0"/>
                        </a:rPr>
                        <a:t> </a:t>
                      </a:r>
                      <a:r>
                        <a:rPr lang="en-US" sz="1800" dirty="0">
                          <a:solidFill>
                            <a:srgbClr val="002060"/>
                          </a:solidFill>
                          <a:effectLst/>
                          <a:latin typeface="Cambria" panose="02040503050406030204" pitchFamily="18" charset="0"/>
                          <a:ea typeface="Microsoft Sans Serif" panose="020B0604020202020204" pitchFamily="34" charset="0"/>
                        </a:rPr>
                        <a:t>Rs.20</a:t>
                      </a:r>
                      <a:endParaRPr lang="en-US" sz="1900" dirty="0">
                        <a:solidFill>
                          <a:srgbClr val="002060"/>
                        </a:solidFill>
                        <a:effectLst/>
                        <a:latin typeface="Microsoft Sans Serif" panose="020B0604020202020204" pitchFamily="34" charset="0"/>
                        <a:ea typeface="Microsoft Sans Serif" panose="020B0604020202020204" pitchFamily="34" charset="0"/>
                      </a:endParaRPr>
                    </a:p>
                    <a:p>
                      <a:pPr marL="67945">
                        <a:spcBef>
                          <a:spcPts val="130"/>
                        </a:spcBef>
                      </a:pPr>
                      <a:r>
                        <a:rPr lang="en-US" sz="1800" dirty="0">
                          <a:solidFill>
                            <a:srgbClr val="002060"/>
                          </a:solidFill>
                          <a:effectLst/>
                          <a:latin typeface="Cambria" panose="02040503050406030204" pitchFamily="18" charset="0"/>
                          <a:ea typeface="Microsoft Sans Serif" panose="020B0604020202020204" pitchFamily="34" charset="0"/>
                        </a:rPr>
                        <a:t>Cr</a:t>
                      </a:r>
                      <a:endParaRPr lang="en-US" sz="1900" dirty="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9850">
                        <a:spcBef>
                          <a:spcPts val="65"/>
                        </a:spcBef>
                      </a:pPr>
                      <a:r>
                        <a:rPr lang="en-US" sz="1800">
                          <a:solidFill>
                            <a:srgbClr val="002060"/>
                          </a:solidFill>
                          <a:effectLst/>
                          <a:latin typeface="Cambria" panose="02040503050406030204" pitchFamily="18" charset="0"/>
                          <a:ea typeface="Microsoft Sans Serif" panose="020B0604020202020204" pitchFamily="34" charset="0"/>
                        </a:rPr>
                        <a:t>FGMO</a:t>
                      </a:r>
                      <a:r>
                        <a:rPr lang="en-US" sz="1800" spc="5">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LRMC</a:t>
                      </a:r>
                      <a:endParaRPr lang="en-US" sz="190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9195971"/>
                  </a:ext>
                </a:extLst>
              </a:tr>
              <a:tr h="602446">
                <a:tc>
                  <a:txBody>
                    <a:bodyPr/>
                    <a:lstStyle/>
                    <a:p>
                      <a:pPr marL="67945">
                        <a:spcBef>
                          <a:spcPts val="65"/>
                        </a:spcBef>
                      </a:pPr>
                      <a:r>
                        <a:rPr lang="en-US" sz="1800" dirty="0">
                          <a:solidFill>
                            <a:srgbClr val="002060"/>
                          </a:solidFill>
                          <a:effectLst/>
                          <a:latin typeface="Cambria" panose="02040503050406030204" pitchFamily="18" charset="0"/>
                          <a:ea typeface="Microsoft Sans Serif" panose="020B0604020202020204" pitchFamily="34" charset="0"/>
                        </a:rPr>
                        <a:t>Branch</a:t>
                      </a:r>
                      <a:r>
                        <a:rPr lang="en-US" sz="1800" spc="5" dirty="0">
                          <a:solidFill>
                            <a:srgbClr val="002060"/>
                          </a:solidFill>
                          <a:effectLst/>
                          <a:latin typeface="Cambria" panose="02040503050406030204" pitchFamily="18" charset="0"/>
                          <a:ea typeface="Microsoft Sans Serif" panose="020B0604020202020204" pitchFamily="34" charset="0"/>
                        </a:rPr>
                        <a:t> </a:t>
                      </a:r>
                      <a:r>
                        <a:rPr lang="en-US" sz="1800" dirty="0">
                          <a:solidFill>
                            <a:srgbClr val="002060"/>
                          </a:solidFill>
                          <a:effectLst/>
                          <a:latin typeface="Cambria" panose="02040503050406030204" pitchFamily="18" charset="0"/>
                          <a:ea typeface="Microsoft Sans Serif" panose="020B0604020202020204" pitchFamily="34" charset="0"/>
                        </a:rPr>
                        <a:t>Manager</a:t>
                      </a:r>
                      <a:r>
                        <a:rPr lang="en-US" sz="1800" spc="5" dirty="0">
                          <a:solidFill>
                            <a:srgbClr val="002060"/>
                          </a:solidFill>
                          <a:effectLst/>
                          <a:latin typeface="Cambria" panose="02040503050406030204" pitchFamily="18" charset="0"/>
                          <a:ea typeface="Microsoft Sans Serif" panose="020B0604020202020204" pitchFamily="34" charset="0"/>
                        </a:rPr>
                        <a:t> </a:t>
                      </a:r>
                      <a:r>
                        <a:rPr lang="en-US" sz="1800" dirty="0">
                          <a:solidFill>
                            <a:srgbClr val="002060"/>
                          </a:solidFill>
                          <a:effectLst/>
                          <a:latin typeface="Cambria" panose="02040503050406030204" pitchFamily="18" charset="0"/>
                          <a:ea typeface="Microsoft Sans Serif" panose="020B0604020202020204" pitchFamily="34" charset="0"/>
                        </a:rPr>
                        <a:t>/</a:t>
                      </a:r>
                      <a:r>
                        <a:rPr lang="en-US" sz="1800" spc="-5" dirty="0">
                          <a:solidFill>
                            <a:srgbClr val="002060"/>
                          </a:solidFill>
                          <a:effectLst/>
                          <a:latin typeface="Cambria" panose="02040503050406030204" pitchFamily="18" charset="0"/>
                          <a:ea typeface="Microsoft Sans Serif" panose="020B0604020202020204" pitchFamily="34" charset="0"/>
                        </a:rPr>
                        <a:t> </a:t>
                      </a:r>
                      <a:r>
                        <a:rPr lang="en-US" sz="1800" dirty="0">
                          <a:solidFill>
                            <a:srgbClr val="002060"/>
                          </a:solidFill>
                          <a:effectLst/>
                          <a:latin typeface="Cambria" panose="02040503050406030204" pitchFamily="18" charset="0"/>
                          <a:ea typeface="Microsoft Sans Serif" panose="020B0604020202020204" pitchFamily="34" charset="0"/>
                        </a:rPr>
                        <a:t>MAPC /</a:t>
                      </a:r>
                      <a:r>
                        <a:rPr lang="en-US" sz="1800" spc="10" dirty="0">
                          <a:solidFill>
                            <a:srgbClr val="002060"/>
                          </a:solidFill>
                          <a:effectLst/>
                          <a:latin typeface="Cambria" panose="02040503050406030204" pitchFamily="18" charset="0"/>
                          <a:ea typeface="Microsoft Sans Serif" panose="020B0604020202020204" pitchFamily="34" charset="0"/>
                        </a:rPr>
                        <a:t> </a:t>
                      </a:r>
                      <a:r>
                        <a:rPr lang="en-US" sz="1800" dirty="0">
                          <a:solidFill>
                            <a:srgbClr val="002060"/>
                          </a:solidFill>
                          <a:effectLst/>
                          <a:latin typeface="Cambria" panose="02040503050406030204" pitchFamily="18" charset="0"/>
                          <a:ea typeface="Microsoft Sans Serif" panose="020B0604020202020204" pitchFamily="34" charset="0"/>
                        </a:rPr>
                        <a:t>RAPC</a:t>
                      </a:r>
                      <a:endParaRPr lang="en-US" sz="1900" dirty="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7945">
                        <a:spcBef>
                          <a:spcPts val="65"/>
                        </a:spcBef>
                      </a:pPr>
                      <a:r>
                        <a:rPr lang="en-US" sz="1800">
                          <a:solidFill>
                            <a:srgbClr val="002060"/>
                          </a:solidFill>
                          <a:effectLst/>
                          <a:latin typeface="Cambria" panose="02040503050406030204" pitchFamily="18" charset="0"/>
                          <a:ea typeface="Microsoft Sans Serif" panose="020B0604020202020204" pitchFamily="34" charset="0"/>
                        </a:rPr>
                        <a:t>Rs.50 lakhs and above</a:t>
                      </a:r>
                      <a:endParaRPr lang="en-US" sz="190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9850">
                        <a:spcBef>
                          <a:spcPts val="65"/>
                        </a:spcBef>
                      </a:pPr>
                      <a:r>
                        <a:rPr lang="en-US" sz="1800">
                          <a:solidFill>
                            <a:srgbClr val="002060"/>
                          </a:solidFill>
                          <a:effectLst/>
                          <a:latin typeface="Cambria" panose="02040503050406030204" pitchFamily="18" charset="0"/>
                          <a:ea typeface="Microsoft Sans Serif" panose="020B0604020202020204" pitchFamily="34" charset="0"/>
                        </a:rPr>
                        <a:t>ZO</a:t>
                      </a:r>
                      <a:r>
                        <a:rPr lang="en-US" sz="1800" spc="10">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LRMC</a:t>
                      </a:r>
                      <a:endParaRPr lang="en-US" sz="190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8268907"/>
                  </a:ext>
                </a:extLst>
              </a:tr>
              <a:tr h="333497">
                <a:tc gridSpan="2">
                  <a:txBody>
                    <a:bodyPr/>
                    <a:lstStyle/>
                    <a:p>
                      <a:pPr marL="67945">
                        <a:spcBef>
                          <a:spcPts val="65"/>
                        </a:spcBef>
                      </a:pPr>
                      <a:r>
                        <a:rPr lang="en-US" sz="1800">
                          <a:solidFill>
                            <a:srgbClr val="002060"/>
                          </a:solidFill>
                          <a:effectLst/>
                          <a:latin typeface="Cambria" panose="02040503050406030204" pitchFamily="18" charset="0"/>
                          <a:ea typeface="Microsoft Sans Serif" panose="020B0604020202020204" pitchFamily="34" charset="0"/>
                        </a:rPr>
                        <a:t>All C</a:t>
                      </a:r>
                      <a:r>
                        <a:rPr lang="en-US" sz="1800" spc="5">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&amp;</a:t>
                      </a:r>
                      <a:r>
                        <a:rPr lang="en-US" sz="1800" spc="5">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D</a:t>
                      </a:r>
                      <a:r>
                        <a:rPr lang="en-US" sz="1800" spc="5">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rated</a:t>
                      </a:r>
                      <a:r>
                        <a:rPr lang="en-US" sz="1800" spc="5">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accounts</a:t>
                      </a:r>
                      <a:r>
                        <a:rPr lang="en-US" sz="1800" spc="10">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Rs.5</a:t>
                      </a:r>
                      <a:r>
                        <a:rPr lang="en-US" sz="1800" spc="10">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Cr and</a:t>
                      </a:r>
                      <a:r>
                        <a:rPr lang="en-US" sz="1800" spc="10">
                          <a:solidFill>
                            <a:srgbClr val="002060"/>
                          </a:solidFill>
                          <a:effectLst/>
                          <a:latin typeface="Cambria" panose="02040503050406030204" pitchFamily="18" charset="0"/>
                          <a:ea typeface="Microsoft Sans Serif" panose="020B0604020202020204" pitchFamily="34" charset="0"/>
                        </a:rPr>
                        <a:t> </a:t>
                      </a:r>
                      <a:r>
                        <a:rPr lang="en-US" sz="1800">
                          <a:solidFill>
                            <a:srgbClr val="002060"/>
                          </a:solidFill>
                          <a:effectLst/>
                          <a:latin typeface="Cambria" panose="02040503050406030204" pitchFamily="18" charset="0"/>
                          <a:ea typeface="Microsoft Sans Serif" panose="020B0604020202020204" pitchFamily="34" charset="0"/>
                        </a:rPr>
                        <a:t>above</a:t>
                      </a:r>
                      <a:endParaRPr lang="en-US" sz="190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a:txBody>
                    <a:bodyPr/>
                    <a:lstStyle/>
                    <a:p>
                      <a:pPr marL="69850">
                        <a:spcBef>
                          <a:spcPts val="65"/>
                        </a:spcBef>
                      </a:pPr>
                      <a:r>
                        <a:rPr lang="en-US" sz="1800" dirty="0">
                          <a:solidFill>
                            <a:srgbClr val="002060"/>
                          </a:solidFill>
                          <a:effectLst/>
                          <a:latin typeface="Cambria" panose="02040503050406030204" pitchFamily="18" charset="0"/>
                          <a:ea typeface="Microsoft Sans Serif" panose="020B0604020202020204" pitchFamily="34" charset="0"/>
                        </a:rPr>
                        <a:t>CO</a:t>
                      </a:r>
                      <a:r>
                        <a:rPr lang="en-US" sz="1800" spc="25" dirty="0">
                          <a:solidFill>
                            <a:srgbClr val="002060"/>
                          </a:solidFill>
                          <a:effectLst/>
                          <a:latin typeface="Cambria" panose="02040503050406030204" pitchFamily="18" charset="0"/>
                          <a:ea typeface="Microsoft Sans Serif" panose="020B0604020202020204" pitchFamily="34" charset="0"/>
                        </a:rPr>
                        <a:t> </a:t>
                      </a:r>
                      <a:r>
                        <a:rPr lang="en-US" sz="1800" dirty="0">
                          <a:solidFill>
                            <a:srgbClr val="002060"/>
                          </a:solidFill>
                          <a:effectLst/>
                          <a:latin typeface="Cambria" panose="02040503050406030204" pitchFamily="18" charset="0"/>
                          <a:ea typeface="Microsoft Sans Serif" panose="020B0604020202020204" pitchFamily="34" charset="0"/>
                        </a:rPr>
                        <a:t>LRMC</a:t>
                      </a:r>
                      <a:endParaRPr lang="en-US" sz="1900" dirty="0">
                        <a:solidFill>
                          <a:srgbClr val="002060"/>
                        </a:solidFill>
                        <a:effectLst/>
                        <a:latin typeface="Microsoft Sans Serif" panose="020B0604020202020204" pitchFamily="34" charset="0"/>
                        <a:ea typeface="Microsoft Sans Serif"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2607728"/>
                  </a:ext>
                </a:extLst>
              </a:tr>
            </a:tbl>
          </a:graphicData>
        </a:graphic>
      </p:graphicFrame>
      <p:sp>
        <p:nvSpPr>
          <p:cNvPr id="6" name="TextBox 5"/>
          <p:cNvSpPr txBox="1"/>
          <p:nvPr/>
        </p:nvSpPr>
        <p:spPr>
          <a:xfrm>
            <a:off x="3473434" y="3863326"/>
            <a:ext cx="8312180" cy="923330"/>
          </a:xfrm>
          <a:prstGeom prst="rect">
            <a:avLst/>
          </a:prstGeom>
          <a:noFill/>
        </p:spPr>
        <p:txBody>
          <a:bodyPr wrap="square" rtlCol="0">
            <a:spAutoFit/>
          </a:bodyPr>
          <a:lstStyle/>
          <a:p>
            <a:pPr algn="just"/>
            <a:r>
              <a:rPr lang="en-US" dirty="0" smtClean="0">
                <a:solidFill>
                  <a:srgbClr val="002060"/>
                </a:solidFill>
                <a:latin typeface="Cambria" panose="02040503050406030204" pitchFamily="18" charset="0"/>
                <a:ea typeface="Cambria" panose="02040503050406030204" pitchFamily="18" charset="0"/>
              </a:rPr>
              <a:t>Frequency: As </a:t>
            </a:r>
            <a:r>
              <a:rPr lang="en-US" dirty="0">
                <a:solidFill>
                  <a:srgbClr val="002060"/>
                </a:solidFill>
                <a:latin typeface="Cambria" panose="02040503050406030204" pitchFamily="18" charset="0"/>
                <a:ea typeface="Cambria" panose="02040503050406030204" pitchFamily="18" charset="0"/>
              </a:rPr>
              <a:t>frequently as necessary so as to complete the minimum requirement of review as per RBI guidelines, but not less than 6 meetings in a financial year and not more than 3 months’ gap between any two meetings </a:t>
            </a:r>
            <a:endParaRPr lang="en-IN"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84627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3661409" y="4661717"/>
            <a:ext cx="7936230" cy="1380760"/>
          </a:xfrm>
        </p:spPr>
        <p:txBody>
          <a:bodyPr vert="horz" lIns="0" tIns="0" rIns="0" bIns="0" rtlCol="0" anchor="b" anchorCtr="0">
            <a:normAutofit/>
          </a:bodyPr>
          <a:lstStyle/>
          <a:p>
            <a:r>
              <a:rPr lang="en-US" b="1" i="0" kern="1200" spc="100" baseline="0">
                <a:latin typeface="+mj-lt"/>
                <a:ea typeface="+mj-ea"/>
                <a:cs typeface="+mj-cs"/>
              </a:rPr>
              <a:t>Credit Audit</a:t>
            </a:r>
          </a:p>
        </p:txBody>
      </p:sp>
      <p:graphicFrame>
        <p:nvGraphicFramePr>
          <p:cNvPr id="4" name="Table 3">
            <a:extLst>
              <a:ext uri="{FF2B5EF4-FFF2-40B4-BE49-F238E27FC236}">
                <a16:creationId xmlns:a16="http://schemas.microsoft.com/office/drawing/2014/main" id="{7D7143E5-5586-536D-53E3-6625A7D18065}"/>
              </a:ext>
            </a:extLst>
          </p:cNvPr>
          <p:cNvGraphicFramePr>
            <a:graphicFrameLocks noGrp="1"/>
          </p:cNvGraphicFramePr>
          <p:nvPr>
            <p:extLst>
              <p:ext uri="{D42A27DB-BD31-4B8C-83A1-F6EECF244321}">
                <p14:modId xmlns:p14="http://schemas.microsoft.com/office/powerpoint/2010/main" val="128234983"/>
              </p:ext>
            </p:extLst>
          </p:nvPr>
        </p:nvGraphicFramePr>
        <p:xfrm>
          <a:off x="6165272" y="346364"/>
          <a:ext cx="5751460" cy="4364522"/>
        </p:xfrm>
        <a:graphic>
          <a:graphicData uri="http://schemas.openxmlformats.org/drawingml/2006/table">
            <a:tbl>
              <a:tblPr firstRow="1" firstCol="1" lastRow="1" lastCol="1" bandRow="1" bandCol="1">
                <a:tableStyleId>{8A107856-5554-42FB-B03E-39F5DBC370BA}</a:tableStyleId>
              </a:tblPr>
              <a:tblGrid>
                <a:gridCol w="3743368">
                  <a:extLst>
                    <a:ext uri="{9D8B030D-6E8A-4147-A177-3AD203B41FA5}">
                      <a16:colId xmlns:a16="http://schemas.microsoft.com/office/drawing/2014/main" val="3243145703"/>
                    </a:ext>
                  </a:extLst>
                </a:gridCol>
                <a:gridCol w="2008092">
                  <a:extLst>
                    <a:ext uri="{9D8B030D-6E8A-4147-A177-3AD203B41FA5}">
                      <a16:colId xmlns:a16="http://schemas.microsoft.com/office/drawing/2014/main" val="2488715533"/>
                    </a:ext>
                  </a:extLst>
                </a:gridCol>
              </a:tblGrid>
              <a:tr h="637309">
                <a:tc>
                  <a:txBody>
                    <a:bodyPr/>
                    <a:lstStyle/>
                    <a:p>
                      <a:pPr marL="1323975" marR="1310005" algn="l">
                        <a:spcBef>
                          <a:spcPts val="85"/>
                        </a:spcBef>
                      </a:pPr>
                      <a:r>
                        <a:rPr lang="en-US" sz="2400" b="1" dirty="0">
                          <a:solidFill>
                            <a:srgbClr val="002060"/>
                          </a:solidFill>
                          <a:effectLst/>
                          <a:latin typeface="Cambria"/>
                          <a:ea typeface="Microsoft Sans Serif"/>
                        </a:rPr>
                        <a:t>Category</a:t>
                      </a:r>
                      <a:endParaRPr lang="en-US" sz="2400" dirty="0">
                        <a:solidFill>
                          <a:srgbClr val="002060"/>
                        </a:solidFill>
                        <a:effectLst/>
                        <a:latin typeface="Cambria"/>
                        <a:ea typeface="Microsoft Sans Serif"/>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3285" marR="883285" algn="l">
                        <a:spcBef>
                          <a:spcPts val="85"/>
                        </a:spcBef>
                      </a:pPr>
                      <a:r>
                        <a:rPr lang="en-US" sz="2400" b="1" dirty="0">
                          <a:solidFill>
                            <a:srgbClr val="002060"/>
                          </a:solidFill>
                          <a:effectLst/>
                          <a:latin typeface="Cambria"/>
                          <a:ea typeface="Microsoft Sans Serif"/>
                        </a:rPr>
                        <a:t>Limit</a:t>
                      </a:r>
                      <a:endParaRPr lang="en-US" sz="2400" dirty="0">
                        <a:solidFill>
                          <a:srgbClr val="002060"/>
                        </a:solidFill>
                        <a:effectLst/>
                        <a:latin typeface="Cambria"/>
                        <a:ea typeface="Microsoft Sans Serif"/>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1574781"/>
                  </a:ext>
                </a:extLst>
              </a:tr>
              <a:tr h="1657987">
                <a:tc>
                  <a:txBody>
                    <a:bodyPr/>
                    <a:lstStyle/>
                    <a:p>
                      <a:pPr marL="67945" algn="ctr">
                        <a:spcBef>
                          <a:spcPts val="105"/>
                        </a:spcBef>
                      </a:pPr>
                      <a:r>
                        <a:rPr lang="en-US" sz="2400" dirty="0">
                          <a:solidFill>
                            <a:srgbClr val="002060"/>
                          </a:solidFill>
                          <a:effectLst/>
                          <a:latin typeface="Cambria"/>
                          <a:ea typeface="Microsoft Sans Serif"/>
                        </a:rPr>
                        <a:t>Standard</a:t>
                      </a:r>
                      <a:r>
                        <a:rPr lang="en-US" sz="2400" spc="-5" dirty="0">
                          <a:solidFill>
                            <a:srgbClr val="002060"/>
                          </a:solidFill>
                          <a:effectLst/>
                          <a:latin typeface="Cambria"/>
                          <a:ea typeface="Microsoft Sans Serif"/>
                        </a:rPr>
                        <a:t> </a:t>
                      </a:r>
                      <a:r>
                        <a:rPr lang="en-US" sz="2400" err="1">
                          <a:solidFill>
                            <a:srgbClr val="002060"/>
                          </a:solidFill>
                          <a:effectLst/>
                          <a:latin typeface="Cambria"/>
                          <a:ea typeface="Microsoft Sans Serif"/>
                        </a:rPr>
                        <a:t>borrowal</a:t>
                      </a:r>
                      <a:r>
                        <a:rPr lang="en-US" sz="2400" spc="5" dirty="0">
                          <a:solidFill>
                            <a:srgbClr val="002060"/>
                          </a:solidFill>
                          <a:effectLst/>
                          <a:latin typeface="Cambria"/>
                          <a:ea typeface="Microsoft Sans Serif"/>
                        </a:rPr>
                        <a:t> </a:t>
                      </a:r>
                      <a:r>
                        <a:rPr lang="en-US" sz="2400" dirty="0">
                          <a:solidFill>
                            <a:srgbClr val="002060"/>
                          </a:solidFill>
                          <a:effectLst/>
                          <a:latin typeface="Cambria"/>
                          <a:ea typeface="Microsoft Sans Serif"/>
                        </a:rPr>
                        <a:t>A/Cs with</a:t>
                      </a:r>
                      <a:r>
                        <a:rPr lang="en-US" sz="2400" spc="10" dirty="0">
                          <a:solidFill>
                            <a:srgbClr val="002060"/>
                          </a:solidFill>
                          <a:effectLst/>
                          <a:latin typeface="Cambria"/>
                          <a:ea typeface="Microsoft Sans Serif"/>
                        </a:rPr>
                        <a:t> </a:t>
                      </a:r>
                      <a:r>
                        <a:rPr lang="en-US" sz="2400" dirty="0">
                          <a:solidFill>
                            <a:srgbClr val="002060"/>
                          </a:solidFill>
                          <a:effectLst/>
                          <a:latin typeface="Cambria"/>
                          <a:ea typeface="Microsoft Sans Serif"/>
                        </a:rPr>
                        <a:t>rating</a:t>
                      </a:r>
                      <a:r>
                        <a:rPr lang="en-US" sz="2400" spc="-5" dirty="0">
                          <a:solidFill>
                            <a:srgbClr val="002060"/>
                          </a:solidFill>
                          <a:effectLst/>
                          <a:latin typeface="Cambria"/>
                          <a:ea typeface="Microsoft Sans Serif"/>
                        </a:rPr>
                        <a:t> </a:t>
                      </a:r>
                      <a:r>
                        <a:rPr lang="en-US" sz="2400" dirty="0">
                          <a:solidFill>
                            <a:srgbClr val="002060"/>
                          </a:solidFill>
                          <a:effectLst/>
                          <a:latin typeface="Cambria"/>
                          <a:ea typeface="Microsoft Sans Serif"/>
                        </a:rPr>
                        <a:t>of</a:t>
                      </a:r>
                      <a:r>
                        <a:rPr lang="en-US" sz="2400" spc="10" dirty="0">
                          <a:solidFill>
                            <a:srgbClr val="002060"/>
                          </a:solidFill>
                          <a:effectLst/>
                          <a:latin typeface="Cambria"/>
                          <a:ea typeface="Microsoft Sans Serif"/>
                        </a:rPr>
                        <a:t> </a:t>
                      </a:r>
                      <a:r>
                        <a:rPr lang="en-US" sz="2400" dirty="0">
                          <a:solidFill>
                            <a:srgbClr val="002060"/>
                          </a:solidFill>
                          <a:effectLst/>
                          <a:latin typeface="Cambria"/>
                          <a:ea typeface="Microsoft Sans Serif"/>
                        </a:rPr>
                        <a:t>IB-BBB(Combined)</a:t>
                      </a:r>
                      <a:r>
                        <a:rPr lang="en-US" sz="2400" spc="-10" dirty="0">
                          <a:solidFill>
                            <a:srgbClr val="002060"/>
                          </a:solidFill>
                          <a:effectLst/>
                          <a:latin typeface="Cambria"/>
                          <a:ea typeface="Microsoft Sans Serif"/>
                        </a:rPr>
                        <a:t> </a:t>
                      </a:r>
                      <a:r>
                        <a:rPr lang="en-US" sz="2400" dirty="0">
                          <a:solidFill>
                            <a:srgbClr val="002060"/>
                          </a:solidFill>
                          <a:effectLst/>
                          <a:latin typeface="Cambria"/>
                          <a:ea typeface="Microsoft Sans Serif"/>
                        </a:rPr>
                        <a:t>and above</a:t>
                      </a:r>
                      <a:endParaRPr lang="en-US">
                        <a:solidFill>
                          <a:srgbClr val="002060"/>
                        </a:solidFil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09220" algn="ctr">
                        <a:spcBef>
                          <a:spcPts val="105"/>
                        </a:spcBef>
                      </a:pPr>
                      <a:r>
                        <a:rPr lang="en-US" sz="2400" dirty="0">
                          <a:solidFill>
                            <a:srgbClr val="002060"/>
                          </a:solidFill>
                          <a:effectLst/>
                          <a:latin typeface="Cambria"/>
                          <a:ea typeface="Microsoft Sans Serif"/>
                        </a:rPr>
                        <a:t>Rs.5</a:t>
                      </a:r>
                      <a:r>
                        <a:rPr lang="en-US" sz="2400" spc="5" dirty="0">
                          <a:solidFill>
                            <a:srgbClr val="002060"/>
                          </a:solidFill>
                          <a:effectLst/>
                          <a:latin typeface="Cambria"/>
                          <a:ea typeface="Microsoft Sans Serif"/>
                        </a:rPr>
                        <a:t> </a:t>
                      </a:r>
                      <a:r>
                        <a:rPr lang="en-US" sz="2400" dirty="0">
                          <a:solidFill>
                            <a:srgbClr val="002060"/>
                          </a:solidFill>
                          <a:effectLst/>
                          <a:latin typeface="Cambria"/>
                          <a:ea typeface="Microsoft Sans Serif"/>
                        </a:rPr>
                        <a:t>Crore</a:t>
                      </a:r>
                      <a:r>
                        <a:rPr lang="en-US" sz="2400" spc="5" dirty="0">
                          <a:solidFill>
                            <a:srgbClr val="002060"/>
                          </a:solidFill>
                          <a:effectLst/>
                          <a:latin typeface="Cambria"/>
                          <a:ea typeface="Microsoft Sans Serif"/>
                        </a:rPr>
                        <a:t> </a:t>
                      </a:r>
                      <a:r>
                        <a:rPr lang="en-US" sz="2400" dirty="0">
                          <a:solidFill>
                            <a:srgbClr val="002060"/>
                          </a:solidFill>
                          <a:effectLst/>
                          <a:latin typeface="Cambria"/>
                          <a:ea typeface="Microsoft Sans Serif"/>
                        </a:rPr>
                        <a:t>and</a:t>
                      </a:r>
                      <a:r>
                        <a:rPr lang="en-US" sz="2400" spc="10" dirty="0">
                          <a:solidFill>
                            <a:srgbClr val="002060"/>
                          </a:solidFill>
                          <a:effectLst/>
                          <a:latin typeface="Cambria"/>
                          <a:ea typeface="Microsoft Sans Serif"/>
                        </a:rPr>
                        <a:t> </a:t>
                      </a:r>
                      <a:r>
                        <a:rPr lang="en-US" sz="2400" dirty="0">
                          <a:solidFill>
                            <a:srgbClr val="002060"/>
                          </a:solidFill>
                          <a:effectLst/>
                          <a:latin typeface="Cambria"/>
                          <a:ea typeface="Microsoft Sans Serif"/>
                        </a:rPr>
                        <a:t>above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2666955"/>
                  </a:ext>
                </a:extLst>
              </a:tr>
              <a:tr h="1243495">
                <a:tc>
                  <a:txBody>
                    <a:bodyPr/>
                    <a:lstStyle/>
                    <a:p>
                      <a:pPr marL="67945" algn="ctr">
                        <a:spcBef>
                          <a:spcPts val="95"/>
                        </a:spcBef>
                      </a:pPr>
                      <a:r>
                        <a:rPr lang="en-US" sz="2400" dirty="0">
                          <a:solidFill>
                            <a:srgbClr val="002060"/>
                          </a:solidFill>
                          <a:effectLst/>
                          <a:latin typeface="Cambria"/>
                          <a:ea typeface="Microsoft Sans Serif"/>
                        </a:rPr>
                        <a:t>Standard</a:t>
                      </a:r>
                      <a:r>
                        <a:rPr lang="en-US" sz="2400" spc="-5" dirty="0">
                          <a:solidFill>
                            <a:srgbClr val="002060"/>
                          </a:solidFill>
                          <a:effectLst/>
                          <a:latin typeface="Cambria"/>
                          <a:ea typeface="Microsoft Sans Serif"/>
                        </a:rPr>
                        <a:t> </a:t>
                      </a:r>
                      <a:r>
                        <a:rPr lang="en-US" sz="2400" err="1">
                          <a:solidFill>
                            <a:srgbClr val="002060"/>
                          </a:solidFill>
                          <a:effectLst/>
                          <a:latin typeface="Cambria"/>
                          <a:ea typeface="Microsoft Sans Serif"/>
                        </a:rPr>
                        <a:t>borrowal</a:t>
                      </a:r>
                      <a:r>
                        <a:rPr lang="en-US" sz="2400" spc="5" dirty="0">
                          <a:solidFill>
                            <a:srgbClr val="002060"/>
                          </a:solidFill>
                          <a:effectLst/>
                          <a:latin typeface="Cambria"/>
                          <a:ea typeface="Microsoft Sans Serif"/>
                        </a:rPr>
                        <a:t> </a:t>
                      </a:r>
                      <a:r>
                        <a:rPr lang="en-US" sz="2400" dirty="0">
                          <a:solidFill>
                            <a:srgbClr val="002060"/>
                          </a:solidFill>
                          <a:effectLst/>
                          <a:latin typeface="Cambria"/>
                          <a:ea typeface="Microsoft Sans Serif"/>
                        </a:rPr>
                        <a:t>A/Cs</a:t>
                      </a:r>
                      <a:r>
                        <a:rPr lang="en-US" sz="2400" spc="5" dirty="0">
                          <a:solidFill>
                            <a:srgbClr val="002060"/>
                          </a:solidFill>
                          <a:effectLst/>
                          <a:latin typeface="Cambria"/>
                          <a:ea typeface="Microsoft Sans Serif"/>
                        </a:rPr>
                        <a:t> </a:t>
                      </a:r>
                      <a:r>
                        <a:rPr lang="en-US" sz="2400" dirty="0">
                          <a:solidFill>
                            <a:srgbClr val="002060"/>
                          </a:solidFill>
                          <a:effectLst/>
                          <a:latin typeface="Cambria"/>
                          <a:ea typeface="Microsoft Sans Serif"/>
                        </a:rPr>
                        <a:t>with</a:t>
                      </a:r>
                      <a:r>
                        <a:rPr lang="en-US" sz="2400" spc="5" dirty="0">
                          <a:solidFill>
                            <a:srgbClr val="002060"/>
                          </a:solidFill>
                          <a:effectLst/>
                          <a:latin typeface="Cambria"/>
                          <a:ea typeface="Microsoft Sans Serif"/>
                        </a:rPr>
                        <a:t> </a:t>
                      </a:r>
                      <a:r>
                        <a:rPr lang="en-US" sz="2400" dirty="0">
                          <a:solidFill>
                            <a:srgbClr val="002060"/>
                          </a:solidFill>
                          <a:effectLst/>
                          <a:latin typeface="Cambria"/>
                          <a:ea typeface="Microsoft Sans Serif"/>
                        </a:rPr>
                        <a:t>rating below</a:t>
                      </a:r>
                      <a:r>
                        <a:rPr lang="en-US" sz="2400" spc="-5" dirty="0">
                          <a:solidFill>
                            <a:srgbClr val="002060"/>
                          </a:solidFill>
                          <a:effectLst/>
                          <a:latin typeface="Cambria"/>
                          <a:ea typeface="Microsoft Sans Serif"/>
                        </a:rPr>
                        <a:t> </a:t>
                      </a:r>
                      <a:r>
                        <a:rPr lang="en-US" sz="2400" dirty="0">
                          <a:solidFill>
                            <a:srgbClr val="002060"/>
                          </a:solidFill>
                          <a:effectLst/>
                          <a:latin typeface="Cambria"/>
                          <a:ea typeface="Microsoft Sans Serif"/>
                        </a:rPr>
                        <a:t>IB- BBB (Combined)</a:t>
                      </a:r>
                      <a:endParaRPr lang="en-US">
                        <a:solidFill>
                          <a:srgbClr val="002060"/>
                        </a:solidFil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09220" algn="ctr">
                        <a:spcBef>
                          <a:spcPts val="95"/>
                        </a:spcBef>
                      </a:pPr>
                      <a:r>
                        <a:rPr lang="en-US" sz="2400" dirty="0">
                          <a:solidFill>
                            <a:srgbClr val="002060"/>
                          </a:solidFill>
                          <a:effectLst/>
                          <a:latin typeface="Cambria"/>
                          <a:ea typeface="Microsoft Sans Serif"/>
                        </a:rPr>
                        <a:t>Rs.1</a:t>
                      </a:r>
                      <a:r>
                        <a:rPr lang="en-US" sz="2400" spc="5" dirty="0">
                          <a:solidFill>
                            <a:srgbClr val="002060"/>
                          </a:solidFill>
                          <a:effectLst/>
                          <a:latin typeface="Cambria"/>
                          <a:ea typeface="Microsoft Sans Serif"/>
                        </a:rPr>
                        <a:t> </a:t>
                      </a:r>
                      <a:r>
                        <a:rPr lang="en-US" sz="2400" dirty="0">
                          <a:solidFill>
                            <a:srgbClr val="002060"/>
                          </a:solidFill>
                          <a:effectLst/>
                          <a:latin typeface="Cambria"/>
                          <a:ea typeface="Microsoft Sans Serif"/>
                        </a:rPr>
                        <a:t>Crore</a:t>
                      </a:r>
                      <a:r>
                        <a:rPr lang="en-US" sz="2400" spc="5" dirty="0">
                          <a:solidFill>
                            <a:srgbClr val="002060"/>
                          </a:solidFill>
                          <a:effectLst/>
                          <a:latin typeface="Cambria"/>
                          <a:ea typeface="Microsoft Sans Serif"/>
                        </a:rPr>
                        <a:t> </a:t>
                      </a:r>
                      <a:r>
                        <a:rPr lang="en-US" sz="2400" dirty="0">
                          <a:solidFill>
                            <a:srgbClr val="002060"/>
                          </a:solidFill>
                          <a:effectLst/>
                          <a:latin typeface="Cambria"/>
                          <a:ea typeface="Microsoft Sans Serif"/>
                        </a:rPr>
                        <a:t>and</a:t>
                      </a:r>
                      <a:r>
                        <a:rPr lang="en-US" sz="2400" spc="10" dirty="0">
                          <a:solidFill>
                            <a:srgbClr val="002060"/>
                          </a:solidFill>
                          <a:effectLst/>
                          <a:latin typeface="Cambria"/>
                          <a:ea typeface="Microsoft Sans Serif"/>
                        </a:rPr>
                        <a:t> </a:t>
                      </a:r>
                      <a:r>
                        <a:rPr lang="en-US" sz="2400" dirty="0">
                          <a:solidFill>
                            <a:srgbClr val="002060"/>
                          </a:solidFill>
                          <a:effectLst/>
                          <a:latin typeface="Cambria"/>
                          <a:ea typeface="Microsoft Sans Serif"/>
                        </a:rPr>
                        <a:t>above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9525879"/>
                  </a:ext>
                </a:extLst>
              </a:tr>
            </a:tbl>
          </a:graphicData>
        </a:graphic>
      </p:graphicFrame>
      <p:sp>
        <p:nvSpPr>
          <p:cNvPr id="6" name="TextBox 5">
            <a:extLst>
              <a:ext uri="{FF2B5EF4-FFF2-40B4-BE49-F238E27FC236}">
                <a16:creationId xmlns:a16="http://schemas.microsoft.com/office/drawing/2014/main" id="{D51AA214-F526-D92A-FFA1-484636913210}"/>
              </a:ext>
            </a:extLst>
          </p:cNvPr>
          <p:cNvSpPr txBox="1"/>
          <p:nvPr/>
        </p:nvSpPr>
        <p:spPr>
          <a:xfrm>
            <a:off x="6954982" y="5043055"/>
            <a:ext cx="495992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800" dirty="0">
                <a:solidFill>
                  <a:srgbClr val="002060"/>
                </a:solidFill>
                <a:latin typeface="Cambria"/>
              </a:rPr>
              <a:t>Review sanction process and compliance status of large loans</a:t>
            </a:r>
            <a:endParaRPr lang="en-US" dirty="0">
              <a:solidFill>
                <a:srgbClr val="002060"/>
              </a:solidFill>
            </a:endParaRPr>
          </a:p>
        </p:txBody>
      </p:sp>
      <p:sp>
        <p:nvSpPr>
          <p:cNvPr id="8" name="TextBox 7">
            <a:extLst>
              <a:ext uri="{FF2B5EF4-FFF2-40B4-BE49-F238E27FC236}">
                <a16:creationId xmlns:a16="http://schemas.microsoft.com/office/drawing/2014/main" id="{27D04331-E73E-BC4E-2140-6EF58304E1CA}"/>
              </a:ext>
            </a:extLst>
          </p:cNvPr>
          <p:cNvSpPr txBox="1"/>
          <p:nvPr/>
        </p:nvSpPr>
        <p:spPr>
          <a:xfrm>
            <a:off x="166254" y="346363"/>
            <a:ext cx="5929744"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indent="-285750" algn="just">
              <a:buFont typeface="Wingdings"/>
              <a:buChar char="Ø"/>
            </a:pPr>
            <a:r>
              <a:rPr lang="en-US" sz="2400" dirty="0">
                <a:solidFill>
                  <a:srgbClr val="002060"/>
                </a:solidFill>
                <a:latin typeface="Cambria"/>
              </a:rPr>
              <a:t>Credit audit to be commenced within 3 months from the date of rating, below BBB (Combined), for all accounts with exposures of Rs 1.00 Cr and above</a:t>
            </a:r>
            <a:endParaRPr lang="en-US" sz="2400">
              <a:solidFill>
                <a:srgbClr val="002060"/>
              </a:solidFill>
              <a:latin typeface="Cambria"/>
              <a:ea typeface="Cambria"/>
            </a:endParaRPr>
          </a:p>
          <a:p>
            <a:pPr marL="742950" indent="-285750" algn="just">
              <a:buFont typeface="Wingdings"/>
              <a:buChar char="Ø"/>
            </a:pPr>
            <a:r>
              <a:rPr lang="en-US" sz="2400" dirty="0">
                <a:solidFill>
                  <a:srgbClr val="002060"/>
                </a:solidFill>
                <a:latin typeface="Cambria"/>
              </a:rPr>
              <a:t>Closure: 90 days for CO Sanctioned Account and 60 days for other sanctioned accounts from the submission of report</a:t>
            </a:r>
            <a:endParaRPr lang="en-US" sz="2400">
              <a:solidFill>
                <a:srgbClr val="002060"/>
              </a:solidFill>
            </a:endParaRPr>
          </a:p>
        </p:txBody>
      </p:sp>
    </p:spTree>
    <p:extLst>
      <p:ext uri="{BB962C8B-B14F-4D97-AF65-F5344CB8AC3E}">
        <p14:creationId xmlns:p14="http://schemas.microsoft.com/office/powerpoint/2010/main" val="3666659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7BE34F-4653-79D0-A9A5-9ED7F6A64877}"/>
              </a:ext>
            </a:extLst>
          </p:cNvPr>
          <p:cNvSpPr>
            <a:spLocks noGrp="1"/>
          </p:cNvSpPr>
          <p:nvPr>
            <p:ph type="ctrTitle"/>
          </p:nvPr>
        </p:nvSpPr>
        <p:spPr>
          <a:xfrm>
            <a:off x="6309904" y="411479"/>
            <a:ext cx="5486400" cy="3291840"/>
          </a:xfrm>
        </p:spPr>
        <p:txBody>
          <a:bodyPr anchor="b">
            <a:normAutofit/>
          </a:bodyPr>
          <a:lstStyle/>
          <a:p>
            <a:r>
              <a:rPr lang="en-US" dirty="0"/>
              <a:t>Stock &amp; Book Debt Audit</a:t>
            </a:r>
          </a:p>
        </p:txBody>
      </p:sp>
    </p:spTree>
    <p:extLst>
      <p:ext uri="{BB962C8B-B14F-4D97-AF65-F5344CB8AC3E}">
        <p14:creationId xmlns:p14="http://schemas.microsoft.com/office/powerpoint/2010/main" val="16035963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AF798BE-A679-1138-B21F-C7DE8A15488C}"/>
              </a:ext>
            </a:extLst>
          </p:cNvPr>
          <p:cNvGraphicFramePr>
            <a:graphicFrameLocks noGrp="1"/>
          </p:cNvGraphicFramePr>
          <p:nvPr>
            <p:extLst>
              <p:ext uri="{D42A27DB-BD31-4B8C-83A1-F6EECF244321}">
                <p14:modId xmlns:p14="http://schemas.microsoft.com/office/powerpoint/2010/main" val="2569672945"/>
              </p:ext>
            </p:extLst>
          </p:nvPr>
        </p:nvGraphicFramePr>
        <p:xfrm>
          <a:off x="48380" y="36285"/>
          <a:ext cx="12121769" cy="6762093"/>
        </p:xfrm>
        <a:graphic>
          <a:graphicData uri="http://schemas.openxmlformats.org/drawingml/2006/table">
            <a:tbl>
              <a:tblPr firstRow="1" firstCol="1" lastRow="1" lastCol="1" bandRow="1" bandCol="1">
                <a:tableStyleId>{8A107856-5554-42FB-B03E-39F5DBC370BA}</a:tableStyleId>
              </a:tblPr>
              <a:tblGrid>
                <a:gridCol w="819999">
                  <a:extLst>
                    <a:ext uri="{9D8B030D-6E8A-4147-A177-3AD203B41FA5}">
                      <a16:colId xmlns:a16="http://schemas.microsoft.com/office/drawing/2014/main" val="3657085806"/>
                    </a:ext>
                  </a:extLst>
                </a:gridCol>
                <a:gridCol w="4502727">
                  <a:extLst>
                    <a:ext uri="{9D8B030D-6E8A-4147-A177-3AD203B41FA5}">
                      <a16:colId xmlns:a16="http://schemas.microsoft.com/office/drawing/2014/main" val="3144008601"/>
                    </a:ext>
                  </a:extLst>
                </a:gridCol>
                <a:gridCol w="6799043">
                  <a:extLst>
                    <a:ext uri="{9D8B030D-6E8A-4147-A177-3AD203B41FA5}">
                      <a16:colId xmlns:a16="http://schemas.microsoft.com/office/drawing/2014/main" val="354168719"/>
                    </a:ext>
                  </a:extLst>
                </a:gridCol>
              </a:tblGrid>
              <a:tr h="642553">
                <a:tc>
                  <a:txBody>
                    <a:bodyPr/>
                    <a:lstStyle/>
                    <a:p>
                      <a:pPr marL="67945">
                        <a:spcBef>
                          <a:spcPts val="35"/>
                        </a:spcBef>
                      </a:pPr>
                      <a:r>
                        <a:rPr lang="en-US" sz="1800" b="1" dirty="0">
                          <a:solidFill>
                            <a:srgbClr val="002060"/>
                          </a:solidFill>
                          <a:effectLst/>
                          <a:latin typeface="Cambria"/>
                          <a:ea typeface="Microsoft Sans Serif"/>
                          <a:cs typeface="Calibri"/>
                        </a:rPr>
                        <a:t>S.</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No</a:t>
                      </a:r>
                      <a:endParaRPr lang="en-US" sz="1800" dirty="0">
                        <a:solidFill>
                          <a:srgbClr val="002060"/>
                        </a:solidFill>
                        <a:effectLst/>
                        <a:latin typeface="Cambria"/>
                        <a:ea typeface="Microsoft Sans Serif"/>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35"/>
                        </a:spcBef>
                      </a:pPr>
                      <a:r>
                        <a:rPr lang="en-US" sz="1800" b="1" dirty="0">
                          <a:solidFill>
                            <a:srgbClr val="002060"/>
                          </a:solidFill>
                          <a:effectLst/>
                          <a:latin typeface="Cambria"/>
                          <a:ea typeface="Microsoft Sans Serif"/>
                          <a:cs typeface="Calibri"/>
                        </a:rPr>
                        <a:t>Type</a:t>
                      </a:r>
                      <a:r>
                        <a:rPr lang="en-US" sz="1800" b="1" spc="-1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of</a:t>
                      </a:r>
                      <a:r>
                        <a:rPr lang="en-US" sz="1800" b="1" spc="-1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Customer</a:t>
                      </a:r>
                      <a:endParaRPr lang="en-US" sz="1800" dirty="0">
                        <a:solidFill>
                          <a:srgbClr val="002060"/>
                        </a:solidFill>
                        <a:effectLst/>
                        <a:latin typeface="Cambria"/>
                        <a:ea typeface="Microsoft Sans Serif"/>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marR="78105">
                        <a:lnSpc>
                          <a:spcPct val="108000"/>
                        </a:lnSpc>
                        <a:spcBef>
                          <a:spcPts val="35"/>
                        </a:spcBef>
                      </a:pPr>
                      <a:r>
                        <a:rPr lang="en-US" sz="1800" b="1" dirty="0">
                          <a:solidFill>
                            <a:srgbClr val="002060"/>
                          </a:solidFill>
                          <a:effectLst/>
                          <a:latin typeface="Cambria"/>
                          <a:ea typeface="Microsoft Sans Serif"/>
                          <a:cs typeface="Calibri"/>
                        </a:rPr>
                        <a:t>Threshold limit (Working Capital – FB + NFB)</a:t>
                      </a:r>
                      <a:r>
                        <a:rPr lang="en-US" sz="1800" b="1" spc="-32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for</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Stock</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 Book</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debt</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audit</a:t>
                      </a:r>
                      <a:r>
                        <a:rPr lang="en-US" sz="1800" b="1"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(Rs.</a:t>
                      </a:r>
                      <a:r>
                        <a:rPr lang="en-US" sz="1800" spc="1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in</a:t>
                      </a:r>
                      <a:r>
                        <a:rPr lang="en-US" sz="1800" spc="10"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Crore)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1791753"/>
                  </a:ext>
                </a:extLst>
              </a:tr>
              <a:tr h="305977">
                <a:tc>
                  <a:txBody>
                    <a:bodyPr/>
                    <a:lstStyle/>
                    <a:p>
                      <a:pPr marL="67945">
                        <a:spcBef>
                          <a:spcPts val="55"/>
                        </a:spcBef>
                      </a:pPr>
                      <a:r>
                        <a:rPr lang="en-US" sz="1800" dirty="0">
                          <a:solidFill>
                            <a:srgbClr val="002060"/>
                          </a:solidFill>
                          <a:effectLst/>
                          <a:latin typeface="Cambria"/>
                          <a:ea typeface="Microsoft Sans Serif"/>
                          <a:cs typeface="Calibri"/>
                        </a:rPr>
                        <a:t>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55"/>
                        </a:spcBef>
                      </a:pPr>
                      <a:r>
                        <a:rPr lang="en-US" sz="1800" dirty="0">
                          <a:solidFill>
                            <a:srgbClr val="002060"/>
                          </a:solidFill>
                          <a:effectLst/>
                          <a:latin typeface="Cambria"/>
                          <a:ea typeface="Microsoft Sans Serif"/>
                          <a:cs typeface="Calibri"/>
                        </a:rPr>
                        <a:t>Individual</a:t>
                      </a:r>
                      <a:r>
                        <a:rPr lang="en-US" sz="1800" spc="-10"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Partnership</a:t>
                      </a:r>
                      <a:r>
                        <a:rPr lang="en-US" sz="1800" spc="-10"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Firm</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55"/>
                        </a:spcBef>
                      </a:pPr>
                      <a:r>
                        <a:rPr lang="en-US" sz="1800" dirty="0">
                          <a:solidFill>
                            <a:srgbClr val="002060"/>
                          </a:solidFill>
                          <a:effectLst/>
                          <a:latin typeface="Cambria"/>
                          <a:ea typeface="Microsoft Sans Serif"/>
                          <a:cs typeface="Calibri"/>
                        </a:rPr>
                        <a:t>1.00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4572241"/>
                  </a:ext>
                </a:extLst>
              </a:tr>
              <a:tr h="305977">
                <a:tc>
                  <a:txBody>
                    <a:bodyPr/>
                    <a:lstStyle/>
                    <a:p>
                      <a:pPr marL="67945">
                        <a:spcBef>
                          <a:spcPts val="65"/>
                        </a:spcBef>
                      </a:pPr>
                      <a:r>
                        <a:rPr lang="en-US" sz="1800" dirty="0">
                          <a:solidFill>
                            <a:srgbClr val="002060"/>
                          </a:solidFill>
                          <a:effectLst/>
                          <a:latin typeface="Cambria"/>
                          <a:ea typeface="Microsoft Sans Serif"/>
                          <a:cs typeface="Calibri"/>
                        </a:rPr>
                        <a:t>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65"/>
                        </a:spcBef>
                      </a:pPr>
                      <a:r>
                        <a:rPr lang="en-US" sz="1800" dirty="0">
                          <a:solidFill>
                            <a:srgbClr val="002060"/>
                          </a:solidFill>
                          <a:effectLst/>
                          <a:latin typeface="Cambria"/>
                          <a:ea typeface="Microsoft Sans Serif"/>
                          <a:cs typeface="Calibri"/>
                        </a:rPr>
                        <a:t>Private</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Limited</a:t>
                      </a:r>
                      <a:r>
                        <a:rPr lang="en-US" sz="1800" spc="-10"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Companies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65"/>
                        </a:spcBef>
                      </a:pPr>
                      <a:r>
                        <a:rPr lang="en-US" sz="1800" dirty="0">
                          <a:solidFill>
                            <a:srgbClr val="002060"/>
                          </a:solidFill>
                          <a:effectLst/>
                          <a:latin typeface="Cambria"/>
                          <a:ea typeface="Microsoft Sans Serif"/>
                          <a:cs typeface="Calibri"/>
                        </a:rPr>
                        <a:t>1.00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2777742"/>
                  </a:ext>
                </a:extLst>
              </a:tr>
              <a:tr h="305977">
                <a:tc>
                  <a:txBody>
                    <a:bodyPr/>
                    <a:lstStyle/>
                    <a:p>
                      <a:pPr marL="67945">
                        <a:spcBef>
                          <a:spcPts val="65"/>
                        </a:spcBef>
                      </a:pPr>
                      <a:r>
                        <a:rPr lang="en-US" sz="1800" dirty="0">
                          <a:solidFill>
                            <a:srgbClr val="002060"/>
                          </a:solidFill>
                          <a:effectLst/>
                          <a:latin typeface="Cambria"/>
                          <a:ea typeface="Microsoft Sans Serif"/>
                          <a:cs typeface="Calibri"/>
                        </a:rPr>
                        <a:t>3</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65"/>
                        </a:spcBef>
                      </a:pPr>
                      <a:r>
                        <a:rPr lang="en-US" sz="1800" dirty="0">
                          <a:solidFill>
                            <a:srgbClr val="002060"/>
                          </a:solidFill>
                          <a:effectLst/>
                          <a:latin typeface="Cambria"/>
                          <a:ea typeface="Microsoft Sans Serif"/>
                          <a:cs typeface="Calibri"/>
                        </a:rPr>
                        <a:t>Public</a:t>
                      </a:r>
                      <a:r>
                        <a:rPr lang="en-US" sz="1800" spc="-10"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Limited</a:t>
                      </a:r>
                      <a:r>
                        <a:rPr lang="en-US" sz="1800" spc="-1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Companies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65"/>
                        </a:spcBef>
                      </a:pPr>
                      <a:r>
                        <a:rPr lang="en-US" sz="1800" dirty="0">
                          <a:solidFill>
                            <a:srgbClr val="002060"/>
                          </a:solidFill>
                          <a:effectLst/>
                          <a:latin typeface="Cambria"/>
                          <a:ea typeface="Microsoft Sans Serif"/>
                          <a:cs typeface="Calibri"/>
                        </a:rPr>
                        <a:t>5.00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5567052"/>
                  </a:ext>
                </a:extLst>
              </a:tr>
              <a:tr h="2906780">
                <a:tc>
                  <a:txBody>
                    <a:bodyPr/>
                    <a:lstStyle/>
                    <a:p>
                      <a:pPr marL="67945">
                        <a:spcBef>
                          <a:spcPts val="65"/>
                        </a:spcBef>
                      </a:pPr>
                      <a:r>
                        <a:rPr lang="en-US" sz="1800" dirty="0">
                          <a:solidFill>
                            <a:srgbClr val="002060"/>
                          </a:solidFill>
                          <a:effectLst/>
                          <a:latin typeface="Cambria"/>
                          <a:ea typeface="Microsoft Sans Serif"/>
                          <a:cs typeface="Calibri"/>
                        </a:rPr>
                        <a:t>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50"/>
                        </a:spcBef>
                      </a:pPr>
                      <a:r>
                        <a:rPr lang="en-US" sz="1800" b="1" dirty="0">
                          <a:solidFill>
                            <a:srgbClr val="002060"/>
                          </a:solidFill>
                          <a:effectLst/>
                          <a:latin typeface="Cambria"/>
                          <a:ea typeface="Microsoft Sans Serif"/>
                          <a:cs typeface="Calibri"/>
                        </a:rPr>
                        <a:t>Public</a:t>
                      </a:r>
                      <a:r>
                        <a:rPr lang="en-US" sz="1800" b="1" spc="-1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Sector</a:t>
                      </a:r>
                      <a:r>
                        <a:rPr lang="en-US" sz="1800" b="1" spc="-1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Undertakings</a:t>
                      </a:r>
                      <a:endParaRPr lang="en-US" sz="1800" dirty="0">
                        <a:solidFill>
                          <a:srgbClr val="002060"/>
                        </a:solidFill>
                        <a:effectLst/>
                        <a:latin typeface="Cambria"/>
                        <a:ea typeface="Microsoft Sans Serif"/>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50"/>
                        </a:spcBef>
                      </a:pPr>
                      <a:r>
                        <a:rPr lang="en-US" sz="1800" b="1" dirty="0">
                          <a:solidFill>
                            <a:srgbClr val="002060"/>
                          </a:solidFill>
                          <a:effectLst/>
                          <a:latin typeface="Cambria"/>
                          <a:ea typeface="Microsoft Sans Serif"/>
                          <a:cs typeface="Calibri"/>
                        </a:rPr>
                        <a:t>All</a:t>
                      </a:r>
                      <a:r>
                        <a:rPr lang="en-US" sz="1800" b="1" spc="-1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the</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rated</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(both</a:t>
                      </a:r>
                      <a:r>
                        <a:rPr lang="en-US" sz="1800" b="1" spc="-1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Internal</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&amp;</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External)</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 Unrated	PSU	borrowers	covered	by</a:t>
                      </a:r>
                      <a:r>
                        <a:rPr lang="en-US" sz="1800" b="1" spc="-32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Government</a:t>
                      </a:r>
                      <a:r>
                        <a:rPr lang="en-US" sz="1800" b="1" spc="20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guarantee</a:t>
                      </a:r>
                      <a:r>
                        <a:rPr lang="en-US" sz="1800" b="1" spc="21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are</a:t>
                      </a:r>
                      <a:r>
                        <a:rPr lang="en-US" sz="1800" b="1" spc="20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exempted</a:t>
                      </a:r>
                      <a:r>
                        <a:rPr lang="en-US" sz="1800" b="1" spc="20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from</a:t>
                      </a:r>
                      <a:endParaRPr lang="en-US" sz="1800" dirty="0">
                        <a:solidFill>
                          <a:srgbClr val="002060"/>
                        </a:solidFill>
                        <a:effectLst/>
                        <a:latin typeface="Cambria"/>
                        <a:ea typeface="Microsoft Sans Serif"/>
                        <a:cs typeface="Calibri"/>
                      </a:endParaRPr>
                    </a:p>
                    <a:p>
                      <a:pPr marL="68580">
                        <a:spcBef>
                          <a:spcPts val="590"/>
                        </a:spcBef>
                      </a:pPr>
                      <a:r>
                        <a:rPr lang="en-US" sz="1800" b="1" dirty="0">
                          <a:solidFill>
                            <a:srgbClr val="002060"/>
                          </a:solidFill>
                          <a:effectLst/>
                          <a:latin typeface="Cambria"/>
                          <a:ea typeface="Microsoft Sans Serif"/>
                          <a:cs typeface="Calibri"/>
                        </a:rPr>
                        <a:t>Stock</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book</a:t>
                      </a:r>
                      <a:r>
                        <a:rPr lang="en-US" sz="1800" b="1" spc="-1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debt</a:t>
                      </a:r>
                      <a:r>
                        <a:rPr lang="en-US" sz="1800" b="1" spc="-1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audit.</a:t>
                      </a:r>
                      <a:endParaRPr lang="en-US" sz="1800" dirty="0">
                        <a:solidFill>
                          <a:srgbClr val="002060"/>
                        </a:solidFill>
                        <a:effectLst/>
                        <a:latin typeface="Cambria"/>
                        <a:ea typeface="Microsoft Sans Serif"/>
                        <a:cs typeface="Calibri"/>
                      </a:endParaRPr>
                    </a:p>
                    <a:p>
                      <a:pPr>
                        <a:spcBef>
                          <a:spcPts val="40"/>
                        </a:spcBef>
                      </a:pPr>
                      <a:endParaRPr lang="en-US" sz="1800" dirty="0">
                        <a:solidFill>
                          <a:srgbClr val="002060"/>
                        </a:solidFill>
                        <a:effectLst/>
                        <a:latin typeface="Cambria"/>
                        <a:ea typeface="Microsoft Sans Serif"/>
                        <a:cs typeface="Calibri"/>
                      </a:endParaRPr>
                    </a:p>
                    <a:p>
                      <a:pPr marL="68580" marR="35560" indent="1270" algn="just">
                        <a:lnSpc>
                          <a:spcPct val="107000"/>
                        </a:lnSpc>
                      </a:pPr>
                      <a:r>
                        <a:rPr lang="en-US" sz="1800" b="1" spc="-5" dirty="0">
                          <a:solidFill>
                            <a:srgbClr val="002060"/>
                          </a:solidFill>
                          <a:effectLst/>
                          <a:latin typeface="Cambria"/>
                          <a:ea typeface="Microsoft Sans Serif"/>
                          <a:cs typeface="Calibri"/>
                        </a:rPr>
                        <a:t>All</a:t>
                      </a:r>
                      <a:r>
                        <a:rPr lang="en-US" sz="1800" b="1" spc="-80" dirty="0">
                          <a:solidFill>
                            <a:srgbClr val="002060"/>
                          </a:solidFill>
                          <a:effectLst/>
                          <a:latin typeface="Cambria"/>
                          <a:ea typeface="Microsoft Sans Serif"/>
                          <a:cs typeface="Calibri"/>
                        </a:rPr>
                        <a:t> </a:t>
                      </a:r>
                      <a:r>
                        <a:rPr lang="en-US" sz="1800" b="1" spc="-5" dirty="0">
                          <a:solidFill>
                            <a:srgbClr val="002060"/>
                          </a:solidFill>
                          <a:effectLst/>
                          <a:latin typeface="Cambria"/>
                          <a:ea typeface="Microsoft Sans Serif"/>
                          <a:cs typeface="Calibri"/>
                        </a:rPr>
                        <a:t>the</a:t>
                      </a:r>
                      <a:r>
                        <a:rPr lang="en-US" sz="1800" b="1" spc="-80" dirty="0">
                          <a:solidFill>
                            <a:srgbClr val="002060"/>
                          </a:solidFill>
                          <a:effectLst/>
                          <a:latin typeface="Cambria"/>
                          <a:ea typeface="Microsoft Sans Serif"/>
                          <a:cs typeface="Calibri"/>
                        </a:rPr>
                        <a:t> </a:t>
                      </a:r>
                      <a:r>
                        <a:rPr lang="en-US" sz="1800" b="1" spc="-5" dirty="0">
                          <a:solidFill>
                            <a:srgbClr val="002060"/>
                          </a:solidFill>
                          <a:effectLst/>
                          <a:latin typeface="Cambria"/>
                          <a:ea typeface="Microsoft Sans Serif"/>
                          <a:cs typeface="Calibri"/>
                        </a:rPr>
                        <a:t>rated</a:t>
                      </a:r>
                      <a:r>
                        <a:rPr lang="en-US" sz="1800" b="1" spc="-8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(Both</a:t>
                      </a:r>
                      <a:r>
                        <a:rPr lang="en-US" sz="1800" b="1" spc="-8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Internal</a:t>
                      </a:r>
                      <a:r>
                        <a:rPr lang="en-US" sz="1800" b="1" spc="-8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&amp;</a:t>
                      </a:r>
                      <a:r>
                        <a:rPr lang="en-US" sz="1800" b="1" spc="-8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External)</a:t>
                      </a:r>
                      <a:r>
                        <a:rPr lang="en-US" sz="1800" b="1" spc="-8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Unrated</a:t>
                      </a:r>
                      <a:r>
                        <a:rPr lang="en-US" sz="1800" b="1" spc="-32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PSU borrowers not covered by Government</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guarantee, based on exemption granted on</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case to case basis at the time of sanction or</a:t>
                      </a:r>
                      <a:r>
                        <a:rPr lang="en-US" sz="1800" b="1" spc="5"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review</a:t>
                      </a:r>
                      <a:r>
                        <a:rPr lang="en-US" sz="1800" b="1" spc="20" dirty="0">
                          <a:solidFill>
                            <a:srgbClr val="002060"/>
                          </a:solidFill>
                          <a:effectLst/>
                          <a:latin typeface="Cambria"/>
                          <a:ea typeface="Microsoft Sans Serif"/>
                          <a:cs typeface="Calibri"/>
                        </a:rPr>
                        <a:t> </a:t>
                      </a:r>
                      <a:r>
                        <a:rPr lang="en-US" sz="1800" b="1" dirty="0">
                          <a:solidFill>
                            <a:srgbClr val="002060"/>
                          </a:solidFill>
                          <a:effectLst/>
                          <a:latin typeface="Cambria"/>
                          <a:ea typeface="Microsoft Sans Serif"/>
                          <a:cs typeface="Calibri"/>
                        </a:rPr>
                        <a:t>/ renewal.</a:t>
                      </a:r>
                      <a:endParaRPr lang="en-US" sz="1800" dirty="0">
                        <a:solidFill>
                          <a:srgbClr val="002060"/>
                        </a:solidFill>
                        <a:effectLst/>
                        <a:latin typeface="Cambria"/>
                        <a:ea typeface="Microsoft Sans Serif"/>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4976973"/>
                  </a:ext>
                </a:extLst>
              </a:tr>
              <a:tr h="305977">
                <a:tc>
                  <a:txBody>
                    <a:bodyPr/>
                    <a:lstStyle/>
                    <a:p>
                      <a:pPr marL="67945">
                        <a:spcBef>
                          <a:spcPts val="65"/>
                        </a:spcBef>
                      </a:pPr>
                      <a:r>
                        <a:rPr lang="en-US" sz="1800" dirty="0">
                          <a:solidFill>
                            <a:srgbClr val="002060"/>
                          </a:solidFill>
                          <a:effectLst/>
                          <a:latin typeface="Cambria"/>
                          <a:ea typeface="Microsoft Sans Serif"/>
                          <a:cs typeface="Calibri"/>
                        </a:rPr>
                        <a:t>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65"/>
                        </a:spcBef>
                      </a:pPr>
                      <a:r>
                        <a:rPr lang="en-US" sz="1800" spc="-5" dirty="0">
                          <a:solidFill>
                            <a:srgbClr val="002060"/>
                          </a:solidFill>
                          <a:effectLst/>
                          <a:latin typeface="Cambria"/>
                          <a:ea typeface="Microsoft Sans Serif"/>
                          <a:cs typeface="Calibri"/>
                        </a:rPr>
                        <a:t>Consortium</a:t>
                      </a:r>
                      <a:r>
                        <a:rPr lang="en-US" sz="1800" spc="-80"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Advances</a:t>
                      </a:r>
                      <a:r>
                        <a:rPr lang="en-US" sz="1800" spc="-80"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a:t>
                      </a:r>
                      <a:r>
                        <a:rPr lang="en-US" sz="1800" spc="-7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As Member</a:t>
                      </a:r>
                      <a:endParaRPr lang="en-US">
                        <a:solidFill>
                          <a:srgbClr val="002060"/>
                        </a:solidFill>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65"/>
                        </a:spcBef>
                      </a:pPr>
                      <a:r>
                        <a:rPr lang="en-US" sz="1800" dirty="0">
                          <a:solidFill>
                            <a:srgbClr val="002060"/>
                          </a:solidFill>
                          <a:effectLst/>
                          <a:latin typeface="Cambria"/>
                          <a:ea typeface="Microsoft Sans Serif"/>
                          <a:cs typeface="Calibri"/>
                        </a:rPr>
                        <a:t>As</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per</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policy</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of</a:t>
                      </a:r>
                      <a:r>
                        <a:rPr lang="en-US" sz="1800" spc="1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leader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3498895"/>
                  </a:ext>
                </a:extLst>
              </a:tr>
              <a:tr h="382471">
                <a:tc>
                  <a:txBody>
                    <a:bodyPr/>
                    <a:lstStyle/>
                    <a:p>
                      <a:pPr marL="67945">
                        <a:spcBef>
                          <a:spcPts val="65"/>
                        </a:spcBef>
                      </a:pPr>
                      <a:r>
                        <a:rPr lang="en-US" sz="1800" dirty="0">
                          <a:solidFill>
                            <a:srgbClr val="002060"/>
                          </a:solidFill>
                          <a:effectLst/>
                          <a:latin typeface="Cambria"/>
                          <a:ea typeface="Microsoft Sans Serif"/>
                          <a:cs typeface="Calibri"/>
                        </a:rPr>
                        <a:t>6</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65"/>
                        </a:spcBef>
                      </a:pPr>
                      <a:r>
                        <a:rPr lang="en-US" sz="1800" dirty="0">
                          <a:solidFill>
                            <a:srgbClr val="002060"/>
                          </a:solidFill>
                          <a:effectLst/>
                          <a:latin typeface="Cambria"/>
                          <a:ea typeface="Microsoft Sans Serif"/>
                          <a:cs typeface="Calibri"/>
                        </a:rPr>
                        <a:t>Consortium</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Advances</a:t>
                      </a:r>
                      <a:r>
                        <a:rPr lang="en-US" sz="1800" spc="5" dirty="0">
                          <a:solidFill>
                            <a:srgbClr val="002060"/>
                          </a:solidFill>
                          <a:effectLst/>
                          <a:latin typeface="Cambria"/>
                          <a:ea typeface="Microsoft Sans Serif"/>
                          <a:cs typeface="Calibri"/>
                        </a:rPr>
                        <a:t> – </a:t>
                      </a:r>
                      <a:r>
                        <a:rPr lang="en-US" sz="1800" dirty="0">
                          <a:solidFill>
                            <a:srgbClr val="002060"/>
                          </a:solidFill>
                          <a:effectLst/>
                          <a:latin typeface="Cambria"/>
                          <a:ea typeface="Microsoft Sans Serif"/>
                          <a:cs typeface="Calibri"/>
                        </a:rPr>
                        <a:t>As Leader</a:t>
                      </a:r>
                      <a:endParaRPr lang="en-US">
                        <a:solidFill>
                          <a:srgbClr val="002060"/>
                        </a:solidFill>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65"/>
                        </a:spcBef>
                      </a:pPr>
                      <a:r>
                        <a:rPr lang="en-US" sz="1800" dirty="0">
                          <a:solidFill>
                            <a:srgbClr val="002060"/>
                          </a:solidFill>
                          <a:effectLst/>
                          <a:latin typeface="Cambria"/>
                          <a:ea typeface="Microsoft Sans Serif"/>
                          <a:cs typeface="Calibri"/>
                        </a:rPr>
                        <a:t>As mentioned</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in</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S.No.1</a:t>
                      </a:r>
                      <a:r>
                        <a:rPr lang="en-US" sz="1800" spc="10"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to</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4</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above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331257"/>
                  </a:ext>
                </a:extLst>
              </a:tr>
              <a:tr h="719046">
                <a:tc>
                  <a:txBody>
                    <a:bodyPr/>
                    <a:lstStyle/>
                    <a:p>
                      <a:pPr marL="67945">
                        <a:spcBef>
                          <a:spcPts val="55"/>
                        </a:spcBef>
                      </a:pPr>
                      <a:r>
                        <a:rPr lang="en-US" sz="1800" dirty="0">
                          <a:solidFill>
                            <a:srgbClr val="002060"/>
                          </a:solidFill>
                          <a:effectLst/>
                          <a:latin typeface="Cambria"/>
                          <a:ea typeface="Microsoft Sans Serif"/>
                          <a:cs typeface="Calibri"/>
                        </a:rPr>
                        <a:t>7</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55"/>
                        </a:spcBef>
                      </a:pPr>
                      <a:r>
                        <a:rPr lang="en-US" sz="1800" dirty="0">
                          <a:solidFill>
                            <a:srgbClr val="002060"/>
                          </a:solidFill>
                          <a:effectLst/>
                          <a:latin typeface="Cambria"/>
                          <a:ea typeface="Microsoft Sans Serif"/>
                          <a:cs typeface="Calibri"/>
                        </a:rPr>
                        <a:t>Multiple</a:t>
                      </a:r>
                      <a:r>
                        <a:rPr lang="en-US" sz="1800" spc="-10"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Banking</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a:spcBef>
                          <a:spcPts val="55"/>
                        </a:spcBef>
                      </a:pPr>
                      <a:r>
                        <a:rPr lang="en-US" sz="1800" dirty="0">
                          <a:solidFill>
                            <a:srgbClr val="002060"/>
                          </a:solidFill>
                          <a:effectLst/>
                          <a:latin typeface="Cambria"/>
                          <a:ea typeface="Microsoft Sans Serif"/>
                          <a:cs typeface="Calibri"/>
                        </a:rPr>
                        <a:t>As per the</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policy</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of</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the</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Bank having the</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largest</a:t>
                      </a:r>
                    </a:p>
                    <a:p>
                      <a:pPr marL="68580">
                        <a:spcBef>
                          <a:spcPts val="720"/>
                        </a:spcBef>
                      </a:pPr>
                      <a:r>
                        <a:rPr lang="en-US" sz="1800" dirty="0">
                          <a:solidFill>
                            <a:srgbClr val="002060"/>
                          </a:solidFill>
                          <a:effectLst/>
                          <a:latin typeface="Cambria"/>
                          <a:ea typeface="Microsoft Sans Serif"/>
                          <a:cs typeface="Calibri"/>
                        </a:rPr>
                        <a:t>Exposure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2757350"/>
                  </a:ext>
                </a:extLst>
              </a:tr>
              <a:tr h="887335">
                <a:tc>
                  <a:txBody>
                    <a:bodyPr/>
                    <a:lstStyle/>
                    <a:p>
                      <a:pPr marL="67945">
                        <a:spcBef>
                          <a:spcPts val="65"/>
                        </a:spcBef>
                      </a:pPr>
                      <a:r>
                        <a:rPr lang="en-US" sz="1800" dirty="0">
                          <a:solidFill>
                            <a:srgbClr val="002060"/>
                          </a:solidFill>
                          <a:effectLst/>
                          <a:latin typeface="Cambria"/>
                          <a:ea typeface="Microsoft Sans Serif"/>
                          <a:cs typeface="Calibri"/>
                        </a:rPr>
                        <a:t>8</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marR="86995">
                        <a:lnSpc>
                          <a:spcPct val="151000"/>
                        </a:lnSpc>
                        <a:spcBef>
                          <a:spcPts val="65"/>
                        </a:spcBef>
                      </a:pPr>
                      <a:r>
                        <a:rPr lang="en-US" sz="1800" dirty="0">
                          <a:solidFill>
                            <a:srgbClr val="002060"/>
                          </a:solidFill>
                          <a:effectLst/>
                          <a:latin typeface="Cambria"/>
                          <a:ea typeface="Microsoft Sans Serif"/>
                          <a:cs typeface="Calibri"/>
                        </a:rPr>
                        <a:t>Stock / Book debt audit</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of</a:t>
                      </a:r>
                      <a:r>
                        <a:rPr lang="en-US" sz="1800" spc="1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NPA Accounts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8580" marR="39370" algn="just">
                        <a:lnSpc>
                          <a:spcPct val="110000"/>
                        </a:lnSpc>
                        <a:spcBef>
                          <a:spcPts val="65"/>
                        </a:spcBef>
                      </a:pPr>
                      <a:r>
                        <a:rPr lang="en-US" sz="1800" dirty="0">
                          <a:solidFill>
                            <a:srgbClr val="002060"/>
                          </a:solidFill>
                          <a:effectLst/>
                          <a:latin typeface="Cambria"/>
                          <a:ea typeface="Microsoft Sans Serif"/>
                          <a:cs typeface="Calibri"/>
                        </a:rPr>
                        <a:t>To be conducted on an annual basis for working</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capital limit of Rs.5.00 Crore and above (As per</a:t>
                      </a:r>
                      <a:r>
                        <a:rPr lang="en-US" sz="1800" spc="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NPA</a:t>
                      </a:r>
                      <a:r>
                        <a:rPr lang="en-US" sz="1800" spc="10"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Management</a:t>
                      </a:r>
                      <a:r>
                        <a:rPr lang="en-US" sz="1800" spc="15" dirty="0">
                          <a:solidFill>
                            <a:srgbClr val="002060"/>
                          </a:solidFill>
                          <a:effectLst/>
                          <a:latin typeface="Cambria"/>
                          <a:ea typeface="Microsoft Sans Serif"/>
                          <a:cs typeface="Calibri"/>
                        </a:rPr>
                        <a:t> </a:t>
                      </a:r>
                      <a:r>
                        <a:rPr lang="en-US" sz="1800" dirty="0">
                          <a:solidFill>
                            <a:srgbClr val="002060"/>
                          </a:solidFill>
                          <a:effectLst/>
                          <a:latin typeface="Cambria"/>
                          <a:ea typeface="Microsoft Sans Serif"/>
                          <a:cs typeface="Calibri"/>
                        </a:rPr>
                        <a:t>Policy).</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3993676"/>
                  </a:ext>
                </a:extLst>
              </a:tr>
            </a:tbl>
          </a:graphicData>
        </a:graphic>
      </p:graphicFrame>
    </p:spTree>
    <p:extLst>
      <p:ext uri="{BB962C8B-B14F-4D97-AF65-F5344CB8AC3E}">
        <p14:creationId xmlns:p14="http://schemas.microsoft.com/office/powerpoint/2010/main" val="5389822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701F-66E7-7F32-786B-D2FB5BDDD638}"/>
              </a:ext>
            </a:extLst>
          </p:cNvPr>
          <p:cNvSpPr>
            <a:spLocks noGrp="1"/>
          </p:cNvSpPr>
          <p:nvPr>
            <p:ph type="title"/>
          </p:nvPr>
        </p:nvSpPr>
        <p:spPr>
          <a:xfrm>
            <a:off x="594360" y="202400"/>
            <a:ext cx="10972800" cy="406544"/>
          </a:xfrm>
        </p:spPr>
        <p:txBody>
          <a:bodyPr/>
          <a:lstStyle/>
          <a:p>
            <a:r>
              <a:rPr lang="en-US" dirty="0"/>
              <a:t>Closure of Stock Audit</a:t>
            </a:r>
          </a:p>
        </p:txBody>
      </p:sp>
      <p:sp>
        <p:nvSpPr>
          <p:cNvPr id="4" name="TextBox 3">
            <a:extLst>
              <a:ext uri="{FF2B5EF4-FFF2-40B4-BE49-F238E27FC236}">
                <a16:creationId xmlns:a16="http://schemas.microsoft.com/office/drawing/2014/main" id="{60875FCD-A2D8-FF57-7CA9-7A225AC3C4E2}"/>
              </a:ext>
            </a:extLst>
          </p:cNvPr>
          <p:cNvSpPr txBox="1"/>
          <p:nvPr/>
        </p:nvSpPr>
        <p:spPr>
          <a:xfrm>
            <a:off x="180110" y="762000"/>
            <a:ext cx="11914909"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indent="-285750" algn="just">
              <a:buFont typeface="Wingdings"/>
              <a:buChar char="v"/>
            </a:pPr>
            <a:r>
              <a:rPr lang="en-US" dirty="0">
                <a:solidFill>
                  <a:srgbClr val="002060"/>
                </a:solidFill>
                <a:latin typeface="Cambria"/>
              </a:rPr>
              <a:t>Stock / Book Debt Audit Reports of Branch / RAPC / MAPC / ZO Sanctions will be closed by Zonal Office Credit Monitoring Committee for all accounts under Sole Banking / Consortium / MBA</a:t>
            </a:r>
            <a:endParaRPr lang="en-US" dirty="0">
              <a:solidFill>
                <a:srgbClr val="002060"/>
              </a:solidFill>
              <a:latin typeface="Cambria"/>
              <a:ea typeface="Cambria"/>
            </a:endParaRPr>
          </a:p>
          <a:p>
            <a:pPr marL="57150" indent="-285750" algn="just">
              <a:buFont typeface="Wingdings"/>
              <a:buChar char="v"/>
            </a:pPr>
            <a:r>
              <a:rPr lang="en-US" dirty="0">
                <a:solidFill>
                  <a:srgbClr val="002060"/>
                </a:solidFill>
                <a:latin typeface="Cambria"/>
              </a:rPr>
              <a:t>FGMO sanction will be closed by respective Credit Monitoring committee FGMO for all accounts Sole  Banking / Consortium / MBA</a:t>
            </a:r>
            <a:endParaRPr lang="en-US" dirty="0">
              <a:solidFill>
                <a:srgbClr val="002060"/>
              </a:solidFill>
              <a:latin typeface="Cambria"/>
              <a:ea typeface="Cambria"/>
            </a:endParaRPr>
          </a:p>
          <a:p>
            <a:pPr marL="57150" indent="-285750" algn="just">
              <a:buFont typeface="Wingdings"/>
              <a:buChar char="v"/>
            </a:pPr>
            <a:r>
              <a:rPr lang="en-US" dirty="0">
                <a:solidFill>
                  <a:srgbClr val="002060"/>
                </a:solidFill>
                <a:latin typeface="Cambria"/>
              </a:rPr>
              <a:t>Stock / Book Debt audit reports of LCBs, MCBs &amp; other branches (CO Sanctioned Accounts) will be closed by the CO: CMC in the following committee</a:t>
            </a:r>
            <a:endParaRPr lang="en-US" dirty="0">
              <a:solidFill>
                <a:srgbClr val="002060"/>
              </a:solidFill>
              <a:latin typeface="Cambria"/>
              <a:ea typeface="Cambria"/>
            </a:endParaRPr>
          </a:p>
          <a:p>
            <a:pPr marL="457200" indent="-228600" algn="just"/>
            <a:r>
              <a:rPr lang="en-US" b="1" dirty="0">
                <a:solidFill>
                  <a:srgbClr val="002060"/>
                </a:solidFill>
                <a:latin typeface="Cambria"/>
              </a:rPr>
              <a:t>For Branch/MAPC/ZO/FGMO/CO Sanctions, </a:t>
            </a:r>
            <a:r>
              <a:rPr lang="en-US" dirty="0">
                <a:solidFill>
                  <a:srgbClr val="002060"/>
                </a:solidFill>
                <a:latin typeface="Cambria"/>
              </a:rPr>
              <a:t>where the Bank is a member of Cons/ MBA or if Stock Auditor has been appointed by the lead bank/ other member bank in MBA, in such cases, </a:t>
            </a:r>
            <a:r>
              <a:rPr lang="en-US" b="1" dirty="0">
                <a:solidFill>
                  <a:srgbClr val="002060"/>
                </a:solidFill>
                <a:latin typeface="Cambria"/>
              </a:rPr>
              <a:t>for Consortium Accounts</a:t>
            </a:r>
            <a:r>
              <a:rPr lang="en-US" dirty="0">
                <a:solidFill>
                  <a:srgbClr val="002060"/>
                </a:solidFill>
                <a:latin typeface="Cambria"/>
              </a:rPr>
              <a:t>, Stock Audit reports should be duly deliberated in consortium meetings and closure of Stock Audit report to be recorded in the minutes of consortium meeting. Minutes of the said meeting and closure report should be obtained by our Bank for placing before appropriate Stock Audit Closure Committee for deliberation and closure at respective committee and captured for noting of information too. The same should be incorporated in appraisal note at the time of renewal/enhancement</a:t>
            </a:r>
            <a:endParaRPr lang="en-US" dirty="0">
              <a:solidFill>
                <a:srgbClr val="002060"/>
              </a:solidFill>
              <a:latin typeface="Cambria"/>
              <a:ea typeface="Cambria"/>
            </a:endParaRPr>
          </a:p>
          <a:p>
            <a:pPr marL="457200" indent="-228600" algn="just"/>
            <a:r>
              <a:rPr lang="en-US" dirty="0">
                <a:solidFill>
                  <a:srgbClr val="002060"/>
                </a:solidFill>
                <a:latin typeface="Cambria"/>
              </a:rPr>
              <a:t>For </a:t>
            </a:r>
            <a:r>
              <a:rPr lang="en-US" b="1" dirty="0">
                <a:solidFill>
                  <a:srgbClr val="002060"/>
                </a:solidFill>
                <a:latin typeface="Cambria"/>
              </a:rPr>
              <a:t>MBA Accounts </a:t>
            </a:r>
            <a:r>
              <a:rPr lang="en-US" dirty="0">
                <a:solidFill>
                  <a:srgbClr val="002060"/>
                </a:solidFill>
                <a:latin typeface="Cambria"/>
              </a:rPr>
              <a:t>– Copy of Stock Audit report to be obtained from the appointee bank and during quarterly exchange of information as per extant guideline, approval of the closure of Stock Audit report to be recorded by all the lending members during exchange of information. Closure report should be obtained by our Bank for placing before appropriate Stock Audit Closure Committee for deliberation and closure at respective committee and captured for noting of information too. The same should be incorporated in appraisal note at the time of renewal/enhancement</a:t>
            </a:r>
            <a:endParaRPr lang="en-US" dirty="0">
              <a:solidFill>
                <a:srgbClr val="002060"/>
              </a:solidFill>
              <a:latin typeface="Cambria"/>
              <a:ea typeface="Cambria"/>
            </a:endParaRPr>
          </a:p>
          <a:p>
            <a:pPr marL="457200" indent="-228600" algn="just"/>
            <a:r>
              <a:rPr lang="en-US" dirty="0">
                <a:solidFill>
                  <a:srgbClr val="002060"/>
                </a:solidFill>
                <a:latin typeface="Cambria"/>
              </a:rPr>
              <a:t>For accounts with exposure of Rs. 10.00 Crore to Rs. 30.00 Crore appearing in SMA-1/SMA- 2 on a regular basis, a status note should be submitted to COLCC(GM) on monthly basis including the adverse comment made in Stock Audit report (if any)</a:t>
            </a:r>
            <a:endParaRPr lang="en-US" dirty="0">
              <a:solidFill>
                <a:srgbClr val="002060"/>
              </a:solidFill>
              <a:latin typeface="Cambria"/>
              <a:ea typeface="Cambria"/>
            </a:endParaRPr>
          </a:p>
        </p:txBody>
      </p:sp>
    </p:spTree>
    <p:extLst>
      <p:ext uri="{BB962C8B-B14F-4D97-AF65-F5344CB8AC3E}">
        <p14:creationId xmlns:p14="http://schemas.microsoft.com/office/powerpoint/2010/main" val="36307839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701F-66E7-7F32-786B-D2FB5BDDD638}"/>
              </a:ext>
            </a:extLst>
          </p:cNvPr>
          <p:cNvSpPr>
            <a:spLocks noGrp="1"/>
          </p:cNvSpPr>
          <p:nvPr>
            <p:ph type="title"/>
          </p:nvPr>
        </p:nvSpPr>
        <p:spPr>
          <a:xfrm>
            <a:off x="2686396" y="673454"/>
            <a:ext cx="10972800" cy="406544"/>
          </a:xfrm>
        </p:spPr>
        <p:txBody>
          <a:bodyPr/>
          <a:lstStyle/>
          <a:p>
            <a:r>
              <a:rPr lang="en-US" dirty="0"/>
              <a:t>Timeline of Stock Audit</a:t>
            </a:r>
          </a:p>
        </p:txBody>
      </p:sp>
      <p:sp>
        <p:nvSpPr>
          <p:cNvPr id="4" name="TextBox 3">
            <a:extLst>
              <a:ext uri="{FF2B5EF4-FFF2-40B4-BE49-F238E27FC236}">
                <a16:creationId xmlns:a16="http://schemas.microsoft.com/office/drawing/2014/main" id="{60875FCD-A2D8-FF57-7CA9-7A225AC3C4E2}"/>
              </a:ext>
            </a:extLst>
          </p:cNvPr>
          <p:cNvSpPr txBox="1"/>
          <p:nvPr/>
        </p:nvSpPr>
        <p:spPr>
          <a:xfrm>
            <a:off x="277092" y="2355273"/>
            <a:ext cx="11914909"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indent="-285750" algn="just">
              <a:buFont typeface="Wingdings"/>
              <a:buChar char="v"/>
            </a:pPr>
            <a:r>
              <a:rPr lang="en-US" sz="2800" dirty="0">
                <a:solidFill>
                  <a:srgbClr val="002060"/>
                </a:solidFill>
                <a:latin typeface="Cambria"/>
                <a:ea typeface="Cambria"/>
              </a:rPr>
              <a:t>Allocation of Stock &amp; Bood Debt Audit:- June 30th</a:t>
            </a:r>
          </a:p>
          <a:p>
            <a:pPr marL="57150" indent="-285750" algn="just">
              <a:buFont typeface="Wingdings"/>
              <a:buChar char="v"/>
            </a:pPr>
            <a:r>
              <a:rPr lang="en-US" sz="2800" dirty="0">
                <a:solidFill>
                  <a:srgbClr val="002060"/>
                </a:solidFill>
                <a:latin typeface="Cambria"/>
                <a:ea typeface="Cambria"/>
              </a:rPr>
              <a:t>Completion of Stock &amp; Book Debt Audit:- September 30th</a:t>
            </a:r>
          </a:p>
          <a:p>
            <a:pPr marL="57150" indent="-285750" algn="just">
              <a:buFont typeface="Wingdings"/>
              <a:buChar char="v"/>
            </a:pPr>
            <a:r>
              <a:rPr lang="en-US" sz="2800" dirty="0">
                <a:solidFill>
                  <a:srgbClr val="002060"/>
                </a:solidFill>
                <a:latin typeface="Cambria"/>
                <a:ea typeface="Cambria"/>
              </a:rPr>
              <a:t>Closure of Stock &amp; Book Debt Audit:- December 31st </a:t>
            </a:r>
          </a:p>
        </p:txBody>
      </p:sp>
      <p:sp>
        <p:nvSpPr>
          <p:cNvPr id="3" name="TextBox 2">
            <a:extLst>
              <a:ext uri="{FF2B5EF4-FFF2-40B4-BE49-F238E27FC236}">
                <a16:creationId xmlns:a16="http://schemas.microsoft.com/office/drawing/2014/main" id="{7267FEA0-2ABC-F261-F1F4-F991315AE3DA}"/>
              </a:ext>
            </a:extLst>
          </p:cNvPr>
          <p:cNvSpPr txBox="1"/>
          <p:nvPr/>
        </p:nvSpPr>
        <p:spPr>
          <a:xfrm>
            <a:off x="734290" y="3976254"/>
            <a:ext cx="109450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b="1" i="1" dirty="0">
                <a:solidFill>
                  <a:srgbClr val="0070C0"/>
                </a:solidFill>
                <a:latin typeface="Cambria"/>
                <a:ea typeface="+mn-lt"/>
                <a:cs typeface="+mn-lt"/>
              </a:rPr>
              <a:t>Stock Audit / Book Debt reports shall be closed respective committee only when </a:t>
            </a:r>
            <a:r>
              <a:rPr lang="en-US" b="1" i="1" err="1">
                <a:solidFill>
                  <a:srgbClr val="0070C0"/>
                </a:solidFill>
                <a:latin typeface="Cambria"/>
                <a:ea typeface="+mn-lt"/>
                <a:cs typeface="+mn-lt"/>
              </a:rPr>
              <a:t>atleast</a:t>
            </a:r>
            <a:r>
              <a:rPr lang="en-US" b="1" i="1" dirty="0">
                <a:solidFill>
                  <a:srgbClr val="0070C0"/>
                </a:solidFill>
                <a:latin typeface="Cambria"/>
                <a:ea typeface="+mn-lt"/>
                <a:cs typeface="+mn-lt"/>
              </a:rPr>
              <a:t> 80% of irregularities are rectified. However, all Zero Tolerance irregularities are to be fully rectified. </a:t>
            </a:r>
            <a:endParaRPr lang="en-US" i="1" dirty="0">
              <a:solidFill>
                <a:srgbClr val="0070C0"/>
              </a:solidFill>
              <a:latin typeface="Cambria"/>
              <a:ea typeface="Cambria"/>
            </a:endParaRPr>
          </a:p>
        </p:txBody>
      </p:sp>
    </p:spTree>
    <p:extLst>
      <p:ext uri="{BB962C8B-B14F-4D97-AF65-F5344CB8AC3E}">
        <p14:creationId xmlns:p14="http://schemas.microsoft.com/office/powerpoint/2010/main" val="1872715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D29B5-1B58-809F-FEA7-B82105E94664}"/>
              </a:ext>
            </a:extLst>
          </p:cNvPr>
          <p:cNvSpPr>
            <a:spLocks noGrp="1"/>
          </p:cNvSpPr>
          <p:nvPr>
            <p:ph type="title"/>
          </p:nvPr>
        </p:nvSpPr>
        <p:spPr>
          <a:xfrm>
            <a:off x="594360" y="102875"/>
            <a:ext cx="10873740" cy="724242"/>
          </a:xfrm>
        </p:spPr>
        <p:txBody>
          <a:bodyPr anchor="b">
            <a:normAutofit/>
          </a:bodyPr>
          <a:lstStyle/>
          <a:p>
            <a:r>
              <a:rPr lang="en-US" dirty="0"/>
              <a:t>SMA Audit</a:t>
            </a:r>
          </a:p>
        </p:txBody>
      </p:sp>
      <p:sp>
        <p:nvSpPr>
          <p:cNvPr id="4" name="Content Placeholder 3">
            <a:extLst>
              <a:ext uri="{FF2B5EF4-FFF2-40B4-BE49-F238E27FC236}">
                <a16:creationId xmlns:a16="http://schemas.microsoft.com/office/drawing/2014/main" id="{07C3632C-2D2E-7026-33B8-EE42DA4BDB5C}"/>
              </a:ext>
            </a:extLst>
          </p:cNvPr>
          <p:cNvSpPr>
            <a:spLocks noGrp="1"/>
          </p:cNvSpPr>
          <p:nvPr>
            <p:ph sz="quarter" idx="13"/>
          </p:nvPr>
        </p:nvSpPr>
        <p:spPr>
          <a:xfrm>
            <a:off x="3657600" y="841136"/>
            <a:ext cx="7810500" cy="5140200"/>
          </a:xfrm>
        </p:spPr>
        <p:txBody>
          <a:bodyPr vert="horz" lIns="0" tIns="274320" rIns="91440" bIns="45720" rtlCol="0" anchor="t">
            <a:normAutofit/>
          </a:bodyPr>
          <a:lstStyle/>
          <a:p>
            <a:pPr marL="283210" indent="-283210" algn="just"/>
            <a:r>
              <a:rPr lang="en-US" dirty="0">
                <a:solidFill>
                  <a:srgbClr val="002060"/>
                </a:solidFill>
                <a:latin typeface="Cambria"/>
                <a:ea typeface="Cambria"/>
              </a:rPr>
              <a:t>Applicable for exposure Rs 10 Crore &amp; above and </a:t>
            </a:r>
            <a:endParaRPr lang="en-US">
              <a:solidFill>
                <a:srgbClr val="002060"/>
              </a:solidFill>
            </a:endParaRPr>
          </a:p>
          <a:p>
            <a:pPr marL="283210" indent="-283210" algn="just"/>
            <a:r>
              <a:rPr lang="en-US" dirty="0">
                <a:solidFill>
                  <a:srgbClr val="002060"/>
                </a:solidFill>
                <a:latin typeface="Cambria"/>
                <a:ea typeface="Cambria"/>
              </a:rPr>
              <a:t>The account should be in SMA-1/SMA-2 in the last 6 months for two or more times </a:t>
            </a:r>
          </a:p>
          <a:p>
            <a:pPr marL="283210" indent="-283210" algn="just"/>
            <a:r>
              <a:rPr lang="en-US" dirty="0">
                <a:solidFill>
                  <a:srgbClr val="002060"/>
                </a:solidFill>
                <a:latin typeface="Cambria"/>
                <a:ea typeface="Cambria"/>
              </a:rPr>
              <a:t>Conducted by External Auditors (Qualified CA Only)</a:t>
            </a:r>
          </a:p>
          <a:p>
            <a:pPr marL="283210" indent="-283210" algn="just"/>
            <a:r>
              <a:rPr lang="en-US" dirty="0">
                <a:solidFill>
                  <a:srgbClr val="002060"/>
                </a:solidFill>
                <a:latin typeface="Cambria"/>
                <a:ea typeface="Cambria"/>
              </a:rPr>
              <a:t>Accounts should be identified in the beginning of every quarter and allotment should be completed by 15th of the first month of the quarter. </a:t>
            </a:r>
          </a:p>
          <a:p>
            <a:pPr marL="283210" indent="-283210" algn="just"/>
            <a:r>
              <a:rPr lang="en-US" i="1" dirty="0">
                <a:solidFill>
                  <a:srgbClr val="0070C0"/>
                </a:solidFill>
                <a:latin typeface="Cambria"/>
                <a:ea typeface="Cambria"/>
              </a:rPr>
              <a:t>SMA Audit is not exempted for accounts even though stock/Book Debt audit has been completed during current FY and in cases where Accounts subsequently fall in SMA 1 &amp; 2and thereby come under the ambit of SMA Audit. However, Stock Audit is exempted in respect of accounts eligible for SMA audit. SMA Audit is exempted for other accounts which are covered under ASM</a:t>
            </a:r>
            <a:endParaRPr lang="en-US" dirty="0">
              <a:solidFill>
                <a:srgbClr val="0070C0"/>
              </a:solidFill>
              <a:latin typeface="Cambria"/>
              <a:ea typeface="Cambria"/>
            </a:endParaRPr>
          </a:p>
        </p:txBody>
      </p:sp>
    </p:spTree>
    <p:extLst>
      <p:ext uri="{BB962C8B-B14F-4D97-AF65-F5344CB8AC3E}">
        <p14:creationId xmlns:p14="http://schemas.microsoft.com/office/powerpoint/2010/main" val="30882253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701F-66E7-7F32-786B-D2FB5BDDD638}"/>
              </a:ext>
            </a:extLst>
          </p:cNvPr>
          <p:cNvSpPr>
            <a:spLocks noGrp="1"/>
          </p:cNvSpPr>
          <p:nvPr>
            <p:ph type="title"/>
          </p:nvPr>
        </p:nvSpPr>
        <p:spPr>
          <a:xfrm>
            <a:off x="594360" y="202400"/>
            <a:ext cx="10972800" cy="406544"/>
          </a:xfrm>
        </p:spPr>
        <p:txBody>
          <a:bodyPr/>
          <a:lstStyle/>
          <a:p>
            <a:r>
              <a:rPr lang="en-US" dirty="0"/>
              <a:t>Closure of SMA Audit</a:t>
            </a:r>
          </a:p>
        </p:txBody>
      </p:sp>
      <p:sp>
        <p:nvSpPr>
          <p:cNvPr id="3" name="TextBox 2">
            <a:extLst>
              <a:ext uri="{FF2B5EF4-FFF2-40B4-BE49-F238E27FC236}">
                <a16:creationId xmlns:a16="http://schemas.microsoft.com/office/drawing/2014/main" id="{7BA6211B-2BA7-43DC-7351-89D4A553844C}"/>
              </a:ext>
            </a:extLst>
          </p:cNvPr>
          <p:cNvSpPr txBox="1"/>
          <p:nvPr/>
        </p:nvSpPr>
        <p:spPr>
          <a:xfrm>
            <a:off x="429492" y="609600"/>
            <a:ext cx="11610107" cy="57554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rgbClr val="002060"/>
                </a:solidFill>
                <a:latin typeface="Cambria"/>
                <a:ea typeface="Cambria"/>
              </a:rPr>
              <a:t>Members of CMC Committee at CO: CMC for closure of SMA Audit Reports: </a:t>
            </a:r>
          </a:p>
          <a:p>
            <a:pPr marL="457200" indent="-328930">
              <a:buFont typeface="Comfortaa Medium"/>
              <a:buChar char="➔"/>
            </a:pPr>
            <a:r>
              <a:rPr lang="en-US" sz="3200" dirty="0">
                <a:solidFill>
                  <a:srgbClr val="002060"/>
                </a:solidFill>
                <a:latin typeface="Cambria"/>
                <a:ea typeface="Cambria"/>
              </a:rPr>
              <a:t>Chairman:</a:t>
            </a:r>
          </a:p>
          <a:p>
            <a:pPr marL="128270"/>
            <a:endParaRPr lang="en-US" sz="3200" dirty="0">
              <a:solidFill>
                <a:srgbClr val="002060"/>
              </a:solidFill>
              <a:latin typeface="Cambria"/>
              <a:ea typeface="Cambria"/>
            </a:endParaRPr>
          </a:p>
          <a:p>
            <a:pPr marL="914400" indent="-320040">
              <a:buFont typeface="Comfortaa Medium"/>
              <a:buChar char="◆"/>
            </a:pPr>
            <a:r>
              <a:rPr lang="en-US" sz="2400" dirty="0">
                <a:solidFill>
                  <a:srgbClr val="002060"/>
                </a:solidFill>
                <a:latin typeface="Cambria"/>
                <a:ea typeface="Cambria"/>
              </a:rPr>
              <a:t>1. Accounts having exposure Rs.50 Cr and </a:t>
            </a:r>
            <a:r>
              <a:rPr lang="en-US" sz="2400" err="1">
                <a:solidFill>
                  <a:srgbClr val="002060"/>
                </a:solidFill>
                <a:latin typeface="Cambria"/>
                <a:ea typeface="Cambria"/>
              </a:rPr>
              <a:t>above,Chief</a:t>
            </a:r>
            <a:r>
              <a:rPr lang="en-US" sz="2400" dirty="0">
                <a:solidFill>
                  <a:srgbClr val="002060"/>
                </a:solidFill>
                <a:latin typeface="Cambria"/>
                <a:ea typeface="Cambria"/>
              </a:rPr>
              <a:t> General </a:t>
            </a:r>
            <a:r>
              <a:rPr lang="en-US" sz="2400" err="1">
                <a:solidFill>
                  <a:srgbClr val="002060"/>
                </a:solidFill>
                <a:latin typeface="Cambria"/>
                <a:ea typeface="Cambria"/>
              </a:rPr>
              <a:t>Manager,CMC</a:t>
            </a:r>
            <a:r>
              <a:rPr lang="en-US" sz="2400" dirty="0">
                <a:solidFill>
                  <a:srgbClr val="002060"/>
                </a:solidFill>
                <a:latin typeface="Cambria"/>
                <a:ea typeface="Cambria"/>
              </a:rPr>
              <a:t> </a:t>
            </a:r>
          </a:p>
          <a:p>
            <a:pPr marL="914400" indent="-320040">
              <a:buFont typeface="Comfortaa Medium"/>
              <a:buChar char="◆"/>
            </a:pPr>
            <a:r>
              <a:rPr lang="en-US" sz="2400" dirty="0">
                <a:solidFill>
                  <a:srgbClr val="002060"/>
                </a:solidFill>
                <a:latin typeface="Cambria"/>
                <a:ea typeface="Cambria"/>
              </a:rPr>
              <a:t>2. Accounts having exposure below Rs.50 </a:t>
            </a:r>
            <a:r>
              <a:rPr lang="en-US" sz="2400" err="1">
                <a:solidFill>
                  <a:srgbClr val="002060"/>
                </a:solidFill>
                <a:latin typeface="Cambria"/>
                <a:ea typeface="Cambria"/>
              </a:rPr>
              <a:t>Crs</a:t>
            </a:r>
            <a:r>
              <a:rPr lang="en-US" sz="2400" dirty="0">
                <a:solidFill>
                  <a:srgbClr val="002060"/>
                </a:solidFill>
                <a:latin typeface="Cambria"/>
                <a:ea typeface="Cambria"/>
              </a:rPr>
              <a:t>, Senior Most General Manager (CO: CMC I / II) </a:t>
            </a:r>
          </a:p>
          <a:p>
            <a:pPr marL="1828800" lvl="2" indent="-320040">
              <a:buFont typeface="Wingdings"/>
              <a:buChar char="§"/>
            </a:pPr>
            <a:r>
              <a:rPr lang="en-US" sz="2400" dirty="0">
                <a:solidFill>
                  <a:srgbClr val="002060"/>
                </a:solidFill>
                <a:latin typeface="Cambria"/>
                <a:ea typeface="Cambria"/>
              </a:rPr>
              <a:t>Other Members: </a:t>
            </a:r>
          </a:p>
          <a:p>
            <a:pPr marL="2286000" lvl="2" indent="-320040">
              <a:buFont typeface="Wingdings"/>
              <a:buChar char="§"/>
            </a:pPr>
            <a:r>
              <a:rPr lang="en-US" sz="2400" dirty="0">
                <a:solidFill>
                  <a:srgbClr val="002060"/>
                </a:solidFill>
                <a:latin typeface="Cambria"/>
                <a:ea typeface="Cambria"/>
              </a:rPr>
              <a:t>(</a:t>
            </a:r>
            <a:r>
              <a:rPr lang="en-US" sz="2400" err="1">
                <a:solidFill>
                  <a:srgbClr val="002060"/>
                </a:solidFill>
                <a:latin typeface="Cambria"/>
                <a:ea typeface="Cambria"/>
              </a:rPr>
              <a:t>i</a:t>
            </a:r>
            <a:r>
              <a:rPr lang="en-US" sz="2400" dirty="0">
                <a:solidFill>
                  <a:srgbClr val="002060"/>
                </a:solidFill>
                <a:latin typeface="Cambria"/>
                <a:ea typeface="Cambria"/>
              </a:rPr>
              <a:t>) GM / DGM – Corporate Credit Department(s) </a:t>
            </a:r>
          </a:p>
          <a:p>
            <a:pPr marL="2286000" lvl="2" indent="-320040">
              <a:buFont typeface="Wingdings"/>
              <a:buChar char="§"/>
            </a:pPr>
            <a:r>
              <a:rPr lang="en-US" sz="2400" dirty="0">
                <a:solidFill>
                  <a:srgbClr val="002060"/>
                </a:solidFill>
                <a:latin typeface="Cambria"/>
                <a:ea typeface="Cambria"/>
              </a:rPr>
              <a:t>(ii) GM / DGM – Credit Monitoring Department </a:t>
            </a:r>
          </a:p>
          <a:p>
            <a:pPr marL="2286000" lvl="2" indent="-320040">
              <a:buFont typeface="Wingdings"/>
              <a:buChar char="§"/>
            </a:pPr>
            <a:r>
              <a:rPr lang="en-US" sz="2400" dirty="0">
                <a:solidFill>
                  <a:srgbClr val="002060"/>
                </a:solidFill>
                <a:latin typeface="Cambria"/>
                <a:ea typeface="Cambria"/>
              </a:rPr>
              <a:t>(iii) GM/ DGM - Inspection Department </a:t>
            </a:r>
          </a:p>
          <a:p>
            <a:pPr marL="2286000" lvl="2" indent="-320040">
              <a:buFont typeface="Wingdings"/>
              <a:buChar char="§"/>
            </a:pPr>
            <a:r>
              <a:rPr lang="en-US" sz="2400" dirty="0">
                <a:solidFill>
                  <a:srgbClr val="002060"/>
                </a:solidFill>
                <a:latin typeface="Cambria"/>
                <a:ea typeface="Cambria"/>
              </a:rPr>
              <a:t>Convener: DGM / AGM – Credit Monitoring Department </a:t>
            </a:r>
          </a:p>
          <a:p>
            <a:pPr marL="1965960" lvl="2"/>
            <a:endParaRPr lang="en-US" sz="2400" dirty="0">
              <a:solidFill>
                <a:srgbClr val="002060"/>
              </a:solidFill>
              <a:latin typeface="Cambria"/>
              <a:ea typeface="Cambria"/>
            </a:endParaRPr>
          </a:p>
          <a:p>
            <a:pPr marL="2286000" lvl="2" indent="-320040">
              <a:buFont typeface="Wingdings"/>
              <a:buChar char="§"/>
            </a:pPr>
            <a:r>
              <a:rPr lang="en-US" sz="2400" dirty="0">
                <a:solidFill>
                  <a:srgbClr val="002060"/>
                </a:solidFill>
                <a:latin typeface="Cambria"/>
                <a:ea typeface="Cambria"/>
              </a:rPr>
              <a:t>Quorum: 3</a:t>
            </a:r>
          </a:p>
        </p:txBody>
      </p:sp>
    </p:spTree>
    <p:extLst>
      <p:ext uri="{BB962C8B-B14F-4D97-AF65-F5344CB8AC3E}">
        <p14:creationId xmlns:p14="http://schemas.microsoft.com/office/powerpoint/2010/main" val="36197632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A871D-B15E-C971-7C85-0AF173E38781}"/>
              </a:ext>
            </a:extLst>
          </p:cNvPr>
          <p:cNvSpPr>
            <a:spLocks noGrp="1"/>
          </p:cNvSpPr>
          <p:nvPr>
            <p:ph type="title"/>
          </p:nvPr>
        </p:nvSpPr>
        <p:spPr>
          <a:xfrm>
            <a:off x="589164" y="278129"/>
            <a:ext cx="5049636" cy="636063"/>
          </a:xfrm>
        </p:spPr>
        <p:txBody>
          <a:bodyPr/>
          <a:lstStyle/>
          <a:p>
            <a:r>
              <a:rPr lang="en-US" dirty="0"/>
              <a:t>Legal Audit</a:t>
            </a:r>
          </a:p>
        </p:txBody>
      </p:sp>
      <p:sp>
        <p:nvSpPr>
          <p:cNvPr id="3" name="Content Placeholder 2">
            <a:extLst>
              <a:ext uri="{FF2B5EF4-FFF2-40B4-BE49-F238E27FC236}">
                <a16:creationId xmlns:a16="http://schemas.microsoft.com/office/drawing/2014/main" id="{34F2E863-4A4C-76FE-444A-083F93043389}"/>
              </a:ext>
            </a:extLst>
          </p:cNvPr>
          <p:cNvSpPr>
            <a:spLocks noGrp="1"/>
          </p:cNvSpPr>
          <p:nvPr>
            <p:ph sz="quarter" idx="16"/>
          </p:nvPr>
        </p:nvSpPr>
        <p:spPr>
          <a:xfrm>
            <a:off x="178089" y="1076903"/>
            <a:ext cx="11390455" cy="5196897"/>
          </a:xfrm>
        </p:spPr>
        <p:txBody>
          <a:bodyPr vert="horz" lIns="0" tIns="228600" rIns="0" bIns="0" rtlCol="0" anchor="t">
            <a:noAutofit/>
          </a:bodyPr>
          <a:lstStyle/>
          <a:p>
            <a:pPr marL="457200" indent="-457200" algn="just">
              <a:buFont typeface="Wingdings" panose="020B0604020202020204" pitchFamily="34" charset="0"/>
              <a:buChar char="Ø"/>
            </a:pPr>
            <a:r>
              <a:rPr lang="en-US" sz="2800" dirty="0">
                <a:latin typeface="Cambria"/>
                <a:ea typeface="Cambria"/>
              </a:rPr>
              <a:t>Applicable for accounts with exposure of Rs.100 Lakh and above where mortgage of property is involved. </a:t>
            </a:r>
            <a:endParaRPr lang="en-US" sz="2800">
              <a:latin typeface="Franklin Gothic Book"/>
              <a:ea typeface="Cambria"/>
            </a:endParaRPr>
          </a:p>
          <a:p>
            <a:pPr marL="457200" indent="-457200" algn="just">
              <a:buFont typeface="Wingdings" panose="020B0604020202020204" pitchFamily="34" charset="0"/>
              <a:buChar char="Ø"/>
            </a:pPr>
            <a:r>
              <a:rPr lang="en-US" sz="2800" dirty="0">
                <a:latin typeface="Cambria"/>
                <a:ea typeface="Cambria"/>
              </a:rPr>
              <a:t>In case of consortium accounts, where we are leader mortgage is created with our Bank, legal audit to be carried out by our bank and if we are member, shall be guided by the decision of the Consortium. </a:t>
            </a:r>
            <a:endParaRPr lang="en-US" sz="2800">
              <a:latin typeface="Franklin Gothic Book"/>
              <a:ea typeface="Cambria"/>
            </a:endParaRPr>
          </a:p>
          <a:p>
            <a:pPr marL="457200" indent="-457200" algn="just">
              <a:buFont typeface="Wingdings" panose="020B0604020202020204" pitchFamily="34" charset="0"/>
              <a:buChar char="Ø"/>
            </a:pPr>
            <a:r>
              <a:rPr lang="en-US" sz="2800" dirty="0">
                <a:latin typeface="Cambria"/>
                <a:ea typeface="Cambria"/>
              </a:rPr>
              <a:t>In Multiple Banking Arrangement, legal audit is to be carried out by our bank, if the mortgage is created with our Bank</a:t>
            </a:r>
            <a:endParaRPr lang="en-US" sz="2800" dirty="0"/>
          </a:p>
          <a:p>
            <a:pPr marL="457200" indent="-457200" algn="just">
              <a:buFont typeface="Wingdings" panose="020B0604020202020204" pitchFamily="34" charset="0"/>
              <a:buChar char="Ø"/>
            </a:pPr>
            <a:r>
              <a:rPr lang="en-US" sz="2800">
                <a:latin typeface="Cambria"/>
                <a:ea typeface="Cambria"/>
              </a:rPr>
              <a:t>Periodicity of legal audit will be within three years from the last legal audit in case of all credit exposure of Rs 5.00 Crore and above.</a:t>
            </a:r>
            <a:endParaRPr lang="en-US"/>
          </a:p>
          <a:p>
            <a:endParaRPr lang="en-US" sz="2800" dirty="0"/>
          </a:p>
        </p:txBody>
      </p:sp>
    </p:spTree>
    <p:extLst>
      <p:ext uri="{BB962C8B-B14F-4D97-AF65-F5344CB8AC3E}">
        <p14:creationId xmlns:p14="http://schemas.microsoft.com/office/powerpoint/2010/main" val="2983645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A871D-B15E-C971-7C85-0AF173E38781}"/>
              </a:ext>
            </a:extLst>
          </p:cNvPr>
          <p:cNvSpPr>
            <a:spLocks noGrp="1"/>
          </p:cNvSpPr>
          <p:nvPr>
            <p:ph type="title"/>
          </p:nvPr>
        </p:nvSpPr>
        <p:spPr>
          <a:xfrm>
            <a:off x="589164" y="278129"/>
            <a:ext cx="9358399" cy="636063"/>
          </a:xfrm>
        </p:spPr>
        <p:txBody>
          <a:bodyPr/>
          <a:lstStyle/>
          <a:p>
            <a:r>
              <a:rPr lang="en-US" dirty="0">
                <a:latin typeface="Cambria"/>
                <a:ea typeface="Cambria"/>
              </a:rPr>
              <a:t>Review/Renewal of Accounts</a:t>
            </a:r>
          </a:p>
        </p:txBody>
      </p:sp>
      <p:sp>
        <p:nvSpPr>
          <p:cNvPr id="602" name="TextBox 601">
            <a:extLst>
              <a:ext uri="{FF2B5EF4-FFF2-40B4-BE49-F238E27FC236}">
                <a16:creationId xmlns:a16="http://schemas.microsoft.com/office/drawing/2014/main" id="{818D018C-106A-546A-74DA-F18AAC735BF2}"/>
              </a:ext>
            </a:extLst>
          </p:cNvPr>
          <p:cNvSpPr txBox="1"/>
          <p:nvPr/>
        </p:nvSpPr>
        <p:spPr>
          <a:xfrm>
            <a:off x="692727" y="1122217"/>
            <a:ext cx="11346872"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sz="2800" dirty="0">
                <a:solidFill>
                  <a:srgbClr val="002060"/>
                </a:solidFill>
                <a:latin typeface="Cambria"/>
                <a:ea typeface="Cambria"/>
              </a:rPr>
              <a:t>Regular/Operational Review</a:t>
            </a:r>
          </a:p>
          <a:p>
            <a:pPr marL="800100" lvl="1" indent="-342900" algn="just">
              <a:buFont typeface="Courier New"/>
              <a:buChar char="o"/>
            </a:pPr>
            <a:r>
              <a:rPr lang="en-US" dirty="0">
                <a:solidFill>
                  <a:srgbClr val="002060"/>
                </a:solidFill>
                <a:latin typeface="Cambria"/>
                <a:ea typeface="+mn-lt"/>
                <a:cs typeface="+mn-lt"/>
              </a:rPr>
              <a:t>For RAPC / MAPC / ZO / FGMO / CO sanctioned accounts, branch should submit the proposal </a:t>
            </a:r>
            <a:r>
              <a:rPr lang="en-US" b="1" dirty="0">
                <a:solidFill>
                  <a:srgbClr val="FF0000"/>
                </a:solidFill>
                <a:latin typeface="Cambria"/>
                <a:ea typeface="+mn-lt"/>
                <a:cs typeface="+mn-lt"/>
              </a:rPr>
              <a:t>at least three months</a:t>
            </a:r>
            <a:r>
              <a:rPr lang="en-US" b="1" dirty="0">
                <a:solidFill>
                  <a:srgbClr val="002060"/>
                </a:solidFill>
                <a:latin typeface="Cambria"/>
                <a:ea typeface="+mn-lt"/>
                <a:cs typeface="+mn-lt"/>
              </a:rPr>
              <a:t> </a:t>
            </a:r>
            <a:r>
              <a:rPr lang="en-US" dirty="0">
                <a:solidFill>
                  <a:srgbClr val="002060"/>
                </a:solidFill>
                <a:latin typeface="Cambria"/>
                <a:ea typeface="+mn-lt"/>
                <a:cs typeface="+mn-lt"/>
              </a:rPr>
              <a:t>in advance before the due date to ensure sanction in time</a:t>
            </a:r>
          </a:p>
          <a:p>
            <a:pPr marL="800100" lvl="1" indent="-342900" algn="just">
              <a:buFont typeface="Courier New"/>
              <a:buChar char="o"/>
            </a:pPr>
            <a:r>
              <a:rPr lang="en-US" dirty="0">
                <a:solidFill>
                  <a:srgbClr val="002060"/>
                </a:solidFill>
                <a:latin typeface="Cambria"/>
                <a:ea typeface="+mn-lt"/>
                <a:cs typeface="+mn-lt"/>
              </a:rPr>
              <a:t>If, Regular review / renewal of working capital account is not done on or before the due date, </a:t>
            </a:r>
            <a:r>
              <a:rPr lang="en-US" b="1" dirty="0">
                <a:solidFill>
                  <a:srgbClr val="FF0000"/>
                </a:solidFill>
                <a:latin typeface="Cambria"/>
                <a:ea typeface="+mn-lt"/>
                <a:cs typeface="+mn-lt"/>
              </a:rPr>
              <a:t>short review / operational review</a:t>
            </a:r>
            <a:r>
              <a:rPr lang="en-US" dirty="0">
                <a:solidFill>
                  <a:srgbClr val="002060"/>
                </a:solidFill>
                <a:latin typeface="Cambria"/>
                <a:ea typeface="+mn-lt"/>
                <a:cs typeface="+mn-lt"/>
              </a:rPr>
              <a:t> of account may be allowed for </a:t>
            </a:r>
            <a:r>
              <a:rPr lang="en-US" b="1" dirty="0">
                <a:solidFill>
                  <a:srgbClr val="FF0000"/>
                </a:solidFill>
                <a:latin typeface="Cambria"/>
                <a:ea typeface="+mn-lt"/>
                <a:cs typeface="+mn-lt"/>
              </a:rPr>
              <a:t>maximum on TWO </a:t>
            </a:r>
            <a:r>
              <a:rPr lang="en-US" dirty="0">
                <a:solidFill>
                  <a:srgbClr val="002060"/>
                </a:solidFill>
                <a:latin typeface="Cambria"/>
                <a:ea typeface="+mn-lt"/>
                <a:cs typeface="+mn-lt"/>
              </a:rPr>
              <a:t>occasions, </a:t>
            </a:r>
            <a:r>
              <a:rPr lang="en-US" b="1" dirty="0">
                <a:solidFill>
                  <a:srgbClr val="FF0000"/>
                </a:solidFill>
                <a:latin typeface="Cambria"/>
                <a:ea typeface="+mn-lt"/>
                <a:cs typeface="+mn-lt"/>
              </a:rPr>
              <a:t>each of maximum 90 days’ period</a:t>
            </a:r>
          </a:p>
          <a:p>
            <a:pPr marL="800100" lvl="1" indent="-342900" algn="just">
              <a:buFont typeface="Courier New"/>
              <a:buChar char="o"/>
            </a:pPr>
            <a:r>
              <a:rPr lang="en-US" dirty="0">
                <a:solidFill>
                  <a:srgbClr val="002060"/>
                </a:solidFill>
                <a:latin typeface="Cambria"/>
                <a:ea typeface="+mn-lt"/>
                <a:cs typeface="+mn-lt"/>
              </a:rPr>
              <a:t>Penal Interest to be charged </a:t>
            </a:r>
            <a:r>
              <a:rPr lang="en-US" dirty="0" smtClean="0">
                <a:solidFill>
                  <a:srgbClr val="002060"/>
                </a:solidFill>
                <a:latin typeface="Cambria"/>
                <a:ea typeface="+mn-lt"/>
                <a:cs typeface="+mn-lt"/>
              </a:rPr>
              <a:t>up to </a:t>
            </a:r>
            <a:r>
              <a:rPr lang="en-US" dirty="0">
                <a:solidFill>
                  <a:srgbClr val="002060"/>
                </a:solidFill>
                <a:latin typeface="Cambria"/>
                <a:ea typeface="+mn-lt"/>
                <a:cs typeface="+mn-lt"/>
              </a:rPr>
              <a:t>2% from the due date for renewal till the required documents submitted by the borrower.</a:t>
            </a:r>
          </a:p>
          <a:p>
            <a:pPr marL="800100" lvl="1" indent="-342900" algn="just">
              <a:buFont typeface="Courier New"/>
              <a:buChar char="o"/>
            </a:pPr>
            <a:r>
              <a:rPr lang="en-US" dirty="0">
                <a:solidFill>
                  <a:srgbClr val="002060"/>
                </a:solidFill>
                <a:latin typeface="Cambria"/>
                <a:ea typeface="+mn-lt"/>
                <a:cs typeface="+mn-lt"/>
              </a:rPr>
              <a:t>An SMS, will be sent to registered mobile number of the borrower, one month before the due date of Review / Renewal to borrower as a gentle reminder / enabler.</a:t>
            </a:r>
          </a:p>
          <a:p>
            <a:pPr marL="800100" lvl="1" indent="-342900" algn="just">
              <a:buFont typeface="Courier New"/>
              <a:buChar char="o"/>
            </a:pPr>
            <a:r>
              <a:rPr lang="en-US" dirty="0">
                <a:solidFill>
                  <a:srgbClr val="002060"/>
                </a:solidFill>
                <a:latin typeface="Cambria"/>
                <a:ea typeface="+mn-lt"/>
                <a:cs typeface="+mn-lt"/>
              </a:rPr>
              <a:t>Likewise, an SMS will be sent to registered mobile number of the borrower at least 3 days before expiry of limit (DP become “0”) informing there in same</a:t>
            </a:r>
          </a:p>
          <a:p>
            <a:pPr marL="800100" lvl="1" indent="-342900" algn="just">
              <a:buFont typeface="Courier New"/>
              <a:buChar char="o"/>
            </a:pPr>
            <a:r>
              <a:rPr lang="en-US" b="1" dirty="0" smtClean="0">
                <a:solidFill>
                  <a:srgbClr val="FF0000"/>
                </a:solidFill>
                <a:latin typeface="Cambria"/>
                <a:ea typeface="+mn-lt"/>
                <a:cs typeface="+mn-lt"/>
              </a:rPr>
              <a:t>CARO</a:t>
            </a:r>
            <a:r>
              <a:rPr lang="en-US" dirty="0" smtClean="0">
                <a:solidFill>
                  <a:srgbClr val="002060"/>
                </a:solidFill>
                <a:latin typeface="Cambria"/>
                <a:ea typeface="+mn-lt"/>
                <a:cs typeface="+mn-lt"/>
              </a:rPr>
              <a:t> </a:t>
            </a:r>
            <a:r>
              <a:rPr lang="en-US" b="1" dirty="0" smtClean="0">
                <a:solidFill>
                  <a:srgbClr val="FF0000"/>
                </a:solidFill>
                <a:latin typeface="Cambria"/>
                <a:ea typeface="+mn-lt"/>
                <a:cs typeface="+mn-lt"/>
              </a:rPr>
              <a:t>(</a:t>
            </a:r>
            <a:r>
              <a:rPr lang="en-IN" b="1" dirty="0">
                <a:solidFill>
                  <a:srgbClr val="FF0000"/>
                </a:solidFill>
              </a:rPr>
              <a:t>Companies (Auditor's Report) </a:t>
            </a:r>
            <a:r>
              <a:rPr lang="en-IN" b="1" dirty="0" smtClean="0">
                <a:solidFill>
                  <a:srgbClr val="FF0000"/>
                </a:solidFill>
              </a:rPr>
              <a:t>Order)</a:t>
            </a:r>
            <a:r>
              <a:rPr lang="en-US" b="1" dirty="0" smtClean="0">
                <a:solidFill>
                  <a:srgbClr val="FF0000"/>
                </a:solidFill>
                <a:latin typeface="Cambria"/>
                <a:ea typeface="+mn-lt"/>
                <a:cs typeface="+mn-lt"/>
              </a:rPr>
              <a:t> </a:t>
            </a:r>
            <a:r>
              <a:rPr lang="en-US" dirty="0">
                <a:solidFill>
                  <a:srgbClr val="002060"/>
                </a:solidFill>
                <a:latin typeface="Cambria"/>
                <a:ea typeface="+mn-lt"/>
                <a:cs typeface="+mn-lt"/>
              </a:rPr>
              <a:t>report to be analyzed at the time of review and come up with mitigation measures in case of any adverse observations and made as part of the review/renewal note. A declaration to be submitted by the appraising officer stating that “CARO report observations have been analyzed</a:t>
            </a:r>
            <a:endParaRPr lang="en-US" dirty="0">
              <a:solidFill>
                <a:srgbClr val="002060"/>
              </a:solidFill>
              <a:latin typeface="Cambria"/>
              <a:ea typeface="Cambria"/>
              <a:cs typeface="+mn-lt"/>
            </a:endParaRPr>
          </a:p>
          <a:p>
            <a:pPr marL="800100" lvl="1" indent="-342900" algn="just">
              <a:buFont typeface="Courier New"/>
              <a:buChar char="o"/>
            </a:pPr>
            <a:r>
              <a:rPr lang="en-US" dirty="0">
                <a:solidFill>
                  <a:srgbClr val="002060"/>
                </a:solidFill>
                <a:latin typeface="Cambria"/>
                <a:ea typeface="+mn-lt"/>
                <a:cs typeface="+mn-lt"/>
              </a:rPr>
              <a:t>For non-listed Company with exposure of Rs.50.00 Crore and above, in case the review was not carried out based on the latest Balance Sheet, a dynamic rating to be carried based on the Balance Sheet (including the CARO observations).</a:t>
            </a:r>
            <a:endParaRPr lang="en-US" dirty="0">
              <a:solidFill>
                <a:srgbClr val="002060"/>
              </a:solidFill>
              <a:latin typeface="Cambria"/>
              <a:ea typeface="Cambria"/>
            </a:endParaRPr>
          </a:p>
        </p:txBody>
      </p:sp>
    </p:spTree>
    <p:extLst>
      <p:ext uri="{BB962C8B-B14F-4D97-AF65-F5344CB8AC3E}">
        <p14:creationId xmlns:p14="http://schemas.microsoft.com/office/powerpoint/2010/main" val="36696361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A871D-B15E-C971-7C85-0AF173E38781}"/>
              </a:ext>
            </a:extLst>
          </p:cNvPr>
          <p:cNvSpPr>
            <a:spLocks noGrp="1"/>
          </p:cNvSpPr>
          <p:nvPr>
            <p:ph type="title"/>
          </p:nvPr>
        </p:nvSpPr>
        <p:spPr>
          <a:xfrm>
            <a:off x="589164" y="278129"/>
            <a:ext cx="9358399" cy="636063"/>
          </a:xfrm>
        </p:spPr>
        <p:txBody>
          <a:bodyPr/>
          <a:lstStyle/>
          <a:p>
            <a:r>
              <a:rPr lang="en-US" dirty="0">
                <a:latin typeface="Cambria"/>
                <a:ea typeface="Cambria"/>
              </a:rPr>
              <a:t>Review/Renewal of Accounts</a:t>
            </a:r>
          </a:p>
        </p:txBody>
      </p:sp>
      <p:sp>
        <p:nvSpPr>
          <p:cNvPr id="602" name="TextBox 601">
            <a:extLst>
              <a:ext uri="{FF2B5EF4-FFF2-40B4-BE49-F238E27FC236}">
                <a16:creationId xmlns:a16="http://schemas.microsoft.com/office/drawing/2014/main" id="{818D018C-106A-546A-74DA-F18AAC735BF2}"/>
              </a:ext>
            </a:extLst>
          </p:cNvPr>
          <p:cNvSpPr txBox="1"/>
          <p:nvPr/>
        </p:nvSpPr>
        <p:spPr>
          <a:xfrm>
            <a:off x="692727" y="1122217"/>
            <a:ext cx="11346872"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rgbClr val="002060"/>
                </a:solidFill>
                <a:latin typeface="Cambria"/>
                <a:ea typeface="Cambria"/>
              </a:rPr>
              <a:t>2. Mid Term Review:- Take Over Account</a:t>
            </a:r>
            <a:endParaRPr lang="en-US" dirty="0"/>
          </a:p>
          <a:p>
            <a:pPr marL="800100" lvl="1" indent="-342900" algn="just">
              <a:buFont typeface="Courier New"/>
              <a:buChar char="o"/>
            </a:pPr>
            <a:r>
              <a:rPr lang="en-US" dirty="0">
                <a:solidFill>
                  <a:srgbClr val="002060"/>
                </a:solidFill>
                <a:latin typeface="Cambria"/>
                <a:ea typeface="+mn-lt"/>
                <a:cs typeface="+mn-lt"/>
              </a:rPr>
              <a:t>All the takeover accounts will be subject to Mid Term Review after six months from the sanction/ first disbursement date by the respective Sanctioning Authority and thereafter continued to be reviewed on annual basis. </a:t>
            </a:r>
            <a:endParaRPr lang="en-US">
              <a:solidFill>
                <a:srgbClr val="002060"/>
              </a:solidFill>
              <a:latin typeface="Cambria"/>
              <a:ea typeface="Cambria"/>
              <a:cs typeface="+mn-lt"/>
            </a:endParaRPr>
          </a:p>
          <a:p>
            <a:pPr marL="800100" lvl="1" indent="-342900" algn="just">
              <a:buFont typeface="Courier New"/>
              <a:buChar char="o"/>
            </a:pPr>
            <a:r>
              <a:rPr lang="en-US" dirty="0">
                <a:solidFill>
                  <a:srgbClr val="002060"/>
                </a:solidFill>
                <a:latin typeface="Cambria"/>
                <a:ea typeface="+mn-lt"/>
                <a:cs typeface="+mn-lt"/>
              </a:rPr>
              <a:t>Individual account level review (Mid Term / Annual) has to be undertaken / ensured by the respective Sanctioning Authority</a:t>
            </a:r>
            <a:endParaRPr lang="en-US">
              <a:solidFill>
                <a:srgbClr val="002060"/>
              </a:solidFill>
              <a:latin typeface="Cambria"/>
              <a:ea typeface="Cambria"/>
            </a:endParaRPr>
          </a:p>
        </p:txBody>
      </p:sp>
      <p:sp>
        <p:nvSpPr>
          <p:cNvPr id="3" name="TextBox 2">
            <a:extLst>
              <a:ext uri="{FF2B5EF4-FFF2-40B4-BE49-F238E27FC236}">
                <a16:creationId xmlns:a16="http://schemas.microsoft.com/office/drawing/2014/main" id="{566CF016-042F-039F-8BDB-85A45BC21DDE}"/>
              </a:ext>
            </a:extLst>
          </p:cNvPr>
          <p:cNvSpPr txBox="1"/>
          <p:nvPr/>
        </p:nvSpPr>
        <p:spPr>
          <a:xfrm>
            <a:off x="595745" y="3297380"/>
            <a:ext cx="11346872" cy="27392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rgbClr val="002060"/>
                </a:solidFill>
                <a:latin typeface="Cambria"/>
                <a:ea typeface="Cambria"/>
              </a:rPr>
              <a:t>3. Mid Term Review:- </a:t>
            </a:r>
            <a:r>
              <a:rPr lang="en-US" sz="2800" dirty="0" err="1">
                <a:solidFill>
                  <a:srgbClr val="002060"/>
                </a:solidFill>
                <a:latin typeface="Cambria"/>
                <a:ea typeface="Cambria"/>
              </a:rPr>
              <a:t>Downgradation</a:t>
            </a:r>
            <a:r>
              <a:rPr lang="en-US" sz="2800" dirty="0">
                <a:solidFill>
                  <a:srgbClr val="002060"/>
                </a:solidFill>
                <a:latin typeface="Cambria"/>
                <a:ea typeface="Cambria"/>
              </a:rPr>
              <a:t> </a:t>
            </a:r>
            <a:r>
              <a:rPr lang="en-US" sz="2800" dirty="0">
                <a:solidFill>
                  <a:srgbClr val="002060"/>
                </a:solidFill>
                <a:latin typeface="Cambria"/>
                <a:ea typeface="Cambria"/>
                <a:cs typeface="+mn-lt"/>
              </a:rPr>
              <a:t>of Rating</a:t>
            </a:r>
            <a:endParaRPr lang="en-US" dirty="0">
              <a:solidFill>
                <a:srgbClr val="002060"/>
              </a:solidFill>
              <a:latin typeface="Cambria"/>
              <a:ea typeface="Cambria"/>
              <a:cs typeface="+mn-lt"/>
            </a:endParaRPr>
          </a:p>
          <a:p>
            <a:pPr marL="742950" lvl="1" indent="-285750" algn="just">
              <a:buFont typeface="Courier New"/>
              <a:buChar char="o"/>
            </a:pPr>
            <a:r>
              <a:rPr lang="en-US" dirty="0">
                <a:solidFill>
                  <a:srgbClr val="002060"/>
                </a:solidFill>
                <a:latin typeface="Cambria"/>
                <a:ea typeface="Cambria"/>
                <a:cs typeface="+mn-lt"/>
              </a:rPr>
              <a:t>Accounts (All Corporate Accounts, MSME &amp; Agricultural Accounts with aggregate exposure Rs.25.00 Cr &amp; above) with: </a:t>
            </a:r>
          </a:p>
          <a:p>
            <a:pPr marL="742950" lvl="1" indent="-285750" algn="just">
              <a:buFont typeface="Courier New"/>
              <a:buChar char="o"/>
            </a:pPr>
            <a:r>
              <a:rPr lang="en-US" dirty="0">
                <a:solidFill>
                  <a:srgbClr val="002060"/>
                </a:solidFill>
                <a:latin typeface="Cambria"/>
                <a:ea typeface="Cambria"/>
                <a:cs typeface="+mn-lt"/>
              </a:rPr>
              <a:t>Below Investment Grade - External/Internal Credit Rating’ (either) or Two or More notch downgrade in External/ Internal Credit Rating’ (either) will be subjected to Mid Term Review on Half Yearly frequency (once in 6 months).</a:t>
            </a:r>
          </a:p>
          <a:p>
            <a:pPr marL="742950" lvl="1" indent="-285750" algn="just">
              <a:buFont typeface="Courier New"/>
              <a:buChar char="o"/>
            </a:pPr>
            <a:r>
              <a:rPr lang="en-US" dirty="0">
                <a:solidFill>
                  <a:srgbClr val="002060"/>
                </a:solidFill>
                <a:latin typeface="Cambria"/>
                <a:ea typeface="+mn-lt"/>
                <a:cs typeface="+mn-lt"/>
              </a:rPr>
              <a:t>When Annual Review / Rating is done, Mid Term Review / Rating will not be required and it will fall due only after six months from the date of Annual Review. However, in case of external downgrade by 2 notch and above, Mid Term Review / Rating to be done within a period of 90 days.</a:t>
            </a:r>
            <a:r>
              <a:rPr lang="en-US" dirty="0">
                <a:solidFill>
                  <a:srgbClr val="002060"/>
                </a:solidFill>
                <a:ea typeface="+mn-lt"/>
                <a:cs typeface="+mn-lt"/>
              </a:rPr>
              <a:t> </a:t>
            </a:r>
            <a:endParaRPr lang="en-US" dirty="0">
              <a:solidFill>
                <a:srgbClr val="002060"/>
              </a:solidFill>
              <a:latin typeface="Cambria"/>
              <a:ea typeface="Cambria"/>
            </a:endParaRPr>
          </a:p>
        </p:txBody>
      </p:sp>
    </p:spTree>
    <p:extLst>
      <p:ext uri="{BB962C8B-B14F-4D97-AF65-F5344CB8AC3E}">
        <p14:creationId xmlns:p14="http://schemas.microsoft.com/office/powerpoint/2010/main" val="12249759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A871D-B15E-C971-7C85-0AF173E38781}"/>
              </a:ext>
            </a:extLst>
          </p:cNvPr>
          <p:cNvSpPr>
            <a:spLocks noGrp="1"/>
          </p:cNvSpPr>
          <p:nvPr>
            <p:ph type="title"/>
          </p:nvPr>
        </p:nvSpPr>
        <p:spPr>
          <a:xfrm>
            <a:off x="589164" y="278129"/>
            <a:ext cx="10813126" cy="636063"/>
          </a:xfrm>
        </p:spPr>
        <p:txBody>
          <a:bodyPr/>
          <a:lstStyle/>
          <a:p>
            <a:r>
              <a:rPr lang="en-US" dirty="0">
                <a:latin typeface="Cambria"/>
                <a:ea typeface="Cambria"/>
              </a:rPr>
              <a:t>Credit Relationship Manager (CRM)</a:t>
            </a:r>
            <a:endParaRPr lang="en-US" dirty="0"/>
          </a:p>
        </p:txBody>
      </p:sp>
      <p:sp>
        <p:nvSpPr>
          <p:cNvPr id="602" name="TextBox 601">
            <a:extLst>
              <a:ext uri="{FF2B5EF4-FFF2-40B4-BE49-F238E27FC236}">
                <a16:creationId xmlns:a16="http://schemas.microsoft.com/office/drawing/2014/main" id="{818D018C-106A-546A-74DA-F18AAC735BF2}"/>
              </a:ext>
            </a:extLst>
          </p:cNvPr>
          <p:cNvSpPr txBox="1"/>
          <p:nvPr/>
        </p:nvSpPr>
        <p:spPr>
          <a:xfrm>
            <a:off x="692727" y="1122217"/>
            <a:ext cx="1134687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dirty="0">
                <a:solidFill>
                  <a:srgbClr val="002060"/>
                </a:solidFill>
                <a:latin typeface="Cambria"/>
                <a:ea typeface="Cambria"/>
              </a:rPr>
              <a:t>For high value accounts of Rs 1.00 Cr &amp; Above</a:t>
            </a:r>
            <a:endParaRPr lang="en-US" dirty="0"/>
          </a:p>
          <a:p>
            <a:pPr marL="285750" indent="-285750">
              <a:buFont typeface="Arial"/>
              <a:buChar char="•"/>
            </a:pPr>
            <a:r>
              <a:rPr lang="en-US" sz="2800" dirty="0">
                <a:solidFill>
                  <a:srgbClr val="002060"/>
                </a:solidFill>
                <a:latin typeface="Cambria"/>
                <a:ea typeface="Cambria"/>
              </a:rPr>
              <a:t>Exception (Retail Loans/ KCC/ Jewel Loans/ ODAD </a:t>
            </a:r>
            <a:r>
              <a:rPr lang="en-US" sz="2800" dirty="0" err="1">
                <a:solidFill>
                  <a:srgbClr val="002060"/>
                </a:solidFill>
                <a:latin typeface="Cambria"/>
                <a:ea typeface="Cambria"/>
              </a:rPr>
              <a:t>etc</a:t>
            </a:r>
            <a:r>
              <a:rPr lang="en-US" sz="2800" dirty="0">
                <a:solidFill>
                  <a:srgbClr val="002060"/>
                </a:solidFill>
                <a:latin typeface="Cambria"/>
                <a:ea typeface="Cambria"/>
              </a:rPr>
              <a:t>)</a:t>
            </a:r>
            <a:endParaRPr lang="en-US" dirty="0"/>
          </a:p>
          <a:p>
            <a:pPr marL="285750" indent="-285750">
              <a:buFont typeface="Arial"/>
              <a:buChar char="•"/>
            </a:pPr>
            <a:r>
              <a:rPr lang="en-US" sz="2800" dirty="0">
                <a:solidFill>
                  <a:srgbClr val="002060"/>
                </a:solidFill>
                <a:latin typeface="Cambria"/>
                <a:ea typeface="Cambria"/>
              </a:rPr>
              <a:t>Quarterly Meeting of CRM:- Branch/MCB/LCB by ZO/FGMO/CO respectively</a:t>
            </a:r>
          </a:p>
          <a:p>
            <a:endParaRPr lang="en-US" sz="2800" dirty="0">
              <a:solidFill>
                <a:srgbClr val="002060"/>
              </a:solidFill>
              <a:latin typeface="Cambria"/>
              <a:ea typeface="Cambria"/>
            </a:endParaRPr>
          </a:p>
        </p:txBody>
      </p:sp>
      <p:sp>
        <p:nvSpPr>
          <p:cNvPr id="4" name="TextBox 3">
            <a:extLst>
              <a:ext uri="{FF2B5EF4-FFF2-40B4-BE49-F238E27FC236}">
                <a16:creationId xmlns:a16="http://schemas.microsoft.com/office/drawing/2014/main" id="{5C5EABB6-0000-A233-1683-7D3744CEABF7}"/>
              </a:ext>
            </a:extLst>
          </p:cNvPr>
          <p:cNvSpPr txBox="1"/>
          <p:nvPr/>
        </p:nvSpPr>
        <p:spPr>
          <a:xfrm>
            <a:off x="692727" y="3976254"/>
            <a:ext cx="10557163" cy="1200329"/>
          </a:xfrm>
          <a:prstGeom prst="rect">
            <a:avLst/>
          </a:prstGeom>
          <a:ln/>
        </p:spPr>
        <p:style>
          <a:lnRef idx="0">
            <a:schemeClr val="accent3"/>
          </a:lnRef>
          <a:fillRef idx="3">
            <a:schemeClr val="accent3"/>
          </a:fillRef>
          <a:effectRef idx="3">
            <a:schemeClr val="accent3"/>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400" b="1" dirty="0">
                <a:solidFill>
                  <a:schemeClr val="tx1"/>
                </a:solidFill>
                <a:latin typeface="Cambria"/>
                <a:ea typeface="+mn-lt"/>
                <a:cs typeface="+mn-lt"/>
              </a:rPr>
              <a:t>The Bank shall compulsorily obtain a certified copy of the passport of the promoters/ directors and other authorized signatories of companies availing loan facilities of Rs.10 </a:t>
            </a:r>
            <a:r>
              <a:rPr lang="en-US" sz="2400" b="1" err="1">
                <a:solidFill>
                  <a:schemeClr val="tx1"/>
                </a:solidFill>
                <a:latin typeface="Cambria"/>
                <a:ea typeface="+mn-lt"/>
                <a:cs typeface="+mn-lt"/>
              </a:rPr>
              <a:t>Crs</a:t>
            </a:r>
            <a:r>
              <a:rPr lang="en-US" sz="2400" b="1" dirty="0">
                <a:solidFill>
                  <a:schemeClr val="tx1"/>
                </a:solidFill>
                <a:latin typeface="Cambria"/>
                <a:ea typeface="+mn-lt"/>
                <a:cs typeface="+mn-lt"/>
              </a:rPr>
              <a:t> and above. </a:t>
            </a:r>
            <a:endParaRPr lang="en-US" sz="2400" b="1" dirty="0">
              <a:solidFill>
                <a:schemeClr val="tx1"/>
              </a:solidFill>
              <a:latin typeface="Cambria"/>
              <a:ea typeface="Cambria"/>
            </a:endParaRPr>
          </a:p>
        </p:txBody>
      </p:sp>
    </p:spTree>
    <p:extLst>
      <p:ext uri="{BB962C8B-B14F-4D97-AF65-F5344CB8AC3E}">
        <p14:creationId xmlns:p14="http://schemas.microsoft.com/office/powerpoint/2010/main" val="36881610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text on a black background&#10;&#10;Description automatically generated">
            <a:extLst>
              <a:ext uri="{FF2B5EF4-FFF2-40B4-BE49-F238E27FC236}">
                <a16:creationId xmlns:a16="http://schemas.microsoft.com/office/drawing/2014/main" id="{1862F5C5-EFFE-3A40-C5D9-114FA4134AFA}"/>
              </a:ext>
            </a:extLst>
          </p:cNvPr>
          <p:cNvPicPr>
            <a:picLocks noChangeAspect="1"/>
          </p:cNvPicPr>
          <p:nvPr/>
        </p:nvPicPr>
        <p:blipFill>
          <a:blip r:embed="rId2"/>
          <a:stretch>
            <a:fillRect/>
          </a:stretch>
        </p:blipFill>
        <p:spPr>
          <a:xfrm>
            <a:off x="0" y="-100030"/>
            <a:ext cx="12192000" cy="1072896"/>
          </a:xfrm>
          <a:prstGeom prst="rect">
            <a:avLst/>
          </a:prstGeom>
        </p:spPr>
      </p:pic>
      <p:pic>
        <p:nvPicPr>
          <p:cNvPr id="7" name="Picture 6" descr="A black background with blue text&#10;&#10;Description automatically generated">
            <a:extLst>
              <a:ext uri="{FF2B5EF4-FFF2-40B4-BE49-F238E27FC236}">
                <a16:creationId xmlns:a16="http://schemas.microsoft.com/office/drawing/2014/main" id="{84195614-2444-AF3B-8AC4-BC14DBA19FBD}"/>
              </a:ext>
            </a:extLst>
          </p:cNvPr>
          <p:cNvPicPr>
            <a:picLocks noChangeAspect="1"/>
          </p:cNvPicPr>
          <p:nvPr/>
        </p:nvPicPr>
        <p:blipFill>
          <a:blip r:embed="rId3"/>
          <a:stretch>
            <a:fillRect/>
          </a:stretch>
        </p:blipFill>
        <p:spPr>
          <a:xfrm>
            <a:off x="110836" y="757047"/>
            <a:ext cx="12192000" cy="2531433"/>
          </a:xfrm>
          <a:prstGeom prst="rect">
            <a:avLst/>
          </a:prstGeom>
        </p:spPr>
      </p:pic>
      <p:graphicFrame>
        <p:nvGraphicFramePr>
          <p:cNvPr id="9" name="Table 8">
            <a:extLst>
              <a:ext uri="{FF2B5EF4-FFF2-40B4-BE49-F238E27FC236}">
                <a16:creationId xmlns:a16="http://schemas.microsoft.com/office/drawing/2014/main" id="{07BCE9F5-68C4-E23D-CE06-2293B3D68616}"/>
              </a:ext>
            </a:extLst>
          </p:cNvPr>
          <p:cNvGraphicFramePr>
            <a:graphicFrameLocks noGrp="1"/>
          </p:cNvGraphicFramePr>
          <p:nvPr>
            <p:extLst>
              <p:ext uri="{D42A27DB-BD31-4B8C-83A1-F6EECF244321}">
                <p14:modId xmlns:p14="http://schemas.microsoft.com/office/powerpoint/2010/main" val="1253844909"/>
              </p:ext>
            </p:extLst>
          </p:nvPr>
        </p:nvGraphicFramePr>
        <p:xfrm>
          <a:off x="1357745" y="2299854"/>
          <a:ext cx="10109232" cy="2069300"/>
        </p:xfrm>
        <a:graphic>
          <a:graphicData uri="http://schemas.openxmlformats.org/drawingml/2006/table">
            <a:tbl>
              <a:tblPr firstRow="1" bandRow="1">
                <a:tableStyleId>{8A107856-5554-42FB-B03E-39F5DBC370BA}</a:tableStyleId>
              </a:tblPr>
              <a:tblGrid>
                <a:gridCol w="5054616">
                  <a:extLst>
                    <a:ext uri="{9D8B030D-6E8A-4147-A177-3AD203B41FA5}">
                      <a16:colId xmlns:a16="http://schemas.microsoft.com/office/drawing/2014/main" val="2177688558"/>
                    </a:ext>
                  </a:extLst>
                </a:gridCol>
                <a:gridCol w="5054616">
                  <a:extLst>
                    <a:ext uri="{9D8B030D-6E8A-4147-A177-3AD203B41FA5}">
                      <a16:colId xmlns:a16="http://schemas.microsoft.com/office/drawing/2014/main" val="2981609019"/>
                    </a:ext>
                  </a:extLst>
                </a:gridCol>
              </a:tblGrid>
              <a:tr h="517325">
                <a:tc>
                  <a:txBody>
                    <a:bodyPr/>
                    <a:lstStyle/>
                    <a:p>
                      <a:pPr marL="0" algn="ctr" rtl="0" eaLnBrk="1" fontAlgn="t" latinLnBrk="0" hangingPunct="1"/>
                      <a:r>
                        <a:rPr lang="en-IN" sz="1800" b="1" i="0" u="none" strike="noStrike" kern="1200">
                          <a:solidFill>
                            <a:srgbClr val="000000"/>
                          </a:solidFill>
                          <a:effectLst/>
                          <a:latin typeface="Calibri" panose="020F0502020204030204" pitchFamily="34" charset="0"/>
                        </a:rPr>
                        <a:t>Total Exposure</a:t>
                      </a:r>
                      <a:endParaRPr lang="en-IN" sz="1800" b="0" i="0" u="none" strike="noStrike">
                        <a:effectLst/>
                        <a:latin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472C4"/>
                    </a:solidFill>
                  </a:tcPr>
                </a:tc>
                <a:tc>
                  <a:txBody>
                    <a:bodyPr/>
                    <a:lstStyle/>
                    <a:p>
                      <a:pPr marL="0" algn="ctr" rtl="0" eaLnBrk="1" fontAlgn="t" latinLnBrk="0" hangingPunct="1"/>
                      <a:r>
                        <a:rPr lang="en-US" sz="1800" b="1" i="0" u="none" strike="noStrike" kern="1200">
                          <a:solidFill>
                            <a:srgbClr val="000000"/>
                          </a:solidFill>
                          <a:effectLst/>
                          <a:latin typeface="Calibri" panose="020F0502020204030204" pitchFamily="34" charset="0"/>
                        </a:rPr>
                        <a:t>LEI to be obtained on or before</a:t>
                      </a:r>
                      <a:endParaRPr lang="en-US" sz="1800" b="0" i="0" u="none" strike="noStrike">
                        <a:effectLst/>
                        <a:latin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2924914322"/>
                  </a:ext>
                </a:extLst>
              </a:tr>
              <a:tr h="517325">
                <a:tc>
                  <a:txBody>
                    <a:bodyPr/>
                    <a:lstStyle/>
                    <a:p>
                      <a:pPr marL="0" algn="ctr" rtl="0" eaLnBrk="1" fontAlgn="t" latinLnBrk="0" hangingPunct="1"/>
                      <a:r>
                        <a:rPr lang="en-IN" sz="1800" b="0" i="0" u="none" strike="noStrike" kern="1200">
                          <a:solidFill>
                            <a:srgbClr val="000000"/>
                          </a:solidFill>
                          <a:effectLst/>
                          <a:latin typeface="Calibri" panose="020F0502020204030204" pitchFamily="34" charset="0"/>
                        </a:rPr>
                        <a:t>Above Rs 25 crore</a:t>
                      </a:r>
                      <a:endParaRPr lang="en-IN" sz="1800" b="0" i="0" u="none" strike="noStrike">
                        <a:effectLst/>
                        <a:latin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marL="0" algn="ctr" rtl="0" eaLnBrk="1" fontAlgn="t" latinLnBrk="0" hangingPunct="1"/>
                      <a:r>
                        <a:rPr lang="en-IN" sz="1800" b="0" i="0" u="none" strike="noStrike" kern="1200">
                          <a:solidFill>
                            <a:srgbClr val="000000"/>
                          </a:solidFill>
                          <a:effectLst/>
                          <a:latin typeface="Calibri" panose="020F0502020204030204" pitchFamily="34" charset="0"/>
                        </a:rPr>
                        <a:t>April 30, 2023</a:t>
                      </a:r>
                      <a:endParaRPr lang="en-IN" sz="1800" b="0" i="0" u="none" strike="noStrike">
                        <a:effectLst/>
                        <a:latin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552369131"/>
                  </a:ext>
                </a:extLst>
              </a:tr>
              <a:tr h="517325">
                <a:tc>
                  <a:txBody>
                    <a:bodyPr/>
                    <a:lstStyle/>
                    <a:p>
                      <a:pPr marL="0" algn="ctr" rtl="0" eaLnBrk="1" fontAlgn="t" latinLnBrk="0" hangingPunct="1"/>
                      <a:r>
                        <a:rPr lang="en-US" sz="1800" b="0" i="0" u="none" strike="noStrike" kern="1200">
                          <a:solidFill>
                            <a:srgbClr val="000000"/>
                          </a:solidFill>
                          <a:effectLst/>
                          <a:latin typeface="Calibri" panose="020F0502020204030204" pitchFamily="34" charset="0"/>
                        </a:rPr>
                        <a:t>Above Rs 10 crore , up to Rs 25 crore</a:t>
                      </a:r>
                      <a:endParaRPr lang="en-US" sz="1800" b="0" i="0" u="none" strike="noStrike">
                        <a:effectLst/>
                        <a:latin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marL="0" algn="ctr" rtl="0" eaLnBrk="1" fontAlgn="t" latinLnBrk="0" hangingPunct="1"/>
                      <a:r>
                        <a:rPr lang="en-IN" sz="1800" b="0" i="0" u="none" strike="noStrike" kern="1200">
                          <a:solidFill>
                            <a:srgbClr val="000000"/>
                          </a:solidFill>
                          <a:effectLst/>
                          <a:latin typeface="Calibri" panose="020F0502020204030204" pitchFamily="34" charset="0"/>
                        </a:rPr>
                        <a:t>April 30, 2024</a:t>
                      </a:r>
                      <a:endParaRPr lang="en-IN" sz="1800" b="0" i="0" u="none" strike="noStrike">
                        <a:effectLst/>
                        <a:latin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814570598"/>
                  </a:ext>
                </a:extLst>
              </a:tr>
              <a:tr h="517325">
                <a:tc>
                  <a:txBody>
                    <a:bodyPr/>
                    <a:lstStyle/>
                    <a:p>
                      <a:pPr marL="0" algn="ctr" rtl="0" eaLnBrk="1" fontAlgn="t" latinLnBrk="0" hangingPunct="1"/>
                      <a:r>
                        <a:rPr lang="en-US" sz="1800" b="0" i="0" u="none" strike="noStrike" kern="1200">
                          <a:solidFill>
                            <a:srgbClr val="000000"/>
                          </a:solidFill>
                          <a:effectLst/>
                          <a:latin typeface="Calibri" panose="020F0502020204030204" pitchFamily="34" charset="0"/>
                        </a:rPr>
                        <a:t>Rs 5 crore and above, up to Rs 10 crore </a:t>
                      </a:r>
                      <a:endParaRPr lang="en-US" sz="1800" b="0" i="0" u="none" strike="noStrike">
                        <a:effectLst/>
                        <a:latin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marL="0" algn="ctr" rtl="0" eaLnBrk="1" fontAlgn="t" latinLnBrk="0" hangingPunct="1"/>
                      <a:r>
                        <a:rPr lang="en-IN" sz="1800" b="0" i="0" u="none" strike="noStrike" kern="1200">
                          <a:solidFill>
                            <a:srgbClr val="000000"/>
                          </a:solidFill>
                          <a:effectLst/>
                          <a:latin typeface="Calibri" panose="020F0502020204030204" pitchFamily="34" charset="0"/>
                        </a:rPr>
                        <a:t>April 30, 2025</a:t>
                      </a:r>
                      <a:endParaRPr lang="en-IN" sz="1800" b="0" i="0" u="none" strike="noStrike">
                        <a:effectLst/>
                        <a:latin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721264296"/>
                  </a:ext>
                </a:extLst>
              </a:tr>
            </a:tbl>
          </a:graphicData>
        </a:graphic>
      </p:graphicFrame>
      <p:pic>
        <p:nvPicPr>
          <p:cNvPr id="11" name="Picture 10" descr="A black background with blue text&#10;&#10;Description automatically generated">
            <a:extLst>
              <a:ext uri="{FF2B5EF4-FFF2-40B4-BE49-F238E27FC236}">
                <a16:creationId xmlns:a16="http://schemas.microsoft.com/office/drawing/2014/main" id="{36044737-812A-21D0-5044-9A2CD5656B14}"/>
              </a:ext>
            </a:extLst>
          </p:cNvPr>
          <p:cNvPicPr>
            <a:picLocks noChangeAspect="1"/>
          </p:cNvPicPr>
          <p:nvPr/>
        </p:nvPicPr>
        <p:blipFill>
          <a:blip r:embed="rId4"/>
          <a:stretch>
            <a:fillRect/>
          </a:stretch>
        </p:blipFill>
        <p:spPr>
          <a:xfrm>
            <a:off x="2701636" y="4806085"/>
            <a:ext cx="9033164" cy="1610010"/>
          </a:xfrm>
          <a:prstGeom prst="rect">
            <a:avLst/>
          </a:prstGeom>
        </p:spPr>
      </p:pic>
    </p:spTree>
    <p:extLst>
      <p:ext uri="{BB962C8B-B14F-4D97-AF65-F5344CB8AC3E}">
        <p14:creationId xmlns:p14="http://schemas.microsoft.com/office/powerpoint/2010/main" val="25400441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A9A9A7-F1D2-237D-AC72-E21A286F0A6F}"/>
              </a:ext>
            </a:extLst>
          </p:cNvPr>
          <p:cNvSpPr>
            <a:spLocks noGrp="1"/>
          </p:cNvSpPr>
          <p:nvPr>
            <p:ph type="title"/>
          </p:nvPr>
        </p:nvSpPr>
        <p:spPr>
          <a:xfrm>
            <a:off x="2788573" y="5506845"/>
            <a:ext cx="9266266" cy="701886"/>
          </a:xfrm>
        </p:spPr>
        <p:txBody>
          <a:bodyPr/>
          <a:lstStyle/>
          <a:p>
            <a:r>
              <a:rPr lang="en-US" dirty="0"/>
              <a:t>Agency for </a:t>
            </a:r>
            <a:r>
              <a:rPr lang="en-US" dirty="0" err="1"/>
              <a:t>Specialised</a:t>
            </a:r>
            <a:r>
              <a:rPr lang="en-US" dirty="0"/>
              <a:t> Monitoring</a:t>
            </a:r>
          </a:p>
        </p:txBody>
      </p:sp>
      <p:sp>
        <p:nvSpPr>
          <p:cNvPr id="18" name="TextBox 17">
            <a:extLst>
              <a:ext uri="{FF2B5EF4-FFF2-40B4-BE49-F238E27FC236}">
                <a16:creationId xmlns:a16="http://schemas.microsoft.com/office/drawing/2014/main" id="{B3C2A6B6-BFBE-1187-7DE3-B8CEE5F2D0F0}"/>
              </a:ext>
            </a:extLst>
          </p:cNvPr>
          <p:cNvSpPr txBox="1"/>
          <p:nvPr/>
        </p:nvSpPr>
        <p:spPr>
          <a:xfrm>
            <a:off x="290945" y="318654"/>
            <a:ext cx="1169323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a:buChar char="•"/>
            </a:pPr>
            <a:r>
              <a:rPr lang="en-US" sz="2400" dirty="0">
                <a:solidFill>
                  <a:srgbClr val="002060"/>
                </a:solidFill>
                <a:latin typeface="Cambria"/>
                <a:ea typeface="Cambria"/>
              </a:rPr>
              <a:t>Accounts with exposure of Rs.250 Crore and above and exposure of </a:t>
            </a:r>
            <a:r>
              <a:rPr lang="en-US" sz="2400" err="1">
                <a:solidFill>
                  <a:srgbClr val="002060"/>
                </a:solidFill>
                <a:latin typeface="Cambria"/>
                <a:ea typeface="Cambria"/>
              </a:rPr>
              <a:t>specialised</a:t>
            </a:r>
            <a:r>
              <a:rPr lang="en-US" sz="2400" dirty="0">
                <a:solidFill>
                  <a:srgbClr val="002060"/>
                </a:solidFill>
                <a:latin typeface="Cambria"/>
                <a:ea typeface="Cambria"/>
              </a:rPr>
              <a:t> nature</a:t>
            </a:r>
            <a:endParaRPr lang="en-US"/>
          </a:p>
          <a:p>
            <a:pPr marL="285750" indent="-285750" algn="just">
              <a:buFont typeface="Arial"/>
              <a:buChar char="•"/>
            </a:pPr>
            <a:r>
              <a:rPr lang="en-US" sz="2400" dirty="0">
                <a:solidFill>
                  <a:srgbClr val="002060"/>
                </a:solidFill>
                <a:latin typeface="Cambria"/>
                <a:ea typeface="Cambria"/>
              </a:rPr>
              <a:t>Accounts under Sole banking, Consortium where we are the leader, our  bank will decide on appointment</a:t>
            </a:r>
          </a:p>
          <a:p>
            <a:pPr marL="285750" indent="-285750" algn="just">
              <a:buFont typeface="Arial"/>
              <a:buChar char="•"/>
            </a:pPr>
            <a:r>
              <a:rPr lang="en-US" sz="2400" dirty="0">
                <a:solidFill>
                  <a:srgbClr val="002060"/>
                </a:solidFill>
                <a:latin typeface="Cambria"/>
                <a:ea typeface="Cambria"/>
              </a:rPr>
              <a:t>In case of MBA, the bank with exposure above Rs. 250 Cr shall appoint </a:t>
            </a:r>
          </a:p>
          <a:p>
            <a:pPr marL="285750" indent="-285750" algn="just">
              <a:buFont typeface="Arial"/>
              <a:buChar char="•"/>
            </a:pPr>
            <a:r>
              <a:rPr lang="en-US" sz="2400" dirty="0">
                <a:solidFill>
                  <a:srgbClr val="002060"/>
                </a:solidFill>
                <a:latin typeface="Cambria"/>
                <a:ea typeface="Cambria"/>
              </a:rPr>
              <a:t>Advances to State / Central PSUs / Govt </a:t>
            </a:r>
            <a:r>
              <a:rPr lang="en-US" sz="2400" err="1">
                <a:solidFill>
                  <a:srgbClr val="002060"/>
                </a:solidFill>
                <a:latin typeface="Cambria"/>
                <a:ea typeface="Cambria"/>
              </a:rPr>
              <a:t>borrowal</a:t>
            </a:r>
            <a:r>
              <a:rPr lang="en-US" sz="2400" dirty="0">
                <a:solidFill>
                  <a:srgbClr val="002060"/>
                </a:solidFill>
                <a:latin typeface="Cambria"/>
                <a:ea typeface="Cambria"/>
              </a:rPr>
              <a:t> accounts with external rating of AA and above, </a:t>
            </a:r>
            <a:r>
              <a:rPr lang="en-US" sz="2400" err="1">
                <a:solidFill>
                  <a:srgbClr val="002060"/>
                </a:solidFill>
                <a:latin typeface="Cambria"/>
                <a:ea typeface="Cambria"/>
              </a:rPr>
              <a:t>borrowal</a:t>
            </a:r>
            <a:r>
              <a:rPr lang="en-US" sz="2400" dirty="0">
                <a:solidFill>
                  <a:srgbClr val="002060"/>
                </a:solidFill>
                <a:latin typeface="Cambria"/>
                <a:ea typeface="Cambria"/>
              </a:rPr>
              <a:t> accounts where cash flows are ring fenced / escrowed will be excluded </a:t>
            </a:r>
          </a:p>
          <a:p>
            <a:pPr marL="285750" indent="-285750" algn="just">
              <a:buFont typeface="Arial"/>
              <a:buChar char="•"/>
            </a:pPr>
            <a:r>
              <a:rPr lang="en-US" sz="2400" dirty="0">
                <a:solidFill>
                  <a:srgbClr val="002060"/>
                </a:solidFill>
                <a:latin typeface="Cambria"/>
                <a:ea typeface="Cambria"/>
              </a:rPr>
              <a:t>ASM Reports are to be closed at the ASM Committee headed by CGM (CMC)</a:t>
            </a:r>
          </a:p>
          <a:p>
            <a:pPr algn="just"/>
            <a:endParaRPr lang="en-US" sz="2400" dirty="0">
              <a:solidFill>
                <a:srgbClr val="002060"/>
              </a:solidFill>
              <a:latin typeface="Cambria"/>
              <a:ea typeface="Cambria"/>
            </a:endParaRPr>
          </a:p>
        </p:txBody>
      </p:sp>
    </p:spTree>
    <p:extLst>
      <p:ext uri="{BB962C8B-B14F-4D97-AF65-F5344CB8AC3E}">
        <p14:creationId xmlns:p14="http://schemas.microsoft.com/office/powerpoint/2010/main" val="41276951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A9A9A7-F1D2-237D-AC72-E21A286F0A6F}"/>
              </a:ext>
            </a:extLst>
          </p:cNvPr>
          <p:cNvSpPr>
            <a:spLocks noGrp="1"/>
          </p:cNvSpPr>
          <p:nvPr>
            <p:ph type="title"/>
          </p:nvPr>
        </p:nvSpPr>
        <p:spPr>
          <a:xfrm>
            <a:off x="2788573" y="5506845"/>
            <a:ext cx="9266266" cy="701886"/>
          </a:xfrm>
        </p:spPr>
        <p:txBody>
          <a:bodyPr/>
          <a:lstStyle/>
          <a:p>
            <a:r>
              <a:rPr lang="en-US" dirty="0"/>
              <a:t>ASM Closure Committee</a:t>
            </a:r>
          </a:p>
        </p:txBody>
      </p:sp>
      <p:sp>
        <p:nvSpPr>
          <p:cNvPr id="3" name="TextBox 2">
            <a:extLst>
              <a:ext uri="{FF2B5EF4-FFF2-40B4-BE49-F238E27FC236}">
                <a16:creationId xmlns:a16="http://schemas.microsoft.com/office/drawing/2014/main" id="{7242B49B-615D-CC51-56EA-9216E35C65FB}"/>
              </a:ext>
            </a:extLst>
          </p:cNvPr>
          <p:cNvSpPr txBox="1"/>
          <p:nvPr/>
        </p:nvSpPr>
        <p:spPr>
          <a:xfrm>
            <a:off x="415637" y="387927"/>
            <a:ext cx="6774872" cy="3877985"/>
          </a:xfrm>
          <a:prstGeom prst="rect">
            <a:avLst/>
          </a:prstGeom>
          <a:noFill/>
          <a:ln>
            <a:solidFill>
              <a:srgbClr val="00206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u="sng" dirty="0">
                <a:solidFill>
                  <a:srgbClr val="002060"/>
                </a:solidFill>
                <a:latin typeface="Cambria"/>
                <a:ea typeface="+mn-lt"/>
                <a:cs typeface="+mn-lt"/>
              </a:rPr>
              <a:t>Member:</a:t>
            </a:r>
            <a:endParaRPr lang="en-US" sz="2400" u="sng"/>
          </a:p>
          <a:p>
            <a:endParaRPr lang="en-US" sz="2400" u="sng" dirty="0">
              <a:solidFill>
                <a:srgbClr val="002060"/>
              </a:solidFill>
              <a:latin typeface="Cambria"/>
              <a:ea typeface="+mn-lt"/>
              <a:cs typeface="+mn-lt"/>
            </a:endParaRPr>
          </a:p>
          <a:p>
            <a:pPr marL="342900" indent="-342900">
              <a:buFont typeface="Wingdings"/>
              <a:buChar char="Ø"/>
            </a:pPr>
            <a:r>
              <a:rPr lang="en-US" sz="2200" dirty="0">
                <a:solidFill>
                  <a:srgbClr val="002060"/>
                </a:solidFill>
                <a:latin typeface="Cambria"/>
                <a:ea typeface="+mn-lt"/>
                <a:cs typeface="+mn-lt"/>
              </a:rPr>
              <a:t>General Manager/Department Head – Credit Monitoring </a:t>
            </a:r>
          </a:p>
          <a:p>
            <a:pPr marL="342900" indent="-342900">
              <a:buFont typeface="Wingdings"/>
              <a:buChar char="Ø"/>
            </a:pPr>
            <a:r>
              <a:rPr lang="en-US" sz="2200" dirty="0">
                <a:solidFill>
                  <a:srgbClr val="002060"/>
                </a:solidFill>
                <a:latin typeface="Cambria"/>
                <a:ea typeface="+mn-lt"/>
                <a:cs typeface="+mn-lt"/>
              </a:rPr>
              <a:t>General Manager – Credit – Large Corporate / Mid Corporate </a:t>
            </a:r>
          </a:p>
          <a:p>
            <a:pPr marL="342900" indent="-342900">
              <a:buFont typeface="Wingdings"/>
              <a:buChar char="Ø"/>
            </a:pPr>
            <a:r>
              <a:rPr lang="en-US" sz="2200" dirty="0">
                <a:solidFill>
                  <a:srgbClr val="002060"/>
                </a:solidFill>
                <a:latin typeface="Cambria"/>
                <a:ea typeface="+mn-lt"/>
                <a:cs typeface="+mn-lt"/>
              </a:rPr>
              <a:t>General Manager/Department Head – Inspection </a:t>
            </a:r>
          </a:p>
          <a:p>
            <a:pPr marL="342900" indent="-342900">
              <a:buFont typeface="Wingdings"/>
              <a:buChar char="Ø"/>
            </a:pPr>
            <a:r>
              <a:rPr lang="en-US" sz="2200" dirty="0">
                <a:solidFill>
                  <a:srgbClr val="002060"/>
                </a:solidFill>
                <a:latin typeface="Cambria"/>
                <a:ea typeface="+mn-lt"/>
                <a:cs typeface="+mn-lt"/>
              </a:rPr>
              <a:t>General Manager/DH – ID </a:t>
            </a:r>
          </a:p>
          <a:p>
            <a:pPr marL="342900" indent="-342900">
              <a:buFont typeface="Wingdings"/>
              <a:buChar char="Ø"/>
            </a:pPr>
            <a:r>
              <a:rPr lang="en-US" sz="2200" dirty="0">
                <a:solidFill>
                  <a:srgbClr val="002060"/>
                </a:solidFill>
                <a:latin typeface="Cambria"/>
                <a:ea typeface="+mn-lt"/>
                <a:cs typeface="+mn-lt"/>
              </a:rPr>
              <a:t>General Manager - Recovery and Legal </a:t>
            </a:r>
          </a:p>
          <a:p>
            <a:pPr marL="342900" indent="-342900">
              <a:buFont typeface="Wingdings"/>
              <a:buChar char="Ø"/>
            </a:pPr>
            <a:r>
              <a:rPr lang="en-US" sz="2200" dirty="0">
                <a:solidFill>
                  <a:srgbClr val="002060"/>
                </a:solidFill>
                <a:latin typeface="Cambria"/>
                <a:ea typeface="+mn-lt"/>
                <a:cs typeface="+mn-lt"/>
              </a:rPr>
              <a:t>Assistant General Manager / Deputy General Manager (Credit Monitoring) - Convenor</a:t>
            </a:r>
            <a:endParaRPr lang="en-US" sz="2200">
              <a:solidFill>
                <a:srgbClr val="002060"/>
              </a:solidFill>
              <a:latin typeface="Cambria"/>
              <a:ea typeface="Cambria"/>
            </a:endParaRPr>
          </a:p>
        </p:txBody>
      </p:sp>
      <p:sp>
        <p:nvSpPr>
          <p:cNvPr id="4" name="TextBox 3">
            <a:extLst>
              <a:ext uri="{FF2B5EF4-FFF2-40B4-BE49-F238E27FC236}">
                <a16:creationId xmlns:a16="http://schemas.microsoft.com/office/drawing/2014/main" id="{49B0FE24-6AE3-9440-C156-6E19EF4EF6D0}"/>
              </a:ext>
            </a:extLst>
          </p:cNvPr>
          <p:cNvSpPr txBox="1"/>
          <p:nvPr/>
        </p:nvSpPr>
        <p:spPr>
          <a:xfrm>
            <a:off x="7647708" y="387927"/>
            <a:ext cx="4128656" cy="3785652"/>
          </a:xfrm>
          <a:prstGeom prst="rect">
            <a:avLst/>
          </a:prstGeom>
          <a:noFill/>
          <a:ln>
            <a:solidFill>
              <a:srgbClr val="00206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Ø"/>
            </a:pPr>
            <a:r>
              <a:rPr lang="en-US" sz="2400" b="1" dirty="0">
                <a:solidFill>
                  <a:srgbClr val="002060"/>
                </a:solidFill>
                <a:latin typeface="Cambria"/>
                <a:ea typeface="+mn-lt"/>
                <a:cs typeface="+mn-lt"/>
              </a:rPr>
              <a:t>Chairmen:- CGM, CMC</a:t>
            </a:r>
          </a:p>
          <a:p>
            <a:pPr marL="342900" indent="-342900">
              <a:buFont typeface="Wingdings"/>
              <a:buChar char="Ø"/>
            </a:pPr>
            <a:r>
              <a:rPr lang="en-US" sz="2400" dirty="0">
                <a:solidFill>
                  <a:srgbClr val="002060"/>
                </a:solidFill>
                <a:latin typeface="Cambria"/>
                <a:ea typeface="+mn-lt"/>
                <a:cs typeface="+mn-lt"/>
              </a:rPr>
              <a:t>A quorum of three General Managers/ Department Heads is required and at least one General Manager from Credit, either Mid Corporate department or Large Corporate department is mandatory. </a:t>
            </a:r>
          </a:p>
          <a:p>
            <a:pPr marL="342900" indent="-342900">
              <a:buFont typeface="Wingdings"/>
              <a:buChar char="Ø"/>
            </a:pPr>
            <a:r>
              <a:rPr lang="en-US" sz="2400" b="1" dirty="0">
                <a:solidFill>
                  <a:srgbClr val="002060"/>
                </a:solidFill>
                <a:latin typeface="Cambria"/>
                <a:ea typeface="+mn-lt"/>
                <a:cs typeface="+mn-lt"/>
              </a:rPr>
              <a:t>Frequency:- Quarterly</a:t>
            </a:r>
          </a:p>
        </p:txBody>
      </p:sp>
    </p:spTree>
    <p:extLst>
      <p:ext uri="{BB962C8B-B14F-4D97-AF65-F5344CB8AC3E}">
        <p14:creationId xmlns:p14="http://schemas.microsoft.com/office/powerpoint/2010/main" val="9193141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338867" y="2335685"/>
            <a:ext cx="9515600" cy="1363200"/>
          </a:xfrm>
          <a:prstGeom prst="rect">
            <a:avLst/>
          </a:prstGeom>
        </p:spPr>
        <p:txBody>
          <a:bodyPr spcFirstLastPara="1" vert="horz" wrap="square" lIns="121900" tIns="121900" rIns="121900" bIns="121900" rtlCol="0" anchor="b" anchorCtr="0">
            <a:normAutofit/>
          </a:bodyPr>
          <a:lstStyle/>
          <a:p>
            <a:r>
              <a:rPr lang="en"/>
              <a:t>EWS_RFA_CRM</a:t>
            </a:r>
            <a:endParaRPr/>
          </a:p>
        </p:txBody>
      </p:sp>
      <p:sp>
        <p:nvSpPr>
          <p:cNvPr id="67" name="Google Shape;67;p13"/>
          <p:cNvSpPr txBox="1">
            <a:spLocks noGrp="1"/>
          </p:cNvSpPr>
          <p:nvPr>
            <p:ph type="subTitle" idx="1"/>
          </p:nvPr>
        </p:nvSpPr>
        <p:spPr>
          <a:xfrm>
            <a:off x="2849633" y="3800052"/>
            <a:ext cx="6494000" cy="1056800"/>
          </a:xfrm>
          <a:prstGeom prst="rect">
            <a:avLst/>
          </a:prstGeom>
        </p:spPr>
        <p:txBody>
          <a:bodyPr spcFirstLastPara="1" vert="horz" wrap="square" lIns="121900" tIns="121900" rIns="121900" bIns="121900" rtlCol="0" anchor="t" anchorCtr="0">
            <a:normAutofit/>
          </a:bodyPr>
          <a:lstStyle/>
          <a:p>
            <a:pPr marL="0" indent="0"/>
            <a:r>
              <a:rPr lang="en"/>
              <a:t>Dhirendra Pratap Singh</a:t>
            </a:r>
            <a:endParaRPr/>
          </a:p>
        </p:txBody>
      </p:sp>
    </p:spTree>
    <p:extLst>
      <p:ext uri="{BB962C8B-B14F-4D97-AF65-F5344CB8AC3E}">
        <p14:creationId xmlns:p14="http://schemas.microsoft.com/office/powerpoint/2010/main" val="39587455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4"/>
          <p:cNvSpPr txBox="1">
            <a:spLocks noGrp="1"/>
          </p:cNvSpPr>
          <p:nvPr>
            <p:ph type="ctrTitle"/>
          </p:nvPr>
        </p:nvSpPr>
        <p:spPr>
          <a:xfrm>
            <a:off x="1338867" y="2335685"/>
            <a:ext cx="9515600" cy="1363200"/>
          </a:xfrm>
          <a:prstGeom prst="rect">
            <a:avLst/>
          </a:prstGeom>
        </p:spPr>
        <p:txBody>
          <a:bodyPr spcFirstLastPara="1" vert="horz" wrap="square" lIns="121900" tIns="121900" rIns="121900" bIns="121900" rtlCol="0" anchor="b" anchorCtr="0">
            <a:normAutofit/>
          </a:bodyPr>
          <a:lstStyle/>
          <a:p>
            <a:r>
              <a:rPr lang="en"/>
              <a:t>EWS</a:t>
            </a:r>
            <a:endParaRPr/>
          </a:p>
        </p:txBody>
      </p:sp>
    </p:spTree>
    <p:extLst>
      <p:ext uri="{BB962C8B-B14F-4D97-AF65-F5344CB8AC3E}">
        <p14:creationId xmlns:p14="http://schemas.microsoft.com/office/powerpoint/2010/main" val="23800648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a:off x="415600" y="180683"/>
            <a:ext cx="11360800" cy="943200"/>
          </a:xfrm>
          <a:prstGeom prst="rect">
            <a:avLst/>
          </a:prstGeom>
        </p:spPr>
        <p:txBody>
          <a:bodyPr spcFirstLastPara="1" vert="horz" wrap="square" lIns="121900" tIns="121900" rIns="121900" bIns="121900" rtlCol="0" anchor="t" anchorCtr="0">
            <a:normAutofit/>
          </a:bodyPr>
          <a:lstStyle/>
          <a:p>
            <a:r>
              <a:rPr lang="en" sz="4000" b="0" dirty="0">
                <a:latin typeface="Merriweather"/>
                <a:ea typeface="Merriweather"/>
                <a:cs typeface="Merriweather"/>
                <a:sym typeface="Merriweather"/>
              </a:rPr>
              <a:t>EWS (Early Warning Signals)</a:t>
            </a:r>
            <a:endParaRPr b="0" dirty="0">
              <a:latin typeface="Merriweather"/>
              <a:ea typeface="Merriweather"/>
              <a:cs typeface="Merriweather"/>
              <a:sym typeface="Merriweather"/>
            </a:endParaRPr>
          </a:p>
        </p:txBody>
      </p:sp>
      <p:sp>
        <p:nvSpPr>
          <p:cNvPr id="78" name="Google Shape;78;p15"/>
          <p:cNvSpPr txBox="1">
            <a:spLocks noGrp="1"/>
          </p:cNvSpPr>
          <p:nvPr>
            <p:ph type="body" idx="1"/>
          </p:nvPr>
        </p:nvSpPr>
        <p:spPr>
          <a:xfrm>
            <a:off x="415600" y="810708"/>
            <a:ext cx="11653600" cy="1160000"/>
          </a:xfrm>
          <a:prstGeom prst="rect">
            <a:avLst/>
          </a:prstGeom>
        </p:spPr>
        <p:txBody>
          <a:bodyPr spcFirstLastPara="1" vert="horz" wrap="square" lIns="121900" tIns="121900" rIns="121900" bIns="121900" rtlCol="0" anchor="t" anchorCtr="0">
            <a:noAutofit/>
          </a:bodyPr>
          <a:lstStyle/>
          <a:p>
            <a:pPr marL="0" indent="0" algn="just">
              <a:buSzPts val="1018"/>
              <a:buNone/>
            </a:pPr>
            <a:r>
              <a:rPr lang="en" sz="2609" dirty="0">
                <a:solidFill>
                  <a:srgbClr val="002060"/>
                </a:solidFill>
                <a:latin typeface="Merriweather"/>
                <a:ea typeface="Merriweather"/>
                <a:cs typeface="Merriweather"/>
                <a:sym typeface="Merriweather"/>
              </a:rPr>
              <a:t>To Ensure ongoing surveillance and early detection of fraud by constant monitoring of assets.</a:t>
            </a:r>
            <a:endParaRPr sz="2609" dirty="0">
              <a:solidFill>
                <a:srgbClr val="002060"/>
              </a:solidFill>
              <a:latin typeface="Merriweather"/>
              <a:ea typeface="Merriweather"/>
              <a:cs typeface="Merriweather"/>
              <a:sym typeface="Merriweather"/>
            </a:endParaRPr>
          </a:p>
          <a:p>
            <a:pPr marL="0" indent="0">
              <a:spcAft>
                <a:spcPts val="1600"/>
              </a:spcAft>
              <a:buSzPts val="1018"/>
              <a:buNone/>
            </a:pPr>
            <a:endParaRPr sz="2220" dirty="0"/>
          </a:p>
        </p:txBody>
      </p:sp>
      <p:pic>
        <p:nvPicPr>
          <p:cNvPr id="79" name="Google Shape;79;p15"/>
          <p:cNvPicPr preferRelativeResize="0"/>
          <p:nvPr/>
        </p:nvPicPr>
        <p:blipFill>
          <a:blip r:embed="rId3">
            <a:alphaModFix/>
          </a:blip>
          <a:stretch>
            <a:fillRect/>
          </a:stretch>
        </p:blipFill>
        <p:spPr>
          <a:xfrm>
            <a:off x="8644255" y="1970708"/>
            <a:ext cx="3298400" cy="2530267"/>
          </a:xfrm>
          <a:prstGeom prst="rect">
            <a:avLst/>
          </a:prstGeom>
          <a:noFill/>
          <a:ln>
            <a:noFill/>
          </a:ln>
        </p:spPr>
      </p:pic>
      <p:sp>
        <p:nvSpPr>
          <p:cNvPr id="80" name="Google Shape;80;p15"/>
          <p:cNvSpPr txBox="1"/>
          <p:nvPr/>
        </p:nvSpPr>
        <p:spPr>
          <a:xfrm>
            <a:off x="201881" y="1753908"/>
            <a:ext cx="7730836" cy="3753200"/>
          </a:xfrm>
          <a:prstGeom prst="rect">
            <a:avLst/>
          </a:prstGeom>
          <a:noFill/>
          <a:ln>
            <a:noFill/>
          </a:ln>
        </p:spPr>
        <p:txBody>
          <a:bodyPr spcFirstLastPara="1" wrap="square" lIns="121900" tIns="121900" rIns="121900" bIns="121900" anchor="t" anchorCtr="0">
            <a:noAutofit/>
          </a:bodyPr>
          <a:lstStyle/>
          <a:p>
            <a:pPr algn="just">
              <a:lnSpc>
                <a:spcPct val="115000"/>
              </a:lnSpc>
            </a:pPr>
            <a:r>
              <a:rPr lang="en" sz="2300" dirty="0">
                <a:solidFill>
                  <a:srgbClr val="002060"/>
                </a:solidFill>
                <a:latin typeface="Merriweather"/>
                <a:ea typeface="Merriweather"/>
                <a:cs typeface="Merriweather"/>
                <a:sym typeface="Merriweather"/>
              </a:rPr>
              <a:t>Direct the focus of branches/offices on the following aspects:</a:t>
            </a:r>
            <a:endParaRPr sz="2300" dirty="0">
              <a:solidFill>
                <a:srgbClr val="002060"/>
              </a:solidFill>
              <a:latin typeface="Merriweather"/>
              <a:ea typeface="Merriweather"/>
              <a:cs typeface="Merriweather"/>
              <a:sym typeface="Merriweather"/>
            </a:endParaRPr>
          </a:p>
          <a:p>
            <a:pPr marL="16933" algn="just">
              <a:lnSpc>
                <a:spcPct val="115000"/>
              </a:lnSpc>
            </a:pPr>
            <a:r>
              <a:rPr lang="en" sz="2300" dirty="0">
                <a:solidFill>
                  <a:srgbClr val="002060"/>
                </a:solidFill>
                <a:latin typeface="Merriweather"/>
                <a:ea typeface="Merriweather"/>
                <a:cs typeface="Merriweather"/>
                <a:sym typeface="Merriweather"/>
              </a:rPr>
              <a:t>❖Prevention, early detection, prompt reporting of Red Flagging or Fraud to the RBI (for system level aggregation, monitoring &amp; dissemination) and the investigative agencies (for instituting criminal proceedings against the fraudulent borrowers).</a:t>
            </a:r>
            <a:endParaRPr sz="2300" dirty="0">
              <a:solidFill>
                <a:srgbClr val="002060"/>
              </a:solidFill>
              <a:latin typeface="Merriweather"/>
              <a:ea typeface="Merriweather"/>
              <a:cs typeface="Merriweather"/>
              <a:sym typeface="Merriweather"/>
            </a:endParaRPr>
          </a:p>
          <a:p>
            <a:pPr marL="16933" algn="just">
              <a:lnSpc>
                <a:spcPct val="115000"/>
              </a:lnSpc>
            </a:pPr>
            <a:r>
              <a:rPr lang="en" sz="2300" dirty="0">
                <a:solidFill>
                  <a:srgbClr val="002060"/>
                </a:solidFill>
                <a:latin typeface="Merriweather"/>
                <a:ea typeface="Merriweather"/>
                <a:cs typeface="Merriweather"/>
                <a:sym typeface="Merriweather"/>
              </a:rPr>
              <a:t>❖Timely initiation of the staff accountability proceedings (for determining negligence or connivance, if any) while ensuring that the normal conduct of business and their risk taking ability is not adversely impacted</a:t>
            </a:r>
            <a:endParaRPr sz="2300" dirty="0">
              <a:solidFill>
                <a:srgbClr val="002060"/>
              </a:solidFill>
              <a:latin typeface="Merriweather"/>
              <a:ea typeface="Merriweather"/>
              <a:cs typeface="Merriweather"/>
              <a:sym typeface="Merriweather"/>
            </a:endParaRPr>
          </a:p>
          <a:p>
            <a:endParaRPr sz="2300" dirty="0">
              <a:solidFill>
                <a:srgbClr val="002060"/>
              </a:solidFill>
              <a:latin typeface="Merriweather"/>
              <a:ea typeface="Merriweather"/>
              <a:cs typeface="Merriweather"/>
              <a:sym typeface="Merriweather"/>
            </a:endParaRPr>
          </a:p>
        </p:txBody>
      </p:sp>
    </p:spTree>
    <p:extLst>
      <p:ext uri="{BB962C8B-B14F-4D97-AF65-F5344CB8AC3E}">
        <p14:creationId xmlns:p14="http://schemas.microsoft.com/office/powerpoint/2010/main" val="509056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1000"/>
                                        <p:tgtEl>
                                          <p:spTgt spid="77"/>
                                        </p:tgtEl>
                                        <p:attrNameLst>
                                          <p:attrName>ppt_w</p:attrName>
                                        </p:attrNameLst>
                                      </p:cBhvr>
                                      <p:tavLst>
                                        <p:tav tm="0">
                                          <p:val>
                                            <p:strVal val="0"/>
                                          </p:val>
                                        </p:tav>
                                        <p:tav tm="100000">
                                          <p:val>
                                            <p:strVal val="#ppt_w"/>
                                          </p:val>
                                        </p:tav>
                                      </p:tavLst>
                                    </p:anim>
                                    <p:anim calcmode="lin" valueType="num">
                                      <p:cBhvr additive="base">
                                        <p:cTn id="8" dur="1000"/>
                                        <p:tgtEl>
                                          <p:spTgt spid="77"/>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1000"/>
                                        <p:tgtEl>
                                          <p:spTgt spid="79"/>
                                        </p:tgtEl>
                                        <p:attrNameLst>
                                          <p:attrName>ppt_w</p:attrName>
                                        </p:attrNameLst>
                                      </p:cBhvr>
                                      <p:tavLst>
                                        <p:tav tm="0">
                                          <p:val>
                                            <p:strVal val="0"/>
                                          </p:val>
                                        </p:tav>
                                        <p:tav tm="100000">
                                          <p:val>
                                            <p:strVal val="#ppt_w"/>
                                          </p:val>
                                        </p:tav>
                                      </p:tavLst>
                                    </p:anim>
                                    <p:anim calcmode="lin" valueType="num">
                                      <p:cBhvr additive="base">
                                        <p:cTn id="12" dur="1000"/>
                                        <p:tgtEl>
                                          <p:spTgt spid="79"/>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additive="base">
                                        <p:cTn id="17" dur="1000"/>
                                        <p:tgtEl>
                                          <p:spTgt spid="78"/>
                                        </p:tgtEl>
                                        <p:attrNameLst>
                                          <p:attrName>ppt_w</p:attrName>
                                        </p:attrNameLst>
                                      </p:cBhvr>
                                      <p:tavLst>
                                        <p:tav tm="0">
                                          <p:val>
                                            <p:strVal val="0"/>
                                          </p:val>
                                        </p:tav>
                                        <p:tav tm="100000">
                                          <p:val>
                                            <p:strVal val="#ppt_w"/>
                                          </p:val>
                                        </p:tav>
                                      </p:tavLst>
                                    </p:anim>
                                    <p:anim calcmode="lin" valueType="num">
                                      <p:cBhvr additive="base">
                                        <p:cTn id="18" dur="1000"/>
                                        <p:tgtEl>
                                          <p:spTgt spid="78"/>
                                        </p:tgtEl>
                                        <p:attrNameLst>
                                          <p:attrName>ppt_h</p:attrName>
                                        </p:attrNameLst>
                                      </p:cBhvr>
                                      <p:tavLst>
                                        <p:tav tm="0">
                                          <p:val>
                                            <p:str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fade">
                                      <p:cBhvr>
                                        <p:cTn id="23"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415600" y="593367"/>
            <a:ext cx="11360800" cy="1121200"/>
          </a:xfrm>
          <a:prstGeom prst="rect">
            <a:avLst/>
          </a:prstGeom>
        </p:spPr>
        <p:txBody>
          <a:bodyPr spcFirstLastPara="1" vert="horz" wrap="square" lIns="121900" tIns="121900" rIns="121900" bIns="121900" rtlCol="0" anchor="t" anchorCtr="0">
            <a:noAutofit/>
          </a:bodyPr>
          <a:lstStyle/>
          <a:p>
            <a:pPr>
              <a:buSzPts val="990"/>
            </a:pPr>
            <a:r>
              <a:rPr lang="en" sz="3787" b="0" dirty="0">
                <a:latin typeface="Merriweather"/>
                <a:ea typeface="Merriweather"/>
                <a:cs typeface="Merriweather"/>
                <a:sym typeface="Merriweather"/>
              </a:rPr>
              <a:t>Eligibility Criteria:- </a:t>
            </a:r>
            <a:r>
              <a:rPr lang="en" sz="2987" b="0" dirty="0">
                <a:solidFill>
                  <a:srgbClr val="002060"/>
                </a:solidFill>
                <a:latin typeface="Merriweather"/>
                <a:ea typeface="Merriweather"/>
                <a:cs typeface="Merriweather"/>
                <a:sym typeface="Merriweather"/>
              </a:rPr>
              <a:t>Applicable for all accounts above Rs 10 Lac</a:t>
            </a:r>
            <a:endParaRPr sz="2987" b="0" dirty="0">
              <a:solidFill>
                <a:srgbClr val="002060"/>
              </a:solidFill>
              <a:latin typeface="Merriweather"/>
              <a:ea typeface="Merriweather"/>
              <a:cs typeface="Merriweather"/>
              <a:sym typeface="Merriweather"/>
            </a:endParaRPr>
          </a:p>
        </p:txBody>
      </p:sp>
      <p:sp>
        <p:nvSpPr>
          <p:cNvPr id="86" name="Google Shape;86;p16"/>
          <p:cNvSpPr txBox="1"/>
          <p:nvPr/>
        </p:nvSpPr>
        <p:spPr>
          <a:xfrm>
            <a:off x="2187000" y="1795500"/>
            <a:ext cx="9166400" cy="943200"/>
          </a:xfrm>
          <a:prstGeom prst="rect">
            <a:avLst/>
          </a:prstGeom>
          <a:noFill/>
          <a:ln>
            <a:noFill/>
          </a:ln>
        </p:spPr>
        <p:txBody>
          <a:bodyPr spcFirstLastPara="1" wrap="square" lIns="121900" tIns="121900" rIns="121900" bIns="121900" anchor="t" anchorCtr="0">
            <a:noAutofit/>
          </a:bodyPr>
          <a:lstStyle/>
          <a:p>
            <a:pPr marL="609585" indent="-457189">
              <a:buClr>
                <a:srgbClr val="888888"/>
              </a:buClr>
              <a:buSzPts val="1800"/>
              <a:buFont typeface="Merriweather"/>
              <a:buAutoNum type="arabicPeriod"/>
            </a:pPr>
            <a:r>
              <a:rPr lang="en" sz="2400" dirty="0">
                <a:solidFill>
                  <a:srgbClr val="002060"/>
                </a:solidFill>
                <a:latin typeface="Merriweather"/>
                <a:ea typeface="Merriweather"/>
                <a:cs typeface="Merriweather"/>
                <a:sym typeface="Merriweather"/>
              </a:rPr>
              <a:t>RBI gave 42 Early Warning Signals</a:t>
            </a:r>
            <a:endParaRPr sz="2400" dirty="0">
              <a:solidFill>
                <a:srgbClr val="002060"/>
              </a:solidFill>
              <a:latin typeface="Merriweather"/>
              <a:ea typeface="Merriweather"/>
              <a:cs typeface="Merriweather"/>
              <a:sym typeface="Merriweather"/>
            </a:endParaRPr>
          </a:p>
          <a:p>
            <a:pPr marL="609585" indent="-457189">
              <a:buClr>
                <a:srgbClr val="888888"/>
              </a:buClr>
              <a:buSzPts val="1800"/>
              <a:buFont typeface="Merriweather"/>
              <a:buAutoNum type="arabicPeriod"/>
            </a:pPr>
            <a:r>
              <a:rPr lang="en" sz="2400" dirty="0">
                <a:solidFill>
                  <a:srgbClr val="002060"/>
                </a:solidFill>
                <a:latin typeface="Merriweather"/>
                <a:ea typeface="Merriweather"/>
                <a:cs typeface="Merriweather"/>
                <a:sym typeface="Merriweather"/>
              </a:rPr>
              <a:t>DFS gave 84 Early Warning Signals</a:t>
            </a:r>
            <a:endParaRPr sz="2400" dirty="0">
              <a:solidFill>
                <a:srgbClr val="002060"/>
              </a:solidFill>
              <a:latin typeface="Merriweather"/>
              <a:ea typeface="Merriweather"/>
              <a:cs typeface="Merriweather"/>
              <a:sym typeface="Merriweather"/>
            </a:endParaRPr>
          </a:p>
        </p:txBody>
      </p:sp>
      <p:sp>
        <p:nvSpPr>
          <p:cNvPr id="87" name="Google Shape;87;p16"/>
          <p:cNvSpPr txBox="1"/>
          <p:nvPr/>
        </p:nvSpPr>
        <p:spPr>
          <a:xfrm>
            <a:off x="415600" y="3105000"/>
            <a:ext cx="11612800" cy="2754000"/>
          </a:xfrm>
          <a:prstGeom prst="rect">
            <a:avLst/>
          </a:prstGeom>
          <a:noFill/>
          <a:ln>
            <a:noFill/>
          </a:ln>
        </p:spPr>
        <p:txBody>
          <a:bodyPr spcFirstLastPara="1" wrap="square" lIns="121900" tIns="121900" rIns="121900" bIns="121900" anchor="t" anchorCtr="0">
            <a:noAutofit/>
          </a:bodyPr>
          <a:lstStyle/>
          <a:p>
            <a:pPr marL="609585" indent="-457189">
              <a:buClr>
                <a:srgbClr val="888888"/>
              </a:buClr>
              <a:buSzPts val="1800"/>
              <a:buFont typeface="Merriweather"/>
              <a:buChar char="➢"/>
            </a:pPr>
            <a:r>
              <a:rPr lang="en" sz="2400" i="1" dirty="0">
                <a:solidFill>
                  <a:srgbClr val="002060"/>
                </a:solidFill>
                <a:latin typeface="Merriweather"/>
                <a:ea typeface="Merriweather"/>
                <a:cs typeface="Merriweather"/>
                <a:sym typeface="Merriweather"/>
              </a:rPr>
              <a:t>Apart from above, vide Circular- 22835 dated 01.10.2024, One more EWS is added into the list of 126 EWS. </a:t>
            </a:r>
            <a:endParaRPr sz="2400" i="1" dirty="0">
              <a:solidFill>
                <a:srgbClr val="002060"/>
              </a:solidFill>
              <a:latin typeface="Merriweather"/>
              <a:ea typeface="Merriweather"/>
              <a:cs typeface="Merriweather"/>
              <a:sym typeface="Merriweather"/>
            </a:endParaRPr>
          </a:p>
          <a:p>
            <a:pPr marL="609585"/>
            <a:endParaRPr sz="2400" i="1" dirty="0">
              <a:solidFill>
                <a:srgbClr val="002060"/>
              </a:solidFill>
              <a:latin typeface="Merriweather"/>
              <a:ea typeface="Merriweather"/>
              <a:cs typeface="Merriweather"/>
              <a:sym typeface="Merriweather"/>
            </a:endParaRPr>
          </a:p>
          <a:p>
            <a:pPr marL="609585" indent="-457189">
              <a:buClr>
                <a:srgbClr val="888888"/>
              </a:buClr>
              <a:buSzPts val="1800"/>
              <a:buFont typeface="Merriweather"/>
              <a:buChar char="➢"/>
            </a:pPr>
            <a:r>
              <a:rPr lang="en" sz="2400" i="1" dirty="0">
                <a:solidFill>
                  <a:srgbClr val="002060"/>
                </a:solidFill>
                <a:latin typeface="Merriweather"/>
                <a:ea typeface="Merriweather"/>
                <a:cs typeface="Merriweather"/>
                <a:sym typeface="Merriweather"/>
              </a:rPr>
              <a:t>Name of the alert is “Irregular GST Filing” and its frequency is monthly.</a:t>
            </a:r>
            <a:endParaRPr sz="2400" i="1" dirty="0">
              <a:solidFill>
                <a:srgbClr val="002060"/>
              </a:solidFill>
              <a:latin typeface="Merriweather"/>
              <a:ea typeface="Merriweather"/>
              <a:cs typeface="Merriweather"/>
              <a:sym typeface="Merriweather"/>
            </a:endParaRPr>
          </a:p>
          <a:p>
            <a:pPr marL="609585"/>
            <a:endParaRPr sz="2400" i="1" dirty="0">
              <a:solidFill>
                <a:srgbClr val="002060"/>
              </a:solidFill>
              <a:latin typeface="Merriweather"/>
              <a:ea typeface="Merriweather"/>
              <a:cs typeface="Merriweather"/>
              <a:sym typeface="Merriweather"/>
            </a:endParaRPr>
          </a:p>
          <a:p>
            <a:pPr marL="609585" indent="-457189">
              <a:buClr>
                <a:srgbClr val="888888"/>
              </a:buClr>
              <a:buSzPts val="1800"/>
              <a:buFont typeface="Merriweather"/>
              <a:buChar char="➢"/>
            </a:pPr>
            <a:r>
              <a:rPr lang="en" sz="2400" i="1" dirty="0">
                <a:solidFill>
                  <a:srgbClr val="002060"/>
                </a:solidFill>
                <a:latin typeface="Merriweather"/>
                <a:ea typeface="Merriweather"/>
                <a:cs typeface="Merriweather"/>
                <a:sym typeface="Merriweather"/>
              </a:rPr>
              <a:t>Applicable to Exposure of Rs 25.00 Crore and above</a:t>
            </a:r>
            <a:endParaRPr sz="2400" i="1" dirty="0">
              <a:solidFill>
                <a:srgbClr val="002060"/>
              </a:solidFill>
              <a:latin typeface="Merriweather"/>
              <a:ea typeface="Merriweather"/>
              <a:cs typeface="Merriweather"/>
              <a:sym typeface="Merriweather"/>
            </a:endParaRPr>
          </a:p>
        </p:txBody>
      </p:sp>
    </p:spTree>
    <p:extLst>
      <p:ext uri="{BB962C8B-B14F-4D97-AF65-F5344CB8AC3E}">
        <p14:creationId xmlns:p14="http://schemas.microsoft.com/office/powerpoint/2010/main" val="45057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1000"/>
                                        <p:tgtEl>
                                          <p:spTgt spid="85"/>
                                        </p:tgtEl>
                                        <p:attrNameLst>
                                          <p:attrName>ppt_w</p:attrName>
                                        </p:attrNameLst>
                                      </p:cBhvr>
                                      <p:tavLst>
                                        <p:tav tm="0">
                                          <p:val>
                                            <p:strVal val="0"/>
                                          </p:val>
                                        </p:tav>
                                        <p:tav tm="100000">
                                          <p:val>
                                            <p:strVal val="#ppt_w"/>
                                          </p:val>
                                        </p:tav>
                                      </p:tavLst>
                                    </p:anim>
                                    <p:anim calcmode="lin" valueType="num">
                                      <p:cBhvr additive="base">
                                        <p:cTn id="8" dur="1000"/>
                                        <p:tgtEl>
                                          <p:spTgt spid="85"/>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fade">
                                      <p:cBhvr>
                                        <p:cTn id="13" dur="1000"/>
                                        <p:tgtEl>
                                          <p:spTgt spid="8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87"/>
                                        </p:tgtEl>
                                        <p:attrNameLst>
                                          <p:attrName>style.visibility</p:attrName>
                                        </p:attrNameLst>
                                      </p:cBhvr>
                                      <p:to>
                                        <p:strVal val="visible"/>
                                      </p:to>
                                    </p:set>
                                    <p:anim calcmode="lin" valueType="num">
                                      <p:cBhvr additive="base">
                                        <p:cTn id="18" dur="1000"/>
                                        <p:tgtEl>
                                          <p:spTgt spid="8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83127" y="1739800"/>
            <a:ext cx="11693273" cy="2051200"/>
          </a:xfrm>
          <a:prstGeom prst="rect">
            <a:avLst/>
          </a:prstGeom>
        </p:spPr>
        <p:txBody>
          <a:bodyPr spcFirstLastPara="1" vert="horz" wrap="square" lIns="121900" tIns="121900" rIns="121900" bIns="121900" rtlCol="0" anchor="ctr" anchorCtr="0">
            <a:normAutofit fontScale="90000"/>
          </a:bodyPr>
          <a:lstStyle/>
          <a:p>
            <a:r>
              <a:rPr lang="en" dirty="0">
                <a:solidFill>
                  <a:schemeClr val="bg1"/>
                </a:solidFill>
              </a:rPr>
              <a:t>Serious EWS</a:t>
            </a:r>
            <a:endParaRPr dirty="0">
              <a:solidFill>
                <a:schemeClr val="bg1"/>
              </a:solidFill>
            </a:endParaRPr>
          </a:p>
        </p:txBody>
      </p:sp>
    </p:spTree>
    <p:extLst>
      <p:ext uri="{BB962C8B-B14F-4D97-AF65-F5344CB8AC3E}">
        <p14:creationId xmlns:p14="http://schemas.microsoft.com/office/powerpoint/2010/main" val="40713042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415600" y="593367"/>
            <a:ext cx="11360800" cy="943200"/>
          </a:xfrm>
          <a:prstGeom prst="rect">
            <a:avLst/>
          </a:prstGeom>
        </p:spPr>
        <p:txBody>
          <a:bodyPr spcFirstLastPara="1" vert="horz" wrap="square" lIns="121900" tIns="121900" rIns="121900" bIns="121900" rtlCol="0" anchor="ctr" anchorCtr="0">
            <a:normAutofit/>
          </a:bodyPr>
          <a:lstStyle/>
          <a:p>
            <a:r>
              <a:rPr lang="en"/>
              <a:t>Serious Alerts</a:t>
            </a:r>
            <a:endParaRPr/>
          </a:p>
        </p:txBody>
      </p:sp>
      <p:sp>
        <p:nvSpPr>
          <p:cNvPr id="98" name="Google Shape;98;p18"/>
          <p:cNvSpPr txBox="1">
            <a:spLocks noGrp="1"/>
          </p:cNvSpPr>
          <p:nvPr>
            <p:ph type="body" idx="1"/>
          </p:nvPr>
        </p:nvSpPr>
        <p:spPr>
          <a:xfrm>
            <a:off x="415600" y="1688233"/>
            <a:ext cx="5333200" cy="4403600"/>
          </a:xfrm>
          <a:prstGeom prst="rect">
            <a:avLst/>
          </a:prstGeom>
        </p:spPr>
        <p:txBody>
          <a:bodyPr spcFirstLastPara="1" vert="horz" wrap="square" lIns="121900" tIns="121900" rIns="121900" bIns="121900" rtlCol="0" anchor="t" anchorCtr="0">
            <a:noAutofit/>
          </a:bodyPr>
          <a:lstStyle/>
          <a:p>
            <a:pPr algn="just">
              <a:buFont typeface="Merriweather"/>
              <a:buAutoNum type="arabicPeriod"/>
            </a:pPr>
            <a:r>
              <a:rPr lang="en" sz="2400" dirty="0">
                <a:solidFill>
                  <a:srgbClr val="002060"/>
                </a:solidFill>
                <a:latin typeface="Cambria" panose="02040503050406030204" pitchFamily="18" charset="0"/>
                <a:ea typeface="Cambria" panose="02040503050406030204" pitchFamily="18" charset="0"/>
                <a:cs typeface="Merriweather"/>
                <a:sym typeface="Merriweather"/>
              </a:rPr>
              <a:t>RFA – 23 Huge Cash Withdrawals in loan accounts </a:t>
            </a:r>
            <a:endParaRPr sz="2400" dirty="0">
              <a:solidFill>
                <a:srgbClr val="002060"/>
              </a:solidFill>
              <a:latin typeface="Cambria" panose="02040503050406030204" pitchFamily="18" charset="0"/>
              <a:ea typeface="Cambria" panose="02040503050406030204" pitchFamily="18" charset="0"/>
              <a:cs typeface="Merriweather"/>
              <a:sym typeface="Merriweather"/>
            </a:endParaRPr>
          </a:p>
          <a:p>
            <a:pPr algn="just">
              <a:buFont typeface="Merriweather"/>
              <a:buAutoNum type="arabicPeriod"/>
            </a:pPr>
            <a:r>
              <a:rPr lang="en" sz="2400" dirty="0">
                <a:solidFill>
                  <a:srgbClr val="002060"/>
                </a:solidFill>
                <a:latin typeface="Cambria" panose="02040503050406030204" pitchFamily="18" charset="0"/>
                <a:ea typeface="Cambria" panose="02040503050406030204" pitchFamily="18" charset="0"/>
                <a:cs typeface="Merriweather"/>
                <a:sym typeface="Merriweather"/>
              </a:rPr>
              <a:t>RFA – 36 Substantial related party transactions </a:t>
            </a:r>
            <a:endParaRPr sz="2400" dirty="0">
              <a:solidFill>
                <a:srgbClr val="002060"/>
              </a:solidFill>
              <a:latin typeface="Cambria" panose="02040503050406030204" pitchFamily="18" charset="0"/>
              <a:ea typeface="Cambria" panose="02040503050406030204" pitchFamily="18" charset="0"/>
              <a:cs typeface="Merriweather"/>
              <a:sym typeface="Merriweather"/>
            </a:endParaRPr>
          </a:p>
          <a:p>
            <a:pPr algn="just">
              <a:buFont typeface="Merriweather"/>
              <a:buAutoNum type="arabicPeriod"/>
            </a:pPr>
            <a:r>
              <a:rPr lang="en" sz="2400" dirty="0">
                <a:solidFill>
                  <a:srgbClr val="002060"/>
                </a:solidFill>
                <a:latin typeface="Cambria" panose="02040503050406030204" pitchFamily="18" charset="0"/>
                <a:ea typeface="Cambria" panose="02040503050406030204" pitchFamily="18" charset="0"/>
                <a:cs typeface="Merriweather"/>
                <a:sym typeface="Merriweather"/>
              </a:rPr>
              <a:t>RFA – 35 Large number of transactions with Inter connected companies and large outstanding from such companies </a:t>
            </a:r>
            <a:endParaRPr sz="2400" dirty="0">
              <a:solidFill>
                <a:srgbClr val="002060"/>
              </a:solidFill>
              <a:latin typeface="Cambria" panose="02040503050406030204" pitchFamily="18" charset="0"/>
              <a:ea typeface="Cambria" panose="02040503050406030204" pitchFamily="18" charset="0"/>
              <a:cs typeface="Merriweather"/>
              <a:sym typeface="Merriweather"/>
            </a:endParaRPr>
          </a:p>
          <a:p>
            <a:pPr algn="just">
              <a:buFont typeface="Merriweather"/>
              <a:buAutoNum type="arabicPeriod"/>
            </a:pPr>
            <a:r>
              <a:rPr lang="en" sz="2400" dirty="0">
                <a:solidFill>
                  <a:srgbClr val="002060"/>
                </a:solidFill>
                <a:latin typeface="Cambria" panose="02040503050406030204" pitchFamily="18" charset="0"/>
                <a:ea typeface="Cambria" panose="02040503050406030204" pitchFamily="18" charset="0"/>
                <a:cs typeface="Merriweather"/>
                <a:sym typeface="Merriweather"/>
              </a:rPr>
              <a:t>RFA – 22 High value RTGS Payment to unrelated parties </a:t>
            </a:r>
            <a:endParaRPr sz="2400" dirty="0">
              <a:solidFill>
                <a:srgbClr val="002060"/>
              </a:solidFill>
              <a:latin typeface="Cambria" panose="02040503050406030204" pitchFamily="18" charset="0"/>
              <a:ea typeface="Cambria" panose="02040503050406030204" pitchFamily="18" charset="0"/>
              <a:cs typeface="Merriweather"/>
              <a:sym typeface="Merriweather"/>
            </a:endParaRPr>
          </a:p>
          <a:p>
            <a:pPr algn="just">
              <a:buFont typeface="Merriweather"/>
              <a:buAutoNum type="arabicPeriod"/>
            </a:pPr>
            <a:r>
              <a:rPr lang="en" sz="2400" dirty="0">
                <a:solidFill>
                  <a:srgbClr val="002060"/>
                </a:solidFill>
                <a:latin typeface="Cambria" panose="02040503050406030204" pitchFamily="18" charset="0"/>
                <a:ea typeface="Cambria" panose="02040503050406030204" pitchFamily="18" charset="0"/>
                <a:cs typeface="Merriweather"/>
                <a:sym typeface="Merriweather"/>
              </a:rPr>
              <a:t>RFA – 1 Bouncing of high value cheques</a:t>
            </a:r>
            <a:endParaRPr sz="2400" dirty="0">
              <a:solidFill>
                <a:srgbClr val="002060"/>
              </a:solidFill>
              <a:latin typeface="Cambria" panose="02040503050406030204" pitchFamily="18" charset="0"/>
              <a:ea typeface="Cambria" panose="02040503050406030204" pitchFamily="18" charset="0"/>
              <a:cs typeface="Merriweather"/>
              <a:sym typeface="Merriweather"/>
            </a:endParaRPr>
          </a:p>
        </p:txBody>
      </p:sp>
      <p:sp>
        <p:nvSpPr>
          <p:cNvPr id="99" name="Google Shape;99;p18"/>
          <p:cNvSpPr txBox="1">
            <a:spLocks noGrp="1"/>
          </p:cNvSpPr>
          <p:nvPr>
            <p:ph type="body" idx="2"/>
          </p:nvPr>
        </p:nvSpPr>
        <p:spPr>
          <a:xfrm>
            <a:off x="6443200" y="1688233"/>
            <a:ext cx="5333200" cy="4403600"/>
          </a:xfrm>
          <a:prstGeom prst="rect">
            <a:avLst/>
          </a:prstGeom>
        </p:spPr>
        <p:txBody>
          <a:bodyPr spcFirstLastPara="1" vert="horz" wrap="square" lIns="121900" tIns="121900" rIns="121900" bIns="121900" rtlCol="0" anchor="t" anchorCtr="0">
            <a:noAutofit/>
          </a:bodyPr>
          <a:lstStyle/>
          <a:p>
            <a:pPr marL="0" indent="0" algn="just">
              <a:buNone/>
            </a:pPr>
            <a:r>
              <a:rPr lang="en" sz="2400" dirty="0">
                <a:solidFill>
                  <a:srgbClr val="002060"/>
                </a:solidFill>
                <a:latin typeface="Cambria" panose="02040503050406030204" pitchFamily="18" charset="0"/>
                <a:ea typeface="Cambria" panose="02040503050406030204" pitchFamily="18" charset="0"/>
                <a:cs typeface="Merriweather"/>
                <a:sym typeface="Merriweather"/>
              </a:rPr>
              <a:t>6. RFA – 20 Not routing of sales proceeds through consortium / member bank / lender to the company. </a:t>
            </a:r>
            <a:endParaRPr sz="2400" dirty="0">
              <a:solidFill>
                <a:srgbClr val="002060"/>
              </a:solidFill>
              <a:latin typeface="Cambria" panose="02040503050406030204" pitchFamily="18" charset="0"/>
              <a:ea typeface="Cambria" panose="02040503050406030204" pitchFamily="18" charset="0"/>
              <a:cs typeface="Merriweather"/>
              <a:sym typeface="Merriweather"/>
            </a:endParaRPr>
          </a:p>
          <a:p>
            <a:pPr marL="0" indent="0" algn="just">
              <a:spcBef>
                <a:spcPts val="1600"/>
              </a:spcBef>
              <a:buNone/>
            </a:pPr>
            <a:r>
              <a:rPr lang="en" sz="2400" dirty="0">
                <a:solidFill>
                  <a:srgbClr val="002060"/>
                </a:solidFill>
                <a:latin typeface="Cambria" panose="02040503050406030204" pitchFamily="18" charset="0"/>
                <a:ea typeface="Cambria" panose="02040503050406030204" pitchFamily="18" charset="0"/>
                <a:cs typeface="Merriweather"/>
                <a:sym typeface="Merriweather"/>
              </a:rPr>
              <a:t>7. RFA – 1 CRILC / RFA Fraud </a:t>
            </a:r>
            <a:endParaRPr sz="2400" dirty="0">
              <a:solidFill>
                <a:srgbClr val="002060"/>
              </a:solidFill>
              <a:latin typeface="Cambria" panose="02040503050406030204" pitchFamily="18" charset="0"/>
              <a:ea typeface="Cambria" panose="02040503050406030204" pitchFamily="18" charset="0"/>
              <a:cs typeface="Merriweather"/>
              <a:sym typeface="Merriweather"/>
            </a:endParaRPr>
          </a:p>
          <a:p>
            <a:pPr marL="0" indent="0" algn="just">
              <a:spcBef>
                <a:spcPts val="1600"/>
              </a:spcBef>
              <a:buNone/>
            </a:pPr>
            <a:r>
              <a:rPr lang="en" sz="2400" dirty="0">
                <a:solidFill>
                  <a:srgbClr val="002060"/>
                </a:solidFill>
                <a:latin typeface="Cambria" panose="02040503050406030204" pitchFamily="18" charset="0"/>
                <a:ea typeface="Cambria" panose="02040503050406030204" pitchFamily="18" charset="0"/>
                <a:cs typeface="Merriweather"/>
                <a:sym typeface="Merriweather"/>
              </a:rPr>
              <a:t>8. RFA – 5 Invocation of BG </a:t>
            </a:r>
            <a:endParaRPr sz="2400" dirty="0">
              <a:solidFill>
                <a:srgbClr val="002060"/>
              </a:solidFill>
              <a:latin typeface="Cambria" panose="02040503050406030204" pitchFamily="18" charset="0"/>
              <a:ea typeface="Cambria" panose="02040503050406030204" pitchFamily="18" charset="0"/>
              <a:cs typeface="Merriweather"/>
              <a:sym typeface="Merriweather"/>
            </a:endParaRPr>
          </a:p>
          <a:p>
            <a:pPr marL="0" indent="0" algn="just">
              <a:spcBef>
                <a:spcPts val="1600"/>
              </a:spcBef>
              <a:buNone/>
            </a:pPr>
            <a:r>
              <a:rPr lang="en" sz="2400" dirty="0">
                <a:solidFill>
                  <a:srgbClr val="002060"/>
                </a:solidFill>
                <a:latin typeface="Cambria" panose="02040503050406030204" pitchFamily="18" charset="0"/>
                <a:ea typeface="Cambria" panose="02040503050406030204" pitchFamily="18" charset="0"/>
                <a:cs typeface="Merriweather"/>
                <a:sym typeface="Merriweather"/>
              </a:rPr>
              <a:t>9. RFA – 5 Devolvement of LC </a:t>
            </a:r>
            <a:endParaRPr sz="2400" dirty="0">
              <a:solidFill>
                <a:srgbClr val="002060"/>
              </a:solidFill>
              <a:latin typeface="Cambria" panose="02040503050406030204" pitchFamily="18" charset="0"/>
              <a:ea typeface="Cambria" panose="02040503050406030204" pitchFamily="18" charset="0"/>
              <a:cs typeface="Merriweather"/>
              <a:sym typeface="Merriweather"/>
            </a:endParaRPr>
          </a:p>
          <a:p>
            <a:pPr marL="0" indent="0" algn="just">
              <a:spcBef>
                <a:spcPts val="1600"/>
              </a:spcBef>
              <a:buNone/>
            </a:pPr>
            <a:r>
              <a:rPr lang="en" sz="2400" dirty="0">
                <a:solidFill>
                  <a:srgbClr val="002060"/>
                </a:solidFill>
                <a:latin typeface="Cambria" panose="02040503050406030204" pitchFamily="18" charset="0"/>
                <a:ea typeface="Cambria" panose="02040503050406030204" pitchFamily="18" charset="0"/>
                <a:cs typeface="Merriweather"/>
                <a:sym typeface="Merriweather"/>
              </a:rPr>
              <a:t>10. DFS – 66 Indication of fraud </a:t>
            </a:r>
            <a:endParaRPr sz="2400" dirty="0">
              <a:solidFill>
                <a:srgbClr val="002060"/>
              </a:solidFill>
              <a:latin typeface="Cambria" panose="02040503050406030204" pitchFamily="18" charset="0"/>
              <a:ea typeface="Cambria" panose="02040503050406030204" pitchFamily="18" charset="0"/>
              <a:cs typeface="Merriweather"/>
              <a:sym typeface="Merriweather"/>
            </a:endParaRPr>
          </a:p>
          <a:p>
            <a:pPr marL="0" indent="0" algn="just">
              <a:spcBef>
                <a:spcPts val="1600"/>
              </a:spcBef>
              <a:spcAft>
                <a:spcPts val="1600"/>
              </a:spcAft>
              <a:buNone/>
            </a:pPr>
            <a:r>
              <a:rPr lang="en" sz="2400" dirty="0">
                <a:solidFill>
                  <a:srgbClr val="002060"/>
                </a:solidFill>
                <a:latin typeface="Cambria" panose="02040503050406030204" pitchFamily="18" charset="0"/>
                <a:ea typeface="Cambria" panose="02040503050406030204" pitchFamily="18" charset="0"/>
                <a:cs typeface="Merriweather"/>
                <a:sym typeface="Merriweather"/>
              </a:rPr>
              <a:t>11.  Irregular GST filing (Rs 25 Crore &amp; above)</a:t>
            </a:r>
            <a:endParaRPr sz="2400" dirty="0">
              <a:solidFill>
                <a:srgbClr val="002060"/>
              </a:solidFill>
              <a:latin typeface="Cambria" panose="02040503050406030204" pitchFamily="18" charset="0"/>
              <a:ea typeface="Cambria" panose="02040503050406030204" pitchFamily="18" charset="0"/>
              <a:cs typeface="Merriweather"/>
              <a:sym typeface="Merriweather"/>
            </a:endParaRPr>
          </a:p>
        </p:txBody>
      </p:sp>
    </p:spTree>
    <p:extLst>
      <p:ext uri="{BB962C8B-B14F-4D97-AF65-F5344CB8AC3E}">
        <p14:creationId xmlns:p14="http://schemas.microsoft.com/office/powerpoint/2010/main" val="397742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1000"/>
                                        <p:tgtEl>
                                          <p:spTgt spid="97"/>
                                        </p:tgtEl>
                                        <p:attrNameLst>
                                          <p:attrName>ppt_w</p:attrName>
                                        </p:attrNameLst>
                                      </p:cBhvr>
                                      <p:tavLst>
                                        <p:tav tm="0">
                                          <p:val>
                                            <p:strVal val="0"/>
                                          </p:val>
                                        </p:tav>
                                        <p:tav tm="100000">
                                          <p:val>
                                            <p:strVal val="#ppt_w"/>
                                          </p:val>
                                        </p:tav>
                                      </p:tavLst>
                                    </p:anim>
                                    <p:anim calcmode="lin" valueType="num">
                                      <p:cBhvr additive="base">
                                        <p:cTn id="8" dur="1000"/>
                                        <p:tgtEl>
                                          <p:spTgt spid="97"/>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98"/>
                                        </p:tgtEl>
                                        <p:attrNameLst>
                                          <p:attrName>style.visibility</p:attrName>
                                        </p:attrNameLst>
                                      </p:cBhvr>
                                      <p:to>
                                        <p:strVal val="visible"/>
                                      </p:to>
                                    </p:set>
                                    <p:anim calcmode="lin" valueType="num">
                                      <p:cBhvr additive="base">
                                        <p:cTn id="13" dur="1200"/>
                                        <p:tgtEl>
                                          <p:spTgt spid="98"/>
                                        </p:tgtEl>
                                        <p:attrNameLst>
                                          <p:attrName>ppt_w</p:attrName>
                                        </p:attrNameLst>
                                      </p:cBhvr>
                                      <p:tavLst>
                                        <p:tav tm="0">
                                          <p:val>
                                            <p:strVal val="0"/>
                                          </p:val>
                                        </p:tav>
                                        <p:tav tm="100000">
                                          <p:val>
                                            <p:strVal val="#ppt_w"/>
                                          </p:val>
                                        </p:tav>
                                      </p:tavLst>
                                    </p:anim>
                                    <p:anim calcmode="lin" valueType="num">
                                      <p:cBhvr additive="base">
                                        <p:cTn id="14" dur="1200"/>
                                        <p:tgtEl>
                                          <p:spTgt spid="98"/>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cBhvr additive="base">
                                        <p:cTn id="19" dur="1200"/>
                                        <p:tgtEl>
                                          <p:spTgt spid="99"/>
                                        </p:tgtEl>
                                        <p:attrNameLst>
                                          <p:attrName>ppt_w</p:attrName>
                                        </p:attrNameLst>
                                      </p:cBhvr>
                                      <p:tavLst>
                                        <p:tav tm="0">
                                          <p:val>
                                            <p:strVal val="0"/>
                                          </p:val>
                                        </p:tav>
                                        <p:tav tm="100000">
                                          <p:val>
                                            <p:strVal val="#ppt_w"/>
                                          </p:val>
                                        </p:tav>
                                      </p:tavLst>
                                    </p:anim>
                                    <p:anim calcmode="lin" valueType="num">
                                      <p:cBhvr additive="base">
                                        <p:cTn id="20" dur="1200"/>
                                        <p:tgtEl>
                                          <p:spTgt spid="99"/>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ctrTitle"/>
          </p:nvPr>
        </p:nvSpPr>
        <p:spPr>
          <a:xfrm>
            <a:off x="1338867" y="2335685"/>
            <a:ext cx="9515600" cy="1363200"/>
          </a:xfrm>
          <a:prstGeom prst="rect">
            <a:avLst/>
          </a:prstGeom>
        </p:spPr>
        <p:txBody>
          <a:bodyPr spcFirstLastPara="1" vert="horz" wrap="square" lIns="121900" tIns="121900" rIns="121900" bIns="121900" rtlCol="0" anchor="ctr" anchorCtr="0">
            <a:normAutofit fontScale="90000"/>
          </a:bodyPr>
          <a:lstStyle/>
          <a:p>
            <a:r>
              <a:rPr lang="en"/>
              <a:t>Paramount Important Alert</a:t>
            </a:r>
            <a:endParaRPr/>
          </a:p>
        </p:txBody>
      </p:sp>
    </p:spTree>
    <p:extLst>
      <p:ext uri="{BB962C8B-B14F-4D97-AF65-F5344CB8AC3E}">
        <p14:creationId xmlns:p14="http://schemas.microsoft.com/office/powerpoint/2010/main" val="9619218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cxnSp>
        <p:nvCxnSpPr>
          <p:cNvPr id="109" name="Google Shape;109;p20"/>
          <p:cNvCxnSpPr/>
          <p:nvPr/>
        </p:nvCxnSpPr>
        <p:spPr>
          <a:xfrm>
            <a:off x="560100" y="3720155"/>
            <a:ext cx="11114800" cy="0"/>
          </a:xfrm>
          <a:prstGeom prst="straightConnector1">
            <a:avLst/>
          </a:prstGeom>
          <a:noFill/>
          <a:ln w="19050" cap="flat" cmpd="sng">
            <a:solidFill>
              <a:schemeClr val="dk1"/>
            </a:solidFill>
            <a:prstDash val="dot"/>
            <a:round/>
            <a:headEnd type="none" w="sm" len="sm"/>
            <a:tailEnd type="none" w="sm" len="sm"/>
          </a:ln>
        </p:spPr>
      </p:cxnSp>
      <p:grpSp>
        <p:nvGrpSpPr>
          <p:cNvPr id="110" name="Google Shape;110;p20"/>
          <p:cNvGrpSpPr/>
          <p:nvPr/>
        </p:nvGrpSpPr>
        <p:grpSpPr>
          <a:xfrm>
            <a:off x="864900" y="2108361"/>
            <a:ext cx="261600" cy="1742400"/>
            <a:chOff x="648675" y="1657471"/>
            <a:chExt cx="196200" cy="1306800"/>
          </a:xfrm>
        </p:grpSpPr>
        <p:sp>
          <p:nvSpPr>
            <p:cNvPr id="111" name="Google Shape;111;p20"/>
            <p:cNvSpPr/>
            <p:nvPr/>
          </p:nvSpPr>
          <p:spPr>
            <a:xfrm>
              <a:off x="648675" y="2768371"/>
              <a:ext cx="196200" cy="195900"/>
            </a:xfrm>
            <a:prstGeom prst="ellipse">
              <a:avLst/>
            </a:prstGeom>
            <a:solidFill>
              <a:schemeClr val="dk1"/>
            </a:solidFill>
            <a:ln>
              <a:noFill/>
            </a:ln>
          </p:spPr>
          <p:txBody>
            <a:bodyPr spcFirstLastPara="1" wrap="square" lIns="121900" tIns="121900" rIns="121900" bIns="121900" anchor="ctr" anchorCtr="0">
              <a:noAutofit/>
            </a:bodyPr>
            <a:lstStyle/>
            <a:p>
              <a:endParaRPr sz="2400"/>
            </a:p>
          </p:txBody>
        </p:sp>
        <p:cxnSp>
          <p:nvCxnSpPr>
            <p:cNvPr id="112" name="Google Shape;112;p20"/>
            <p:cNvCxnSpPr>
              <a:stCxn id="111"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
        <p:nvSpPr>
          <p:cNvPr id="113" name="Google Shape;113;p20"/>
          <p:cNvSpPr txBox="1">
            <a:spLocks noGrp="1"/>
          </p:cNvSpPr>
          <p:nvPr>
            <p:ph type="body" idx="4294967295"/>
          </p:nvPr>
        </p:nvSpPr>
        <p:spPr>
          <a:xfrm>
            <a:off x="1098407" y="1733300"/>
            <a:ext cx="3549600" cy="1295600"/>
          </a:xfrm>
          <a:prstGeom prst="rect">
            <a:avLst/>
          </a:prstGeom>
        </p:spPr>
        <p:txBody>
          <a:bodyPr spcFirstLastPara="1" vert="horz" wrap="square" lIns="121900" tIns="121900" rIns="121900" bIns="121900" rtlCol="0" anchor="t" anchorCtr="0">
            <a:normAutofit/>
          </a:bodyPr>
          <a:lstStyle/>
          <a:p>
            <a:pPr marL="0" indent="0">
              <a:spcBef>
                <a:spcPts val="0"/>
              </a:spcBef>
              <a:spcAft>
                <a:spcPts val="1600"/>
              </a:spcAft>
              <a:buNone/>
            </a:pPr>
            <a:r>
              <a:rPr lang="en" b="1"/>
              <a:t>High Value Cash Transaction</a:t>
            </a:r>
            <a:endParaRPr sz="1867"/>
          </a:p>
        </p:txBody>
      </p:sp>
      <p:grpSp>
        <p:nvGrpSpPr>
          <p:cNvPr id="114" name="Google Shape;114;p20"/>
          <p:cNvGrpSpPr/>
          <p:nvPr/>
        </p:nvGrpSpPr>
        <p:grpSpPr>
          <a:xfrm>
            <a:off x="3350567" y="3589562"/>
            <a:ext cx="261600" cy="1873207"/>
            <a:chOff x="2512925" y="2768371"/>
            <a:chExt cx="196200" cy="1404905"/>
          </a:xfrm>
        </p:grpSpPr>
        <p:cxnSp>
          <p:nvCxnSpPr>
            <p:cNvPr id="115" name="Google Shape;115;p20"/>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116" name="Google Shape;116;p20"/>
            <p:cNvSpPr/>
            <p:nvPr/>
          </p:nvSpPr>
          <p:spPr>
            <a:xfrm>
              <a:off x="2512925" y="2768371"/>
              <a:ext cx="196200" cy="195900"/>
            </a:xfrm>
            <a:prstGeom prst="ellipse">
              <a:avLst/>
            </a:prstGeom>
            <a:solidFill>
              <a:schemeClr val="dk1"/>
            </a:solidFill>
            <a:ln>
              <a:noFill/>
            </a:ln>
          </p:spPr>
          <p:txBody>
            <a:bodyPr spcFirstLastPara="1" wrap="square" lIns="121900" tIns="121900" rIns="121900" bIns="121900" anchor="ctr" anchorCtr="0">
              <a:noAutofit/>
            </a:bodyPr>
            <a:lstStyle/>
            <a:p>
              <a:endParaRPr sz="2400"/>
            </a:p>
          </p:txBody>
        </p:sp>
      </p:grpSp>
      <p:sp>
        <p:nvSpPr>
          <p:cNvPr id="117" name="Google Shape;117;p20"/>
          <p:cNvSpPr txBox="1">
            <a:spLocks noGrp="1"/>
          </p:cNvSpPr>
          <p:nvPr>
            <p:ph type="body" idx="4294967295"/>
          </p:nvPr>
        </p:nvSpPr>
        <p:spPr>
          <a:xfrm>
            <a:off x="3590867" y="5139567"/>
            <a:ext cx="3549600" cy="1295600"/>
          </a:xfrm>
          <a:prstGeom prst="rect">
            <a:avLst/>
          </a:prstGeom>
        </p:spPr>
        <p:txBody>
          <a:bodyPr spcFirstLastPara="1" vert="horz" wrap="square" lIns="121900" tIns="121900" rIns="121900" bIns="121900" rtlCol="0" anchor="t" anchorCtr="0">
            <a:normAutofit/>
          </a:bodyPr>
          <a:lstStyle/>
          <a:p>
            <a:pPr marL="0" indent="0">
              <a:spcBef>
                <a:spcPts val="0"/>
              </a:spcBef>
              <a:buNone/>
            </a:pPr>
            <a:r>
              <a:rPr lang="en" b="1"/>
              <a:t>Inter Connected Party Transaction</a:t>
            </a:r>
            <a:endParaRPr sz="1867"/>
          </a:p>
        </p:txBody>
      </p:sp>
      <p:grpSp>
        <p:nvGrpSpPr>
          <p:cNvPr id="118" name="Google Shape;118;p20"/>
          <p:cNvGrpSpPr/>
          <p:nvPr/>
        </p:nvGrpSpPr>
        <p:grpSpPr>
          <a:xfrm>
            <a:off x="5705600" y="1977561"/>
            <a:ext cx="261600" cy="1873200"/>
            <a:chOff x="4279200" y="1559371"/>
            <a:chExt cx="196200" cy="1404900"/>
          </a:xfrm>
        </p:grpSpPr>
        <p:cxnSp>
          <p:nvCxnSpPr>
            <p:cNvPr id="119" name="Google Shape;119;p20"/>
            <p:cNvCxnSpPr>
              <a:stCxn id="120" idx="0"/>
            </p:cNvCxnSpPr>
            <p:nvPr/>
          </p:nvCxnSpPr>
          <p:spPr>
            <a:xfrm rot="10800000">
              <a:off x="4377300" y="1559371"/>
              <a:ext cx="0" cy="1209000"/>
            </a:xfrm>
            <a:prstGeom prst="straightConnector1">
              <a:avLst/>
            </a:prstGeom>
            <a:noFill/>
            <a:ln w="19050" cap="flat" cmpd="sng">
              <a:solidFill>
                <a:schemeClr val="accent5"/>
              </a:solidFill>
              <a:prstDash val="solid"/>
              <a:round/>
              <a:headEnd type="none" w="sm" len="sm"/>
              <a:tailEnd type="oval" w="med" len="med"/>
            </a:ln>
          </p:spPr>
        </p:cxnSp>
        <p:sp>
          <p:nvSpPr>
            <p:cNvPr id="120" name="Google Shape;120;p20"/>
            <p:cNvSpPr/>
            <p:nvPr/>
          </p:nvSpPr>
          <p:spPr>
            <a:xfrm>
              <a:off x="4279200" y="2768371"/>
              <a:ext cx="196200" cy="195900"/>
            </a:xfrm>
            <a:prstGeom prst="ellipse">
              <a:avLst/>
            </a:prstGeom>
            <a:solidFill>
              <a:schemeClr val="dk1"/>
            </a:solidFill>
            <a:ln>
              <a:noFill/>
            </a:ln>
          </p:spPr>
          <p:txBody>
            <a:bodyPr spcFirstLastPara="1" wrap="square" lIns="121900" tIns="121900" rIns="121900" bIns="121900" anchor="ctr" anchorCtr="0">
              <a:noAutofit/>
            </a:bodyPr>
            <a:lstStyle/>
            <a:p>
              <a:endParaRPr sz="2400"/>
            </a:p>
          </p:txBody>
        </p:sp>
      </p:grpSp>
      <p:sp>
        <p:nvSpPr>
          <p:cNvPr id="121" name="Google Shape;121;p20"/>
          <p:cNvSpPr txBox="1">
            <a:spLocks noGrp="1"/>
          </p:cNvSpPr>
          <p:nvPr>
            <p:ph type="body" idx="4294967295"/>
          </p:nvPr>
        </p:nvSpPr>
        <p:spPr>
          <a:xfrm>
            <a:off x="5939267" y="1733300"/>
            <a:ext cx="3659200" cy="1295600"/>
          </a:xfrm>
          <a:prstGeom prst="rect">
            <a:avLst/>
          </a:prstGeom>
        </p:spPr>
        <p:txBody>
          <a:bodyPr spcFirstLastPara="1" vert="horz" wrap="square" lIns="121900" tIns="121900" rIns="121900" bIns="121900" rtlCol="0" anchor="t" anchorCtr="0">
            <a:noAutofit/>
          </a:bodyPr>
          <a:lstStyle/>
          <a:p>
            <a:pPr marL="0" indent="0">
              <a:spcBef>
                <a:spcPts val="0"/>
              </a:spcBef>
              <a:buSzPts val="523"/>
              <a:buNone/>
            </a:pPr>
            <a:r>
              <a:rPr lang="en" b="1"/>
              <a:t>Related Party Transaction</a:t>
            </a:r>
            <a:endParaRPr/>
          </a:p>
          <a:p>
            <a:pPr marL="0" indent="0">
              <a:spcBef>
                <a:spcPts val="1600"/>
              </a:spcBef>
              <a:spcAft>
                <a:spcPts val="1600"/>
              </a:spcAft>
              <a:buSzPts val="523"/>
              <a:buNone/>
            </a:pPr>
            <a:endParaRPr/>
          </a:p>
        </p:txBody>
      </p:sp>
      <p:grpSp>
        <p:nvGrpSpPr>
          <p:cNvPr id="122" name="Google Shape;122;p20"/>
          <p:cNvGrpSpPr/>
          <p:nvPr/>
        </p:nvGrpSpPr>
        <p:grpSpPr>
          <a:xfrm>
            <a:off x="8060633" y="3589562"/>
            <a:ext cx="261600" cy="1873207"/>
            <a:chOff x="6045475" y="2768371"/>
            <a:chExt cx="196200" cy="1404905"/>
          </a:xfrm>
        </p:grpSpPr>
        <p:cxnSp>
          <p:nvCxnSpPr>
            <p:cNvPr id="123" name="Google Shape;123;p20"/>
            <p:cNvCxnSpPr/>
            <p:nvPr/>
          </p:nvCxnSpPr>
          <p:spPr>
            <a:xfrm>
              <a:off x="614357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124" name="Google Shape;124;p20"/>
            <p:cNvSpPr/>
            <p:nvPr/>
          </p:nvSpPr>
          <p:spPr>
            <a:xfrm>
              <a:off x="6045475" y="2768371"/>
              <a:ext cx="196200" cy="195900"/>
            </a:xfrm>
            <a:prstGeom prst="ellipse">
              <a:avLst/>
            </a:prstGeom>
            <a:solidFill>
              <a:schemeClr val="dk1"/>
            </a:solidFill>
            <a:ln>
              <a:noFill/>
            </a:ln>
          </p:spPr>
          <p:txBody>
            <a:bodyPr spcFirstLastPara="1" wrap="square" lIns="121900" tIns="121900" rIns="121900" bIns="121900" anchor="ctr" anchorCtr="0">
              <a:noAutofit/>
            </a:bodyPr>
            <a:lstStyle/>
            <a:p>
              <a:endParaRPr sz="2400"/>
            </a:p>
          </p:txBody>
        </p:sp>
      </p:grpSp>
      <p:sp>
        <p:nvSpPr>
          <p:cNvPr id="125" name="Google Shape;125;p20"/>
          <p:cNvSpPr txBox="1">
            <a:spLocks noGrp="1"/>
          </p:cNvSpPr>
          <p:nvPr>
            <p:ph type="body" idx="4294967295"/>
          </p:nvPr>
        </p:nvSpPr>
        <p:spPr>
          <a:xfrm>
            <a:off x="8300960" y="5139567"/>
            <a:ext cx="3549600" cy="1295600"/>
          </a:xfrm>
          <a:prstGeom prst="rect">
            <a:avLst/>
          </a:prstGeom>
        </p:spPr>
        <p:txBody>
          <a:bodyPr spcFirstLastPara="1" vert="horz" wrap="square" lIns="121900" tIns="121900" rIns="121900" bIns="121900" rtlCol="0" anchor="t" anchorCtr="0">
            <a:normAutofit/>
          </a:bodyPr>
          <a:lstStyle/>
          <a:p>
            <a:pPr marL="0" indent="0">
              <a:spcBef>
                <a:spcPts val="0"/>
              </a:spcBef>
              <a:spcAft>
                <a:spcPts val="1600"/>
              </a:spcAft>
              <a:buNone/>
            </a:pPr>
            <a:r>
              <a:rPr lang="en" b="1"/>
              <a:t>High value RTGS to Un-approved Parties</a:t>
            </a:r>
            <a:endParaRPr sz="1867"/>
          </a:p>
        </p:txBody>
      </p:sp>
    </p:spTree>
    <p:extLst>
      <p:ext uri="{BB962C8B-B14F-4D97-AF65-F5344CB8AC3E}">
        <p14:creationId xmlns:p14="http://schemas.microsoft.com/office/powerpoint/2010/main" val="182872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1000"/>
                                        <p:tgtEl>
                                          <p:spTgt spid="110"/>
                                        </p:tgtEl>
                                        <p:attrNameLst>
                                          <p:attrName>ppt_w</p:attrName>
                                        </p:attrNameLst>
                                      </p:cBhvr>
                                      <p:tavLst>
                                        <p:tav tm="0">
                                          <p:val>
                                            <p:strVal val="0"/>
                                          </p:val>
                                        </p:tav>
                                        <p:tav tm="100000">
                                          <p:val>
                                            <p:strVal val="#ppt_w"/>
                                          </p:val>
                                        </p:tav>
                                      </p:tavLst>
                                    </p:anim>
                                    <p:anim calcmode="lin" valueType="num">
                                      <p:cBhvr additive="base">
                                        <p:cTn id="8" dur="1000"/>
                                        <p:tgtEl>
                                          <p:spTgt spid="110"/>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13"/>
                                        </p:tgtEl>
                                        <p:attrNameLst>
                                          <p:attrName>style.visibility</p:attrName>
                                        </p:attrNameLst>
                                      </p:cBhvr>
                                      <p:to>
                                        <p:strVal val="visible"/>
                                      </p:to>
                                    </p:set>
                                    <p:anim calcmode="lin" valueType="num">
                                      <p:cBhvr additive="base">
                                        <p:cTn id="13" dur="1000"/>
                                        <p:tgtEl>
                                          <p:spTgt spid="113"/>
                                        </p:tgtEl>
                                        <p:attrNameLst>
                                          <p:attrName>ppt_w</p:attrName>
                                        </p:attrNameLst>
                                      </p:cBhvr>
                                      <p:tavLst>
                                        <p:tav tm="0">
                                          <p:val>
                                            <p:strVal val="0"/>
                                          </p:val>
                                        </p:tav>
                                        <p:tav tm="100000">
                                          <p:val>
                                            <p:strVal val="#ppt_w"/>
                                          </p:val>
                                        </p:tav>
                                      </p:tavLst>
                                    </p:anim>
                                    <p:anim calcmode="lin" valueType="num">
                                      <p:cBhvr additive="base">
                                        <p:cTn id="14" dur="1000"/>
                                        <p:tgtEl>
                                          <p:spTgt spid="113"/>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1000"/>
                                        <p:tgtEl>
                                          <p:spTgt spid="114"/>
                                        </p:tgtEl>
                                        <p:attrNameLst>
                                          <p:attrName>ppt_w</p:attrName>
                                        </p:attrNameLst>
                                      </p:cBhvr>
                                      <p:tavLst>
                                        <p:tav tm="0">
                                          <p:val>
                                            <p:strVal val="0"/>
                                          </p:val>
                                        </p:tav>
                                        <p:tav tm="100000">
                                          <p:val>
                                            <p:strVal val="#ppt_w"/>
                                          </p:val>
                                        </p:tav>
                                      </p:tavLst>
                                    </p:anim>
                                    <p:anim calcmode="lin" valueType="num">
                                      <p:cBhvr additive="base">
                                        <p:cTn id="20" dur="1000"/>
                                        <p:tgtEl>
                                          <p:spTgt spid="114"/>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17"/>
                                        </p:tgtEl>
                                        <p:attrNameLst>
                                          <p:attrName>style.visibility</p:attrName>
                                        </p:attrNameLst>
                                      </p:cBhvr>
                                      <p:to>
                                        <p:strVal val="visible"/>
                                      </p:to>
                                    </p:set>
                                    <p:anim calcmode="lin" valueType="num">
                                      <p:cBhvr additive="base">
                                        <p:cTn id="25" dur="1000"/>
                                        <p:tgtEl>
                                          <p:spTgt spid="117"/>
                                        </p:tgtEl>
                                        <p:attrNameLst>
                                          <p:attrName>ppt_w</p:attrName>
                                        </p:attrNameLst>
                                      </p:cBhvr>
                                      <p:tavLst>
                                        <p:tav tm="0">
                                          <p:val>
                                            <p:strVal val="0"/>
                                          </p:val>
                                        </p:tav>
                                        <p:tav tm="100000">
                                          <p:val>
                                            <p:strVal val="#ppt_w"/>
                                          </p:val>
                                        </p:tav>
                                      </p:tavLst>
                                    </p:anim>
                                    <p:anim calcmode="lin" valueType="num">
                                      <p:cBhvr additive="base">
                                        <p:cTn id="26" dur="1000"/>
                                        <p:tgtEl>
                                          <p:spTgt spid="117"/>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18"/>
                                        </p:tgtEl>
                                        <p:attrNameLst>
                                          <p:attrName>style.visibility</p:attrName>
                                        </p:attrNameLst>
                                      </p:cBhvr>
                                      <p:to>
                                        <p:strVal val="visible"/>
                                      </p:to>
                                    </p:set>
                                    <p:anim calcmode="lin" valueType="num">
                                      <p:cBhvr additive="base">
                                        <p:cTn id="31" dur="1000"/>
                                        <p:tgtEl>
                                          <p:spTgt spid="118"/>
                                        </p:tgtEl>
                                        <p:attrNameLst>
                                          <p:attrName>ppt_w</p:attrName>
                                        </p:attrNameLst>
                                      </p:cBhvr>
                                      <p:tavLst>
                                        <p:tav tm="0">
                                          <p:val>
                                            <p:strVal val="0"/>
                                          </p:val>
                                        </p:tav>
                                        <p:tav tm="100000">
                                          <p:val>
                                            <p:strVal val="#ppt_w"/>
                                          </p:val>
                                        </p:tav>
                                      </p:tavLst>
                                    </p:anim>
                                    <p:anim calcmode="lin" valueType="num">
                                      <p:cBhvr additive="base">
                                        <p:cTn id="32" dur="1000"/>
                                        <p:tgtEl>
                                          <p:spTgt spid="118"/>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121"/>
                                        </p:tgtEl>
                                        <p:attrNameLst>
                                          <p:attrName>style.visibility</p:attrName>
                                        </p:attrNameLst>
                                      </p:cBhvr>
                                      <p:to>
                                        <p:strVal val="visible"/>
                                      </p:to>
                                    </p:set>
                                    <p:anim calcmode="lin" valueType="num">
                                      <p:cBhvr additive="base">
                                        <p:cTn id="37" dur="1000"/>
                                        <p:tgtEl>
                                          <p:spTgt spid="121"/>
                                        </p:tgtEl>
                                        <p:attrNameLst>
                                          <p:attrName>ppt_w</p:attrName>
                                        </p:attrNameLst>
                                      </p:cBhvr>
                                      <p:tavLst>
                                        <p:tav tm="0">
                                          <p:val>
                                            <p:strVal val="0"/>
                                          </p:val>
                                        </p:tav>
                                        <p:tav tm="100000">
                                          <p:val>
                                            <p:strVal val="#ppt_w"/>
                                          </p:val>
                                        </p:tav>
                                      </p:tavLst>
                                    </p:anim>
                                    <p:anim calcmode="lin" valueType="num">
                                      <p:cBhvr additive="base">
                                        <p:cTn id="38" dur="1000"/>
                                        <p:tgtEl>
                                          <p:spTgt spid="121"/>
                                        </p:tgtEl>
                                        <p:attrNameLst>
                                          <p:attrName>ppt_h</p:attrName>
                                        </p:attrNameLst>
                                      </p:cBhvr>
                                      <p:tavLst>
                                        <p:tav tm="0">
                                          <p:val>
                                            <p:str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122"/>
                                        </p:tgtEl>
                                        <p:attrNameLst>
                                          <p:attrName>style.visibility</p:attrName>
                                        </p:attrNameLst>
                                      </p:cBhvr>
                                      <p:to>
                                        <p:strVal val="visible"/>
                                      </p:to>
                                    </p:set>
                                    <p:anim calcmode="lin" valueType="num">
                                      <p:cBhvr additive="base">
                                        <p:cTn id="43" dur="1000"/>
                                        <p:tgtEl>
                                          <p:spTgt spid="122"/>
                                        </p:tgtEl>
                                        <p:attrNameLst>
                                          <p:attrName>ppt_w</p:attrName>
                                        </p:attrNameLst>
                                      </p:cBhvr>
                                      <p:tavLst>
                                        <p:tav tm="0">
                                          <p:val>
                                            <p:strVal val="0"/>
                                          </p:val>
                                        </p:tav>
                                        <p:tav tm="100000">
                                          <p:val>
                                            <p:strVal val="#ppt_w"/>
                                          </p:val>
                                        </p:tav>
                                      </p:tavLst>
                                    </p:anim>
                                    <p:anim calcmode="lin" valueType="num">
                                      <p:cBhvr additive="base">
                                        <p:cTn id="44" dur="1000"/>
                                        <p:tgtEl>
                                          <p:spTgt spid="122"/>
                                        </p:tgtEl>
                                        <p:attrNameLst>
                                          <p:attrName>ppt_h</p:attrName>
                                        </p:attrNameLst>
                                      </p:cBhvr>
                                      <p:tavLst>
                                        <p:tav tm="0">
                                          <p:val>
                                            <p:str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125"/>
                                        </p:tgtEl>
                                        <p:attrNameLst>
                                          <p:attrName>style.visibility</p:attrName>
                                        </p:attrNameLst>
                                      </p:cBhvr>
                                      <p:to>
                                        <p:strVal val="visible"/>
                                      </p:to>
                                    </p:set>
                                    <p:anim calcmode="lin" valueType="num">
                                      <p:cBhvr additive="base">
                                        <p:cTn id="49" dur="1000"/>
                                        <p:tgtEl>
                                          <p:spTgt spid="125"/>
                                        </p:tgtEl>
                                        <p:attrNameLst>
                                          <p:attrName>ppt_w</p:attrName>
                                        </p:attrNameLst>
                                      </p:cBhvr>
                                      <p:tavLst>
                                        <p:tav tm="0">
                                          <p:val>
                                            <p:strVal val="0"/>
                                          </p:val>
                                        </p:tav>
                                        <p:tav tm="100000">
                                          <p:val>
                                            <p:strVal val="#ppt_w"/>
                                          </p:val>
                                        </p:tav>
                                      </p:tavLst>
                                    </p:anim>
                                    <p:anim calcmode="lin" valueType="num">
                                      <p:cBhvr additive="base">
                                        <p:cTn id="50" dur="1000"/>
                                        <p:tgtEl>
                                          <p:spTgt spid="12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2"/>
          <p:cNvSpPr txBox="1">
            <a:spLocks noGrp="1"/>
          </p:cNvSpPr>
          <p:nvPr>
            <p:ph type="title"/>
          </p:nvPr>
        </p:nvSpPr>
        <p:spPr>
          <a:xfrm>
            <a:off x="429099" y="127592"/>
            <a:ext cx="11287979" cy="733646"/>
          </a:xfrm>
          <a:prstGeom prst="rect">
            <a:avLst/>
          </a:prstGeom>
        </p:spPr>
        <p:txBody>
          <a:bodyPr spcFirstLastPara="1" vert="horz" wrap="square" lIns="121900" tIns="121900" rIns="121900" bIns="121900" rtlCol="0" anchor="b" anchorCtr="0">
            <a:normAutofit fontScale="90000"/>
          </a:bodyPr>
          <a:lstStyle/>
          <a:p>
            <a:pPr algn="just">
              <a:lnSpc>
                <a:spcPct val="150000"/>
              </a:lnSpc>
            </a:pPr>
            <a:r>
              <a:rPr lang="en" b="0" dirty="0" smtClean="0">
                <a:solidFill>
                  <a:srgbClr val="002060"/>
                </a:solidFill>
                <a:latin typeface="Merriweather"/>
                <a:ea typeface="Merriweather"/>
                <a:cs typeface="Merriweather"/>
                <a:sym typeface="Merriweather"/>
              </a:rPr>
              <a:t>Generation of Daily Alerts-</a:t>
            </a:r>
            <a:endParaRPr sz="2400" b="0" dirty="0">
              <a:solidFill>
                <a:srgbClr val="002060"/>
              </a:solidFill>
              <a:latin typeface="Merriweather"/>
              <a:ea typeface="Merriweather"/>
              <a:cs typeface="Merriweather"/>
              <a:sym typeface="Merriweather"/>
            </a:endParaRPr>
          </a:p>
        </p:txBody>
      </p:sp>
      <p:sp>
        <p:nvSpPr>
          <p:cNvPr id="2" name="Rectangle 1"/>
          <p:cNvSpPr/>
          <p:nvPr/>
        </p:nvSpPr>
        <p:spPr>
          <a:xfrm>
            <a:off x="429098" y="861238"/>
            <a:ext cx="11575059" cy="646331"/>
          </a:xfrm>
          <a:prstGeom prst="rect">
            <a:avLst/>
          </a:prstGeom>
        </p:spPr>
        <p:txBody>
          <a:bodyPr wrap="square">
            <a:spAutoFit/>
          </a:bodyPr>
          <a:lstStyle/>
          <a:p>
            <a:r>
              <a:rPr lang="en" dirty="0">
                <a:solidFill>
                  <a:srgbClr val="002060"/>
                </a:solidFill>
                <a:latin typeface="Merriweather"/>
                <a:ea typeface="Merriweather"/>
                <a:cs typeface="Merriweather"/>
                <a:sym typeface="Merriweather"/>
              </a:rPr>
              <a:t>The </a:t>
            </a:r>
            <a:r>
              <a:rPr lang="en-US" dirty="0">
                <a:solidFill>
                  <a:srgbClr val="002060"/>
                </a:solidFill>
                <a:latin typeface="Merriweather"/>
              </a:rPr>
              <a:t>following transactional alerts will be generated daily on a T + 1 basis to optimize the monitoring efforts, with effect from 1</a:t>
            </a:r>
            <a:r>
              <a:rPr lang="en-US" baseline="30000" dirty="0">
                <a:solidFill>
                  <a:srgbClr val="002060"/>
                </a:solidFill>
                <a:latin typeface="Merriweather"/>
              </a:rPr>
              <a:t>st</a:t>
            </a:r>
            <a:r>
              <a:rPr lang="en-US" dirty="0">
                <a:solidFill>
                  <a:srgbClr val="002060"/>
                </a:solidFill>
                <a:latin typeface="Merriweather"/>
              </a:rPr>
              <a:t> January 2025 onwards.</a:t>
            </a:r>
            <a:endParaRPr lang="en-IN" dirty="0"/>
          </a:p>
        </p:txBody>
      </p:sp>
      <p:sp>
        <p:nvSpPr>
          <p:cNvPr id="3" name="Rectangle 2"/>
          <p:cNvSpPr/>
          <p:nvPr/>
        </p:nvSpPr>
        <p:spPr>
          <a:xfrm>
            <a:off x="542260" y="1772722"/>
            <a:ext cx="10441173" cy="3139321"/>
          </a:xfrm>
          <a:prstGeom prst="rect">
            <a:avLst/>
          </a:prstGeom>
        </p:spPr>
        <p:txBody>
          <a:bodyPr wrap="square">
            <a:spAutoFit/>
          </a:bodyPr>
          <a:lstStyle/>
          <a:p>
            <a:pPr marL="800100" lvl="1" indent="-342900">
              <a:spcAft>
                <a:spcPts val="0"/>
              </a:spcAft>
              <a:buSzPts val="1100"/>
              <a:buFont typeface="Wingdings" panose="05000000000000000000" pitchFamily="2" charset="2"/>
              <a:buChar char="Ø"/>
              <a:tabLst>
                <a:tab pos="1010920" algn="l"/>
              </a:tabLst>
            </a:pPr>
            <a:r>
              <a:rPr lang="en-US" sz="2400" spc="-5" dirty="0">
                <a:solidFill>
                  <a:srgbClr val="002060"/>
                </a:solidFill>
                <a:latin typeface="Merriweather"/>
                <a:ea typeface="Arial MT"/>
                <a:cs typeface="Arial MT"/>
              </a:rPr>
              <a:t>RTGS</a:t>
            </a:r>
            <a:r>
              <a:rPr lang="en-US" sz="2400" spc="-45" dirty="0">
                <a:solidFill>
                  <a:srgbClr val="002060"/>
                </a:solidFill>
                <a:latin typeface="Merriweather"/>
                <a:ea typeface="Arial MT"/>
                <a:cs typeface="Arial MT"/>
              </a:rPr>
              <a:t> </a:t>
            </a:r>
            <a:r>
              <a:rPr lang="en-US" sz="2400" spc="-5" dirty="0">
                <a:solidFill>
                  <a:srgbClr val="002060"/>
                </a:solidFill>
                <a:latin typeface="Merriweather"/>
                <a:ea typeface="Arial MT"/>
                <a:cs typeface="Arial MT"/>
              </a:rPr>
              <a:t>to</a:t>
            </a:r>
            <a:r>
              <a:rPr lang="en-US" sz="2400" spc="-25" dirty="0">
                <a:solidFill>
                  <a:srgbClr val="002060"/>
                </a:solidFill>
                <a:latin typeface="Merriweather"/>
                <a:ea typeface="Arial MT"/>
                <a:cs typeface="Arial MT"/>
              </a:rPr>
              <a:t> </a:t>
            </a:r>
            <a:r>
              <a:rPr lang="en-US" sz="2400" spc="-5" dirty="0">
                <a:solidFill>
                  <a:srgbClr val="002060"/>
                </a:solidFill>
                <a:latin typeface="Merriweather"/>
                <a:ea typeface="Arial MT"/>
                <a:cs typeface="Arial MT"/>
              </a:rPr>
              <a:t>unrelated</a:t>
            </a:r>
            <a:r>
              <a:rPr lang="en-US" sz="2400" spc="-25" dirty="0">
                <a:solidFill>
                  <a:srgbClr val="002060"/>
                </a:solidFill>
                <a:latin typeface="Merriweather"/>
                <a:ea typeface="Arial MT"/>
                <a:cs typeface="Arial MT"/>
              </a:rPr>
              <a:t> </a:t>
            </a:r>
            <a:r>
              <a:rPr lang="en-US" sz="2400" spc="-5" dirty="0">
                <a:solidFill>
                  <a:srgbClr val="002060"/>
                </a:solidFill>
                <a:latin typeface="Merriweather"/>
                <a:ea typeface="Arial MT"/>
                <a:cs typeface="Arial MT"/>
              </a:rPr>
              <a:t>/ unapproved</a:t>
            </a:r>
            <a:r>
              <a:rPr lang="en-US" sz="2400" spc="-15" dirty="0">
                <a:solidFill>
                  <a:srgbClr val="002060"/>
                </a:solidFill>
                <a:latin typeface="Merriweather"/>
                <a:ea typeface="Arial MT"/>
                <a:cs typeface="Arial MT"/>
              </a:rPr>
              <a:t> </a:t>
            </a:r>
            <a:r>
              <a:rPr lang="en-US" sz="2400" spc="-5" dirty="0" smtClean="0">
                <a:solidFill>
                  <a:srgbClr val="002060"/>
                </a:solidFill>
                <a:latin typeface="Merriweather"/>
                <a:ea typeface="Arial MT"/>
                <a:cs typeface="Arial MT"/>
              </a:rPr>
              <a:t>parties</a:t>
            </a:r>
            <a:endParaRPr lang="en-IN" sz="2400" spc="-5" dirty="0">
              <a:solidFill>
                <a:srgbClr val="002060"/>
              </a:solidFill>
              <a:latin typeface="Merriweather"/>
              <a:ea typeface="Arial MT"/>
              <a:cs typeface="Arial MT"/>
            </a:endParaRPr>
          </a:p>
          <a:p>
            <a:pPr marL="800100" lvl="1" indent="-342900">
              <a:spcBef>
                <a:spcPts val="630"/>
              </a:spcBef>
              <a:spcAft>
                <a:spcPts val="0"/>
              </a:spcAft>
              <a:buSzPts val="1100"/>
              <a:buFont typeface="Wingdings" panose="05000000000000000000" pitchFamily="2" charset="2"/>
              <a:buChar char="Ø"/>
              <a:tabLst>
                <a:tab pos="1010920" algn="l"/>
              </a:tabLst>
            </a:pPr>
            <a:r>
              <a:rPr lang="en-US" sz="2400" spc="-5" dirty="0">
                <a:solidFill>
                  <a:srgbClr val="002060"/>
                </a:solidFill>
                <a:latin typeface="Merriweather"/>
                <a:ea typeface="Arial MT"/>
                <a:cs typeface="Arial MT"/>
              </a:rPr>
              <a:t>Interconnected</a:t>
            </a:r>
            <a:r>
              <a:rPr lang="en-US" sz="2400" spc="-35" dirty="0">
                <a:solidFill>
                  <a:srgbClr val="002060"/>
                </a:solidFill>
                <a:latin typeface="Merriweather"/>
                <a:ea typeface="Arial MT"/>
                <a:cs typeface="Arial MT"/>
              </a:rPr>
              <a:t> </a:t>
            </a:r>
            <a:r>
              <a:rPr lang="en-US" sz="2400" spc="-5" dirty="0">
                <a:solidFill>
                  <a:srgbClr val="002060"/>
                </a:solidFill>
                <a:latin typeface="Merriweather"/>
                <a:ea typeface="Arial MT"/>
                <a:cs typeface="Arial MT"/>
              </a:rPr>
              <a:t>party</a:t>
            </a:r>
            <a:r>
              <a:rPr lang="en-US" sz="2400" spc="-30" dirty="0">
                <a:solidFill>
                  <a:srgbClr val="002060"/>
                </a:solidFill>
                <a:latin typeface="Merriweather"/>
                <a:ea typeface="Arial MT"/>
                <a:cs typeface="Arial MT"/>
              </a:rPr>
              <a:t> </a:t>
            </a:r>
            <a:r>
              <a:rPr lang="en-US" sz="2400" spc="-5" dirty="0" smtClean="0">
                <a:solidFill>
                  <a:srgbClr val="002060"/>
                </a:solidFill>
                <a:latin typeface="Merriweather"/>
                <a:ea typeface="Arial MT"/>
                <a:cs typeface="Arial MT"/>
              </a:rPr>
              <a:t>transactions</a:t>
            </a:r>
            <a:endParaRPr lang="en-IN" sz="2400" spc="-5" dirty="0">
              <a:solidFill>
                <a:srgbClr val="002060"/>
              </a:solidFill>
              <a:latin typeface="Merriweather"/>
              <a:ea typeface="Arial MT"/>
              <a:cs typeface="Arial MT"/>
            </a:endParaRPr>
          </a:p>
          <a:p>
            <a:pPr marL="800100" lvl="1" indent="-342900">
              <a:spcBef>
                <a:spcPts val="635"/>
              </a:spcBef>
              <a:spcAft>
                <a:spcPts val="0"/>
              </a:spcAft>
              <a:buSzPts val="1100"/>
              <a:buFont typeface="Wingdings" panose="05000000000000000000" pitchFamily="2" charset="2"/>
              <a:buChar char="Ø"/>
              <a:tabLst>
                <a:tab pos="1010920" algn="l"/>
              </a:tabLst>
            </a:pPr>
            <a:r>
              <a:rPr lang="en-US" sz="2400" spc="-5" dirty="0">
                <a:solidFill>
                  <a:srgbClr val="002060"/>
                </a:solidFill>
                <a:latin typeface="Merriweather"/>
                <a:ea typeface="Arial MT"/>
                <a:cs typeface="Arial MT"/>
              </a:rPr>
              <a:t>Related</a:t>
            </a:r>
            <a:r>
              <a:rPr lang="en-US" sz="2400" spc="-30" dirty="0">
                <a:solidFill>
                  <a:srgbClr val="002060"/>
                </a:solidFill>
                <a:latin typeface="Merriweather"/>
                <a:ea typeface="Arial MT"/>
                <a:cs typeface="Arial MT"/>
              </a:rPr>
              <a:t> </a:t>
            </a:r>
            <a:r>
              <a:rPr lang="en-US" sz="2400" spc="-5" dirty="0">
                <a:solidFill>
                  <a:srgbClr val="002060"/>
                </a:solidFill>
                <a:latin typeface="Merriweather"/>
                <a:ea typeface="Arial MT"/>
                <a:cs typeface="Arial MT"/>
              </a:rPr>
              <a:t>party</a:t>
            </a:r>
            <a:r>
              <a:rPr lang="en-US" sz="2400" spc="-30" dirty="0">
                <a:solidFill>
                  <a:srgbClr val="002060"/>
                </a:solidFill>
                <a:latin typeface="Merriweather"/>
                <a:ea typeface="Arial MT"/>
                <a:cs typeface="Arial MT"/>
              </a:rPr>
              <a:t> </a:t>
            </a:r>
            <a:r>
              <a:rPr lang="en-US" sz="2400" spc="-5" dirty="0">
                <a:solidFill>
                  <a:srgbClr val="002060"/>
                </a:solidFill>
                <a:latin typeface="Merriweather"/>
                <a:ea typeface="Arial MT"/>
                <a:cs typeface="Arial MT"/>
              </a:rPr>
              <a:t>Transactions</a:t>
            </a:r>
            <a:r>
              <a:rPr lang="en-US" sz="2400" spc="-10" dirty="0">
                <a:solidFill>
                  <a:srgbClr val="002060"/>
                </a:solidFill>
                <a:latin typeface="Merriweather"/>
                <a:ea typeface="Arial MT"/>
                <a:cs typeface="Arial MT"/>
              </a:rPr>
              <a:t> </a:t>
            </a:r>
            <a:endParaRPr lang="en-US" sz="2400" spc="-10" dirty="0" smtClean="0">
              <a:solidFill>
                <a:srgbClr val="002060"/>
              </a:solidFill>
              <a:latin typeface="Merriweather"/>
              <a:ea typeface="Arial MT"/>
              <a:cs typeface="Arial MT"/>
            </a:endParaRPr>
          </a:p>
          <a:p>
            <a:pPr marL="800100" lvl="1" indent="-342900">
              <a:spcBef>
                <a:spcPts val="635"/>
              </a:spcBef>
              <a:spcAft>
                <a:spcPts val="0"/>
              </a:spcAft>
              <a:buSzPts val="1100"/>
              <a:buFont typeface="Wingdings" panose="05000000000000000000" pitchFamily="2" charset="2"/>
              <a:buChar char="Ø"/>
              <a:tabLst>
                <a:tab pos="1010920" algn="l"/>
              </a:tabLst>
            </a:pPr>
            <a:r>
              <a:rPr lang="en-US" sz="2400" spc="-5" dirty="0" smtClean="0">
                <a:solidFill>
                  <a:srgbClr val="002060"/>
                </a:solidFill>
                <a:latin typeface="Merriweather"/>
                <a:ea typeface="Arial MT"/>
                <a:cs typeface="Arial MT"/>
              </a:rPr>
              <a:t>Heavy</a:t>
            </a:r>
            <a:r>
              <a:rPr lang="en-US" sz="2400" spc="-30" dirty="0" smtClean="0">
                <a:solidFill>
                  <a:srgbClr val="002060"/>
                </a:solidFill>
                <a:latin typeface="Merriweather"/>
                <a:ea typeface="Arial MT"/>
                <a:cs typeface="Arial MT"/>
              </a:rPr>
              <a:t> </a:t>
            </a:r>
            <a:r>
              <a:rPr lang="en-US" sz="2400" spc="-5" dirty="0">
                <a:solidFill>
                  <a:srgbClr val="002060"/>
                </a:solidFill>
                <a:latin typeface="Merriweather"/>
                <a:ea typeface="Arial MT"/>
                <a:cs typeface="Arial MT"/>
              </a:rPr>
              <a:t>cash</a:t>
            </a:r>
            <a:r>
              <a:rPr lang="en-US" sz="2400" spc="-20" dirty="0">
                <a:solidFill>
                  <a:srgbClr val="002060"/>
                </a:solidFill>
                <a:latin typeface="Merriweather"/>
                <a:ea typeface="Arial MT"/>
                <a:cs typeface="Arial MT"/>
              </a:rPr>
              <a:t> </a:t>
            </a:r>
            <a:r>
              <a:rPr lang="en-US" sz="2400" spc="-5" dirty="0" smtClean="0">
                <a:solidFill>
                  <a:srgbClr val="002060"/>
                </a:solidFill>
                <a:latin typeface="Merriweather"/>
                <a:ea typeface="Arial MT"/>
                <a:cs typeface="Arial MT"/>
              </a:rPr>
              <a:t>withdrawals</a:t>
            </a:r>
            <a:endParaRPr lang="en-IN" sz="2400" spc="-5" dirty="0">
              <a:solidFill>
                <a:srgbClr val="002060"/>
              </a:solidFill>
              <a:latin typeface="Merriweather"/>
              <a:ea typeface="Arial MT"/>
              <a:cs typeface="Arial MT"/>
            </a:endParaRPr>
          </a:p>
          <a:p>
            <a:pPr marL="800100" lvl="1" indent="-342900">
              <a:spcBef>
                <a:spcPts val="630"/>
              </a:spcBef>
              <a:spcAft>
                <a:spcPts val="0"/>
              </a:spcAft>
              <a:buSzPts val="1100"/>
              <a:buFont typeface="Wingdings" panose="05000000000000000000" pitchFamily="2" charset="2"/>
              <a:buChar char="Ø"/>
              <a:tabLst>
                <a:tab pos="1010920" algn="l"/>
              </a:tabLst>
            </a:pPr>
            <a:r>
              <a:rPr lang="en-US" sz="2400" spc="-5" dirty="0">
                <a:solidFill>
                  <a:srgbClr val="002060"/>
                </a:solidFill>
                <a:latin typeface="Merriweather"/>
                <a:ea typeface="Arial MT"/>
                <a:cs typeface="Arial MT"/>
              </a:rPr>
              <a:t>Bouncing</a:t>
            </a:r>
            <a:r>
              <a:rPr lang="en-US" sz="2400" spc="-20" dirty="0">
                <a:solidFill>
                  <a:srgbClr val="002060"/>
                </a:solidFill>
                <a:latin typeface="Merriweather"/>
                <a:ea typeface="Arial MT"/>
                <a:cs typeface="Arial MT"/>
              </a:rPr>
              <a:t> </a:t>
            </a:r>
            <a:r>
              <a:rPr lang="en-US" sz="2400" spc="-5" dirty="0">
                <a:solidFill>
                  <a:srgbClr val="002060"/>
                </a:solidFill>
                <a:latin typeface="Merriweather"/>
                <a:ea typeface="Arial MT"/>
                <a:cs typeface="Arial MT"/>
              </a:rPr>
              <a:t>of </a:t>
            </a:r>
            <a:r>
              <a:rPr lang="en-US" sz="2400" spc="-5" dirty="0" err="1">
                <a:solidFill>
                  <a:srgbClr val="002060"/>
                </a:solidFill>
                <a:latin typeface="Merriweather"/>
                <a:ea typeface="Arial MT"/>
                <a:cs typeface="Arial MT"/>
              </a:rPr>
              <a:t>cheques</a:t>
            </a:r>
            <a:r>
              <a:rPr lang="en-US" sz="2400" spc="-25" dirty="0">
                <a:solidFill>
                  <a:srgbClr val="002060"/>
                </a:solidFill>
                <a:latin typeface="Merriweather"/>
                <a:ea typeface="Arial MT"/>
                <a:cs typeface="Arial MT"/>
              </a:rPr>
              <a:t> </a:t>
            </a:r>
            <a:endParaRPr lang="en-US" sz="2400" spc="-25" dirty="0" smtClean="0">
              <a:solidFill>
                <a:srgbClr val="002060"/>
              </a:solidFill>
              <a:latin typeface="Merriweather"/>
              <a:ea typeface="Arial MT"/>
              <a:cs typeface="Arial MT"/>
            </a:endParaRPr>
          </a:p>
          <a:p>
            <a:pPr marL="800100" lvl="1" indent="-342900">
              <a:spcBef>
                <a:spcPts val="630"/>
              </a:spcBef>
              <a:spcAft>
                <a:spcPts val="0"/>
              </a:spcAft>
              <a:buSzPts val="1100"/>
              <a:buFont typeface="Wingdings" panose="05000000000000000000" pitchFamily="2" charset="2"/>
              <a:buChar char="Ø"/>
              <a:tabLst>
                <a:tab pos="1010920" algn="l"/>
              </a:tabLst>
            </a:pPr>
            <a:r>
              <a:rPr lang="en-US" sz="2400" spc="-5" dirty="0" smtClean="0">
                <a:solidFill>
                  <a:srgbClr val="002060"/>
                </a:solidFill>
                <a:latin typeface="Merriweather"/>
                <a:ea typeface="Arial MT"/>
                <a:cs typeface="Arial MT"/>
              </a:rPr>
              <a:t>Devolvement</a:t>
            </a:r>
            <a:r>
              <a:rPr lang="en-US" sz="2400" spc="-10" dirty="0" smtClean="0">
                <a:solidFill>
                  <a:srgbClr val="002060"/>
                </a:solidFill>
                <a:latin typeface="Merriweather"/>
                <a:ea typeface="Arial MT"/>
                <a:cs typeface="Arial MT"/>
              </a:rPr>
              <a:t> </a:t>
            </a:r>
            <a:r>
              <a:rPr lang="en-US" sz="2400" spc="-5" dirty="0">
                <a:solidFill>
                  <a:srgbClr val="002060"/>
                </a:solidFill>
                <a:latin typeface="Merriweather"/>
                <a:ea typeface="Arial MT"/>
                <a:cs typeface="Arial MT"/>
              </a:rPr>
              <a:t>of LCs</a:t>
            </a:r>
            <a:r>
              <a:rPr lang="en-US" sz="2400" spc="-10" dirty="0">
                <a:solidFill>
                  <a:srgbClr val="002060"/>
                </a:solidFill>
                <a:latin typeface="Merriweather"/>
                <a:ea typeface="Arial MT"/>
                <a:cs typeface="Arial MT"/>
              </a:rPr>
              <a:t> </a:t>
            </a:r>
            <a:endParaRPr lang="en-US" sz="2400" spc="-10" dirty="0" smtClean="0">
              <a:solidFill>
                <a:srgbClr val="002060"/>
              </a:solidFill>
              <a:latin typeface="Merriweather"/>
              <a:ea typeface="Arial MT"/>
              <a:cs typeface="Arial MT"/>
            </a:endParaRPr>
          </a:p>
          <a:p>
            <a:pPr marL="800100" lvl="1" indent="-342900">
              <a:spcBef>
                <a:spcPts val="630"/>
              </a:spcBef>
              <a:spcAft>
                <a:spcPts val="0"/>
              </a:spcAft>
              <a:buSzPts val="1100"/>
              <a:buFont typeface="Wingdings" panose="05000000000000000000" pitchFamily="2" charset="2"/>
              <a:buChar char="Ø"/>
              <a:tabLst>
                <a:tab pos="1010920" algn="l"/>
              </a:tabLst>
            </a:pPr>
            <a:r>
              <a:rPr lang="en-US" sz="2400" spc="-5" dirty="0" smtClean="0">
                <a:solidFill>
                  <a:srgbClr val="002060"/>
                </a:solidFill>
                <a:latin typeface="Merriweather"/>
                <a:ea typeface="Arial MT"/>
                <a:cs typeface="Arial MT"/>
              </a:rPr>
              <a:t>Invocation</a:t>
            </a:r>
            <a:r>
              <a:rPr lang="en-US" sz="2400" spc="-25" dirty="0" smtClean="0">
                <a:solidFill>
                  <a:srgbClr val="002060"/>
                </a:solidFill>
                <a:latin typeface="Merriweather"/>
                <a:ea typeface="Arial MT"/>
                <a:cs typeface="Arial MT"/>
              </a:rPr>
              <a:t> </a:t>
            </a:r>
            <a:r>
              <a:rPr lang="en-US" sz="2400" spc="-5" dirty="0">
                <a:solidFill>
                  <a:srgbClr val="002060"/>
                </a:solidFill>
                <a:latin typeface="Merriweather"/>
                <a:ea typeface="Arial MT"/>
                <a:cs typeface="Arial MT"/>
              </a:rPr>
              <a:t>of </a:t>
            </a:r>
            <a:r>
              <a:rPr lang="en-US" sz="2400" spc="-5" dirty="0" smtClean="0">
                <a:solidFill>
                  <a:srgbClr val="002060"/>
                </a:solidFill>
                <a:latin typeface="Merriweather"/>
                <a:ea typeface="Arial MT"/>
                <a:cs typeface="Arial MT"/>
              </a:rPr>
              <a:t>BGs</a:t>
            </a:r>
            <a:endParaRPr lang="en-IN" sz="2400" spc="-5" dirty="0">
              <a:solidFill>
                <a:srgbClr val="002060"/>
              </a:solidFill>
              <a:effectLst/>
              <a:latin typeface="Merriweather"/>
              <a:ea typeface="Arial MT"/>
              <a:cs typeface="Arial MT"/>
            </a:endParaRPr>
          </a:p>
        </p:txBody>
      </p:sp>
    </p:spTree>
    <p:extLst>
      <p:ext uri="{BB962C8B-B14F-4D97-AF65-F5344CB8AC3E}">
        <p14:creationId xmlns:p14="http://schemas.microsoft.com/office/powerpoint/2010/main" val="1382905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 calcmode="lin" valueType="num">
                                      <p:cBhvr additive="base">
                                        <p:cTn id="7" dur="1000"/>
                                        <p:tgtEl>
                                          <p:spTgt spid="136"/>
                                        </p:tgtEl>
                                        <p:attrNameLst>
                                          <p:attrName>ppt_w</p:attrName>
                                        </p:attrNameLst>
                                      </p:cBhvr>
                                      <p:tavLst>
                                        <p:tav tm="0">
                                          <p:val>
                                            <p:strVal val="0"/>
                                          </p:val>
                                        </p:tav>
                                        <p:tav tm="100000">
                                          <p:val>
                                            <p:strVal val="#ppt_w"/>
                                          </p:val>
                                        </p:tav>
                                      </p:tavLst>
                                    </p:anim>
                                    <p:anim calcmode="lin" valueType="num">
                                      <p:cBhvr additive="base">
                                        <p:cTn id="8" dur="1000"/>
                                        <p:tgtEl>
                                          <p:spTgt spid="13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429100" y="349300"/>
            <a:ext cx="9304400" cy="676800"/>
          </a:xfrm>
          <a:prstGeom prst="rect">
            <a:avLst/>
          </a:prstGeom>
        </p:spPr>
        <p:txBody>
          <a:bodyPr spcFirstLastPara="1" vert="horz" wrap="square" lIns="121900" tIns="121900" rIns="121900" bIns="121900" rtlCol="0" anchor="b" anchorCtr="0">
            <a:normAutofit/>
          </a:bodyPr>
          <a:lstStyle/>
          <a:p>
            <a:r>
              <a:rPr lang="en" b="0" dirty="0">
                <a:latin typeface="Merriweather"/>
                <a:ea typeface="Merriweather"/>
                <a:cs typeface="Merriweather"/>
                <a:sym typeface="Merriweather"/>
              </a:rPr>
              <a:t>Authority for closure of EWS</a:t>
            </a:r>
            <a:endParaRPr b="0" dirty="0">
              <a:latin typeface="Merriweather"/>
              <a:ea typeface="Merriweather"/>
              <a:cs typeface="Merriweather"/>
              <a:sym typeface="Merriweather"/>
            </a:endParaRPr>
          </a:p>
        </p:txBody>
      </p:sp>
      <p:graphicFrame>
        <p:nvGraphicFramePr>
          <p:cNvPr id="131" name="Google Shape;131;p21"/>
          <p:cNvGraphicFramePr/>
          <p:nvPr>
            <p:extLst>
              <p:ext uri="{D42A27DB-BD31-4B8C-83A1-F6EECF244321}">
                <p14:modId xmlns:p14="http://schemas.microsoft.com/office/powerpoint/2010/main" val="1417405802"/>
              </p:ext>
            </p:extLst>
          </p:nvPr>
        </p:nvGraphicFramePr>
        <p:xfrm>
          <a:off x="1121200" y="1323700"/>
          <a:ext cx="9910200" cy="5933540"/>
        </p:xfrm>
        <a:graphic>
          <a:graphicData uri="http://schemas.openxmlformats.org/drawingml/2006/table">
            <a:tbl>
              <a:tblPr>
                <a:noFill/>
              </a:tblPr>
              <a:tblGrid>
                <a:gridCol w="5141377">
                  <a:extLst>
                    <a:ext uri="{9D8B030D-6E8A-4147-A177-3AD203B41FA5}">
                      <a16:colId xmlns:a16="http://schemas.microsoft.com/office/drawing/2014/main" val="20000"/>
                    </a:ext>
                  </a:extLst>
                </a:gridCol>
                <a:gridCol w="4768823">
                  <a:extLst>
                    <a:ext uri="{9D8B030D-6E8A-4147-A177-3AD203B41FA5}">
                      <a16:colId xmlns:a16="http://schemas.microsoft.com/office/drawing/2014/main" val="20001"/>
                    </a:ext>
                  </a:extLst>
                </a:gridCol>
              </a:tblGrid>
              <a:tr h="619067">
                <a:tc>
                  <a:txBody>
                    <a:bodyPr/>
                    <a:lstStyle/>
                    <a:p>
                      <a:pPr marL="546100" lvl="0" indent="0" algn="l" rtl="0">
                        <a:lnSpc>
                          <a:spcPct val="115000"/>
                        </a:lnSpc>
                        <a:spcBef>
                          <a:spcPts val="300"/>
                        </a:spcBef>
                        <a:spcAft>
                          <a:spcPts val="0"/>
                        </a:spcAft>
                        <a:buNone/>
                      </a:pPr>
                      <a:r>
                        <a:rPr lang="en" sz="1500" b="1" dirty="0">
                          <a:solidFill>
                            <a:srgbClr val="002060"/>
                          </a:solidFill>
                        </a:rPr>
                        <a:t>Accounts with exposure of</a:t>
                      </a:r>
                      <a:endParaRPr sz="1500" b="1" dirty="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279400" lvl="0" indent="0" algn="l" rtl="0">
                        <a:lnSpc>
                          <a:spcPct val="115000"/>
                        </a:lnSpc>
                        <a:spcBef>
                          <a:spcPts val="300"/>
                        </a:spcBef>
                        <a:spcAft>
                          <a:spcPts val="0"/>
                        </a:spcAft>
                        <a:buNone/>
                      </a:pPr>
                      <a:r>
                        <a:rPr lang="en" sz="1500" b="1">
                          <a:solidFill>
                            <a:srgbClr val="002060"/>
                          </a:solidFill>
                        </a:rPr>
                        <a:t>Authority for closure of EWS alerts</a:t>
                      </a:r>
                      <a:endParaRPr sz="1500" b="1">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085048">
                <a:tc>
                  <a:txBody>
                    <a:bodyPr/>
                    <a:lstStyle/>
                    <a:p>
                      <a:pPr marL="88900" lvl="0" indent="0" algn="l" rtl="0">
                        <a:lnSpc>
                          <a:spcPct val="115000"/>
                        </a:lnSpc>
                        <a:spcBef>
                          <a:spcPts val="300"/>
                        </a:spcBef>
                        <a:spcAft>
                          <a:spcPts val="0"/>
                        </a:spcAft>
                        <a:buNone/>
                      </a:pPr>
                      <a:r>
                        <a:rPr lang="en" sz="2400" dirty="0">
                          <a:solidFill>
                            <a:srgbClr val="002060"/>
                          </a:solidFill>
                        </a:rPr>
                        <a:t>Rs. 10.00 Lakhs to less than Rs. 1.00 Cr</a:t>
                      </a:r>
                      <a:endParaRPr sz="2400" dirty="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 sz="2400" dirty="0">
                          <a:solidFill>
                            <a:srgbClr val="002060"/>
                          </a:solidFill>
                        </a:rPr>
                        <a:t>Branch Manager</a:t>
                      </a:r>
                      <a:endParaRPr sz="2400" dirty="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05033">
                <a:tc>
                  <a:txBody>
                    <a:bodyPr/>
                    <a:lstStyle/>
                    <a:p>
                      <a:pPr marL="88900" lvl="0" indent="0" algn="l" rtl="0">
                        <a:lnSpc>
                          <a:spcPct val="115000"/>
                        </a:lnSpc>
                        <a:spcBef>
                          <a:spcPts val="300"/>
                        </a:spcBef>
                        <a:spcAft>
                          <a:spcPts val="0"/>
                        </a:spcAft>
                        <a:buNone/>
                      </a:pPr>
                      <a:r>
                        <a:rPr lang="en" sz="2400">
                          <a:solidFill>
                            <a:srgbClr val="002060"/>
                          </a:solidFill>
                        </a:rPr>
                        <a:t>Rs. 1 cr to less than Rs.10 cr</a:t>
                      </a:r>
                      <a:endParaRPr sz="240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US" sz="2400" dirty="0" smtClean="0">
                          <a:solidFill>
                            <a:srgbClr val="002060"/>
                          </a:solidFill>
                        </a:rPr>
                        <a:t>AGM / CM / </a:t>
                      </a:r>
                      <a:r>
                        <a:rPr lang="en-US" sz="2400" dirty="0" smtClean="0">
                          <a:solidFill>
                            <a:srgbClr val="FF0000"/>
                          </a:solidFill>
                        </a:rPr>
                        <a:t>SM</a:t>
                      </a:r>
                      <a:r>
                        <a:rPr lang="en-US" sz="2400" dirty="0" smtClean="0">
                          <a:solidFill>
                            <a:srgbClr val="002060"/>
                          </a:solidFill>
                        </a:rPr>
                        <a:t> who is in-charge of Credit Monitoring at ZO</a:t>
                      </a:r>
                      <a:endParaRPr sz="2400" dirty="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705033">
                <a:tc>
                  <a:txBody>
                    <a:bodyPr/>
                    <a:lstStyle/>
                    <a:p>
                      <a:pPr marL="88900" lvl="0" indent="0" algn="l" rtl="0">
                        <a:lnSpc>
                          <a:spcPct val="115000"/>
                        </a:lnSpc>
                        <a:spcBef>
                          <a:spcPts val="300"/>
                        </a:spcBef>
                        <a:spcAft>
                          <a:spcPts val="0"/>
                        </a:spcAft>
                        <a:buNone/>
                      </a:pPr>
                      <a:r>
                        <a:rPr lang="en" sz="2400">
                          <a:solidFill>
                            <a:srgbClr val="002060"/>
                          </a:solidFill>
                        </a:rPr>
                        <a:t>Rs. 10 cr to less than Rs.25 cr</a:t>
                      </a:r>
                      <a:endParaRPr sz="240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US" sz="2400" dirty="0" smtClean="0">
                          <a:solidFill>
                            <a:srgbClr val="002060"/>
                          </a:solidFill>
                        </a:rPr>
                        <a:t>AGM / CM / </a:t>
                      </a:r>
                      <a:r>
                        <a:rPr lang="en-US" sz="2400" dirty="0" smtClean="0">
                          <a:solidFill>
                            <a:srgbClr val="FF0000"/>
                          </a:solidFill>
                        </a:rPr>
                        <a:t>SM</a:t>
                      </a:r>
                      <a:r>
                        <a:rPr lang="en-US" sz="2400" dirty="0" smtClean="0">
                          <a:solidFill>
                            <a:srgbClr val="002060"/>
                          </a:solidFill>
                        </a:rPr>
                        <a:t> who is in-charge of Credit Monitoring at FGMO</a:t>
                      </a:r>
                      <a:endParaRPr sz="2400" dirty="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705033">
                <a:tc>
                  <a:txBody>
                    <a:bodyPr/>
                    <a:lstStyle/>
                    <a:p>
                      <a:pPr marL="88900" lvl="0" indent="0" algn="l" rtl="0">
                        <a:lnSpc>
                          <a:spcPct val="115000"/>
                        </a:lnSpc>
                        <a:spcBef>
                          <a:spcPts val="300"/>
                        </a:spcBef>
                        <a:spcAft>
                          <a:spcPts val="0"/>
                        </a:spcAft>
                        <a:buNone/>
                      </a:pPr>
                      <a:r>
                        <a:rPr lang="en" sz="2400">
                          <a:solidFill>
                            <a:srgbClr val="002060"/>
                          </a:solidFill>
                        </a:rPr>
                        <a:t>Rs. 25 cr and above</a:t>
                      </a:r>
                      <a:endParaRPr sz="240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 sz="2400" dirty="0">
                          <a:solidFill>
                            <a:srgbClr val="002060"/>
                          </a:solidFill>
                        </a:rPr>
                        <a:t>DGM (CMC) at CO</a:t>
                      </a:r>
                      <a:endParaRPr sz="2400" dirty="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719367">
                <a:tc>
                  <a:txBody>
                    <a:bodyPr/>
                    <a:lstStyle/>
                    <a:p>
                      <a:pPr marL="88900" lvl="0" indent="0" algn="l" rtl="0">
                        <a:lnSpc>
                          <a:spcPct val="115000"/>
                        </a:lnSpc>
                        <a:spcBef>
                          <a:spcPts val="400"/>
                        </a:spcBef>
                        <a:spcAft>
                          <a:spcPts val="0"/>
                        </a:spcAft>
                        <a:buNone/>
                      </a:pPr>
                      <a:r>
                        <a:rPr lang="en" sz="2400">
                          <a:solidFill>
                            <a:srgbClr val="002060"/>
                          </a:solidFill>
                        </a:rPr>
                        <a:t>LCB Accounts</a:t>
                      </a:r>
                      <a:endParaRPr sz="240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400"/>
                        </a:spcBef>
                        <a:spcAft>
                          <a:spcPts val="0"/>
                        </a:spcAft>
                        <a:buNone/>
                      </a:pPr>
                      <a:r>
                        <a:rPr lang="en" sz="2400" dirty="0">
                          <a:solidFill>
                            <a:srgbClr val="002060"/>
                          </a:solidFill>
                        </a:rPr>
                        <a:t>DGM (CMC) at CO</a:t>
                      </a:r>
                      <a:endParaRPr sz="2400" dirty="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705033">
                <a:tc>
                  <a:txBody>
                    <a:bodyPr/>
                    <a:lstStyle/>
                    <a:p>
                      <a:pPr marL="88900" lvl="0" indent="0" algn="l" rtl="0">
                        <a:lnSpc>
                          <a:spcPct val="115000"/>
                        </a:lnSpc>
                        <a:spcBef>
                          <a:spcPts val="300"/>
                        </a:spcBef>
                        <a:spcAft>
                          <a:spcPts val="0"/>
                        </a:spcAft>
                        <a:buNone/>
                      </a:pPr>
                      <a:r>
                        <a:rPr lang="en" sz="2400">
                          <a:solidFill>
                            <a:srgbClr val="002060"/>
                          </a:solidFill>
                        </a:rPr>
                        <a:t>SAM Accounts</a:t>
                      </a:r>
                      <a:endParaRPr sz="240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 sz="2400" dirty="0">
                          <a:solidFill>
                            <a:srgbClr val="002060"/>
                          </a:solidFill>
                        </a:rPr>
                        <a:t>DGM (Recovery) at CO</a:t>
                      </a:r>
                      <a:endParaRPr sz="2400" dirty="0">
                        <a:solidFill>
                          <a:srgbClr val="002060"/>
                        </a:solidFill>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63411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1"/>
                                        <p:tgtEl>
                                          <p:spTgt spid="130"/>
                                        </p:tgtEl>
                                        <p:attrNameLst>
                                          <p:attrName>ppt_w</p:attrName>
                                        </p:attrNameLst>
                                      </p:cBhvr>
                                      <p:tavLst>
                                        <p:tav tm="0">
                                          <p:val>
                                            <p:strVal val="0"/>
                                          </p:val>
                                        </p:tav>
                                        <p:tav tm="100000">
                                          <p:val>
                                            <p:strVal val="#ppt_w"/>
                                          </p:val>
                                        </p:tav>
                                      </p:tavLst>
                                    </p:anim>
                                    <p:anim calcmode="lin" valueType="num">
                                      <p:cBhvr additive="base">
                                        <p:cTn id="8" dur="1"/>
                                        <p:tgtEl>
                                          <p:spTgt spid="130"/>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31"/>
                                        </p:tgtEl>
                                        <p:attrNameLst>
                                          <p:attrName>style.visibility</p:attrName>
                                        </p:attrNameLst>
                                      </p:cBhvr>
                                      <p:to>
                                        <p:strVal val="visible"/>
                                      </p:to>
                                    </p:set>
                                    <p:anim calcmode="lin" valueType="num">
                                      <p:cBhvr additive="base">
                                        <p:cTn id="13" dur="1000"/>
                                        <p:tgtEl>
                                          <p:spTgt spid="131"/>
                                        </p:tgtEl>
                                        <p:attrNameLst>
                                          <p:attrName>ppt_w</p:attrName>
                                        </p:attrNameLst>
                                      </p:cBhvr>
                                      <p:tavLst>
                                        <p:tav tm="0">
                                          <p:val>
                                            <p:strVal val="0"/>
                                          </p:val>
                                        </p:tav>
                                        <p:tav tm="100000">
                                          <p:val>
                                            <p:strVal val="#ppt_w"/>
                                          </p:val>
                                        </p:tav>
                                      </p:tavLst>
                                    </p:anim>
                                    <p:anim calcmode="lin" valueType="num">
                                      <p:cBhvr additive="base">
                                        <p:cTn id="14" dur="1000"/>
                                        <p:tgtEl>
                                          <p:spTgt spid="13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2"/>
          <p:cNvSpPr txBox="1">
            <a:spLocks noGrp="1"/>
          </p:cNvSpPr>
          <p:nvPr>
            <p:ph type="title"/>
          </p:nvPr>
        </p:nvSpPr>
        <p:spPr>
          <a:xfrm>
            <a:off x="429100" y="349300"/>
            <a:ext cx="9304400" cy="676800"/>
          </a:xfrm>
          <a:prstGeom prst="rect">
            <a:avLst/>
          </a:prstGeom>
        </p:spPr>
        <p:txBody>
          <a:bodyPr spcFirstLastPara="1" vert="horz" wrap="square" lIns="121900" tIns="121900" rIns="121900" bIns="121900" rtlCol="0" anchor="b" anchorCtr="0">
            <a:normAutofit/>
          </a:bodyPr>
          <a:lstStyle/>
          <a:p>
            <a:r>
              <a:rPr lang="en" b="0" dirty="0">
                <a:latin typeface="Merriweather"/>
                <a:ea typeface="Merriweather"/>
                <a:cs typeface="Merriweather"/>
                <a:sym typeface="Merriweather"/>
              </a:rPr>
              <a:t>Timeline for closure of </a:t>
            </a:r>
            <a:r>
              <a:rPr lang="en" b="0" dirty="0" smtClean="0">
                <a:latin typeface="Merriweather"/>
                <a:ea typeface="Merriweather"/>
                <a:cs typeface="Merriweather"/>
                <a:sym typeface="Merriweather"/>
              </a:rPr>
              <a:t>EWS- Monthly</a:t>
            </a:r>
            <a:endParaRPr b="0" dirty="0">
              <a:latin typeface="Merriweather"/>
              <a:ea typeface="Merriweather"/>
              <a:cs typeface="Merriweather"/>
              <a:sym typeface="Merriweather"/>
            </a:endParaRPr>
          </a:p>
        </p:txBody>
      </p:sp>
      <p:graphicFrame>
        <p:nvGraphicFramePr>
          <p:cNvPr id="137" name="Google Shape;137;p22"/>
          <p:cNvGraphicFramePr/>
          <p:nvPr>
            <p:extLst>
              <p:ext uri="{D42A27DB-BD31-4B8C-83A1-F6EECF244321}">
                <p14:modId xmlns:p14="http://schemas.microsoft.com/office/powerpoint/2010/main" val="2928734529"/>
              </p:ext>
            </p:extLst>
          </p:nvPr>
        </p:nvGraphicFramePr>
        <p:xfrm>
          <a:off x="662501" y="1305318"/>
          <a:ext cx="10988499" cy="4246807"/>
        </p:xfrm>
        <a:graphic>
          <a:graphicData uri="http://schemas.openxmlformats.org/drawingml/2006/table">
            <a:tbl>
              <a:tblPr>
                <a:noFill/>
              </a:tblPr>
              <a:tblGrid>
                <a:gridCol w="3662833">
                  <a:extLst>
                    <a:ext uri="{9D8B030D-6E8A-4147-A177-3AD203B41FA5}">
                      <a16:colId xmlns:a16="http://schemas.microsoft.com/office/drawing/2014/main" val="20000"/>
                    </a:ext>
                  </a:extLst>
                </a:gridCol>
                <a:gridCol w="1961833">
                  <a:extLst>
                    <a:ext uri="{9D8B030D-6E8A-4147-A177-3AD203B41FA5}">
                      <a16:colId xmlns:a16="http://schemas.microsoft.com/office/drawing/2014/main" val="20001"/>
                    </a:ext>
                  </a:extLst>
                </a:gridCol>
                <a:gridCol w="5363833">
                  <a:extLst>
                    <a:ext uri="{9D8B030D-6E8A-4147-A177-3AD203B41FA5}">
                      <a16:colId xmlns:a16="http://schemas.microsoft.com/office/drawing/2014/main" val="20002"/>
                    </a:ext>
                  </a:extLst>
                </a:gridCol>
              </a:tblGrid>
              <a:tr h="807900">
                <a:tc>
                  <a:txBody>
                    <a:bodyPr/>
                    <a:lstStyle/>
                    <a:p>
                      <a:pPr marL="0" lvl="0" indent="0" algn="l" rtl="0">
                        <a:spcBef>
                          <a:spcPts val="0"/>
                        </a:spcBef>
                        <a:spcAft>
                          <a:spcPts val="0"/>
                        </a:spcAft>
                        <a:buNone/>
                      </a:pPr>
                      <a:r>
                        <a:rPr lang="en" sz="1600" dirty="0">
                          <a:solidFill>
                            <a:srgbClr val="002060"/>
                          </a:solidFill>
                          <a:latin typeface="Merriweather"/>
                          <a:ea typeface="Merriweather"/>
                          <a:cs typeface="Merriweather"/>
                          <a:sym typeface="Merriweather"/>
                        </a:rPr>
                        <a:t>Accounts with exposure of</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a:txBody>
                    <a:bodyPr/>
                    <a:lstStyle/>
                    <a:p>
                      <a:pPr marL="0" lvl="0" indent="0" algn="l" rtl="0">
                        <a:spcBef>
                          <a:spcPts val="0"/>
                        </a:spcBef>
                        <a:spcAft>
                          <a:spcPts val="0"/>
                        </a:spcAft>
                        <a:buNone/>
                      </a:pPr>
                      <a:r>
                        <a:rPr lang="en" sz="1600" dirty="0">
                          <a:solidFill>
                            <a:srgbClr val="002060"/>
                          </a:solidFill>
                          <a:latin typeface="Merriweather"/>
                          <a:ea typeface="Merriweather"/>
                          <a:cs typeface="Merriweather"/>
                          <a:sym typeface="Merriweather"/>
                        </a:rPr>
                        <a:t>Under their powers</a:t>
                      </a:r>
                      <a:endParaRPr sz="17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 sz="1600">
                          <a:solidFill>
                            <a:srgbClr val="002060"/>
                          </a:solidFill>
                          <a:latin typeface="Merriweather"/>
                          <a:ea typeface="Merriweather"/>
                          <a:cs typeface="Merriweather"/>
                          <a:sym typeface="Merriweather"/>
                        </a:rPr>
                        <a:t>To be forwarded to next higher authority</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extLst>
                  <a:ext uri="{0D108BD9-81ED-4DB2-BD59-A6C34878D82A}">
                    <a16:rowId xmlns:a16="http://schemas.microsoft.com/office/drawing/2014/main" val="10000"/>
                  </a:ext>
                </a:extLst>
              </a:tr>
              <a:tr h="1244467">
                <a:tc>
                  <a:txBody>
                    <a:bodyPr/>
                    <a:lstStyle/>
                    <a:p>
                      <a:pPr marL="88900" lvl="0" indent="0" algn="just" rtl="0">
                        <a:lnSpc>
                          <a:spcPct val="114545"/>
                        </a:lnSpc>
                        <a:spcBef>
                          <a:spcPts val="200"/>
                        </a:spcBef>
                        <a:spcAft>
                          <a:spcPts val="0"/>
                        </a:spcAft>
                        <a:buNone/>
                      </a:pPr>
                      <a:r>
                        <a:rPr lang="en" sz="1600">
                          <a:solidFill>
                            <a:srgbClr val="002060"/>
                          </a:solidFill>
                          <a:latin typeface="Merriweather"/>
                          <a:ea typeface="Merriweather"/>
                          <a:cs typeface="Merriweather"/>
                          <a:sym typeface="Merriweather"/>
                        </a:rPr>
                        <a:t>Rs. 10.00 Lakhs to less than Rs. 1.00 Cr (Branches	including LCB and SAM)</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rowSpan="3">
                  <a:txBody>
                    <a:bodyPr/>
                    <a:lstStyle/>
                    <a:p>
                      <a:pPr marL="0" lvl="0" indent="0" algn="just" rtl="0">
                        <a:spcBef>
                          <a:spcPts val="0"/>
                        </a:spcBef>
                        <a:spcAft>
                          <a:spcPts val="0"/>
                        </a:spcAft>
                        <a:buNone/>
                      </a:pPr>
                      <a:r>
                        <a:rPr lang="en" sz="1500" dirty="0">
                          <a:solidFill>
                            <a:srgbClr val="002060"/>
                          </a:solidFill>
                          <a:latin typeface="Merriweather"/>
                          <a:ea typeface="Merriweather"/>
                          <a:cs typeface="Merriweather"/>
                          <a:sym typeface="Merriweather"/>
                        </a:rPr>
                        <a:t>Alerts generated for the      	previous month to be attended and </a:t>
                      </a:r>
                      <a:r>
                        <a:rPr lang="en" sz="1500" b="1" dirty="0">
                          <a:solidFill>
                            <a:srgbClr val="002060"/>
                          </a:solidFill>
                          <a:latin typeface="Merriweather"/>
                          <a:ea typeface="Merriweather"/>
                          <a:cs typeface="Merriweather"/>
                          <a:sym typeface="Merriweather"/>
                        </a:rPr>
                        <a:t>closed </a:t>
                      </a:r>
                      <a:r>
                        <a:rPr lang="en" sz="1500" dirty="0">
                          <a:solidFill>
                            <a:srgbClr val="002060"/>
                          </a:solidFill>
                          <a:latin typeface="Merriweather"/>
                          <a:ea typeface="Merriweather"/>
                          <a:cs typeface="Merriweather"/>
                          <a:sym typeface="Merriweather"/>
                        </a:rPr>
                        <a:t>	with suitable justifications before 25</a:t>
                      </a:r>
                      <a:r>
                        <a:rPr lang="en" sz="1500" baseline="30000" dirty="0">
                          <a:solidFill>
                            <a:srgbClr val="002060"/>
                          </a:solidFill>
                          <a:latin typeface="Merriweather"/>
                          <a:ea typeface="Merriweather"/>
                          <a:cs typeface="Merriweather"/>
                          <a:sym typeface="Merriweather"/>
                        </a:rPr>
                        <a:t>th</a:t>
                      </a:r>
                      <a:r>
                        <a:rPr lang="en" sz="1500" dirty="0">
                          <a:solidFill>
                            <a:srgbClr val="002060"/>
                          </a:solidFill>
                          <a:latin typeface="Merriweather"/>
                          <a:ea typeface="Merriweather"/>
                          <a:cs typeface="Merriweather"/>
                          <a:sym typeface="Merriweather"/>
                        </a:rPr>
                        <a:t> of the succeeding month.</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a:txBody>
                    <a:bodyPr/>
                    <a:lstStyle/>
                    <a:p>
                      <a:pPr marL="88900" lvl="0" indent="0" algn="just" rtl="0">
                        <a:lnSpc>
                          <a:spcPct val="115000"/>
                        </a:lnSpc>
                        <a:spcBef>
                          <a:spcPts val="300"/>
                        </a:spcBef>
                        <a:spcAft>
                          <a:spcPts val="0"/>
                        </a:spcAft>
                        <a:buNone/>
                      </a:pPr>
                      <a:r>
                        <a:rPr lang="en" sz="1600" dirty="0">
                          <a:solidFill>
                            <a:srgbClr val="002060"/>
                          </a:solidFill>
                          <a:latin typeface="Merriweather"/>
                          <a:ea typeface="Merriweather"/>
                          <a:cs typeface="Merriweather"/>
                          <a:sym typeface="Merriweather"/>
                        </a:rPr>
                        <a:t>Under CO Powers: 15</a:t>
                      </a:r>
                      <a:r>
                        <a:rPr lang="en" sz="1600" baseline="30000" dirty="0">
                          <a:solidFill>
                            <a:srgbClr val="002060"/>
                          </a:solidFill>
                          <a:latin typeface="Merriweather"/>
                          <a:ea typeface="Merriweather"/>
                          <a:cs typeface="Merriweather"/>
                          <a:sym typeface="Merriweather"/>
                        </a:rPr>
                        <a:t>th</a:t>
                      </a:r>
                      <a:r>
                        <a:rPr lang="en" sz="1600" dirty="0">
                          <a:solidFill>
                            <a:srgbClr val="002060"/>
                          </a:solidFill>
                          <a:latin typeface="Merriweather"/>
                          <a:ea typeface="Merriweather"/>
                          <a:cs typeface="Merriweather"/>
                          <a:sym typeface="Merriweather"/>
                        </a:rPr>
                        <a:t> of the succeeding month</a:t>
                      </a:r>
                      <a:endParaRPr sz="1600" dirty="0">
                        <a:solidFill>
                          <a:srgbClr val="002060"/>
                        </a:solidFill>
                        <a:latin typeface="Merriweather"/>
                        <a:ea typeface="Merriweather"/>
                        <a:cs typeface="Merriweather"/>
                        <a:sym typeface="Merriweather"/>
                      </a:endParaRPr>
                    </a:p>
                    <a:p>
                      <a:pPr marL="88900" lvl="0" indent="0" algn="just" rtl="0">
                        <a:lnSpc>
                          <a:spcPct val="115000"/>
                        </a:lnSpc>
                        <a:spcBef>
                          <a:spcPts val="300"/>
                        </a:spcBef>
                        <a:spcAft>
                          <a:spcPts val="0"/>
                        </a:spcAft>
                        <a:buNone/>
                      </a:pPr>
                      <a:r>
                        <a:rPr lang="en" sz="1600" dirty="0">
                          <a:solidFill>
                            <a:srgbClr val="002060"/>
                          </a:solidFill>
                          <a:latin typeface="Merriweather"/>
                          <a:ea typeface="Merriweather"/>
                          <a:cs typeface="Merriweather"/>
                          <a:sym typeface="Merriweather"/>
                        </a:rPr>
                        <a:t>Under FGMO Powers: 20</a:t>
                      </a:r>
                      <a:r>
                        <a:rPr lang="en" sz="1600" baseline="30000" dirty="0">
                          <a:solidFill>
                            <a:srgbClr val="002060"/>
                          </a:solidFill>
                          <a:latin typeface="Merriweather"/>
                          <a:ea typeface="Merriweather"/>
                          <a:cs typeface="Merriweather"/>
                          <a:sym typeface="Merriweather"/>
                        </a:rPr>
                        <a:t>th</a:t>
                      </a:r>
                      <a:r>
                        <a:rPr lang="en" sz="1600" dirty="0">
                          <a:solidFill>
                            <a:srgbClr val="002060"/>
                          </a:solidFill>
                          <a:latin typeface="Merriweather"/>
                          <a:ea typeface="Merriweather"/>
                          <a:cs typeface="Merriweather"/>
                          <a:sym typeface="Merriweather"/>
                        </a:rPr>
                        <a:t> of the succeeding month</a:t>
                      </a:r>
                      <a:endParaRPr sz="1600" dirty="0">
                        <a:solidFill>
                          <a:srgbClr val="002060"/>
                        </a:solidFill>
                        <a:latin typeface="Merriweather"/>
                        <a:ea typeface="Merriweather"/>
                        <a:cs typeface="Merriweather"/>
                        <a:sym typeface="Merriweather"/>
                      </a:endParaRPr>
                    </a:p>
                    <a:p>
                      <a:pPr marL="88900" lvl="0" indent="0" algn="just" rtl="0">
                        <a:lnSpc>
                          <a:spcPct val="115000"/>
                        </a:lnSpc>
                        <a:spcBef>
                          <a:spcPts val="300"/>
                        </a:spcBef>
                        <a:spcAft>
                          <a:spcPts val="0"/>
                        </a:spcAft>
                        <a:buNone/>
                      </a:pPr>
                      <a:r>
                        <a:rPr lang="en" sz="1600" dirty="0">
                          <a:solidFill>
                            <a:srgbClr val="002060"/>
                          </a:solidFill>
                          <a:latin typeface="Merriweather"/>
                          <a:ea typeface="Merriweather"/>
                          <a:cs typeface="Merriweather"/>
                          <a:sym typeface="Merriweather"/>
                        </a:rPr>
                        <a:t>Under ZO Powers: 22</a:t>
                      </a:r>
                      <a:r>
                        <a:rPr lang="en" sz="1600" baseline="30000" dirty="0">
                          <a:solidFill>
                            <a:srgbClr val="002060"/>
                          </a:solidFill>
                          <a:latin typeface="Merriweather"/>
                          <a:ea typeface="Merriweather"/>
                          <a:cs typeface="Merriweather"/>
                          <a:sym typeface="Merriweather"/>
                        </a:rPr>
                        <a:t>nd</a:t>
                      </a:r>
                      <a:r>
                        <a:rPr lang="en" sz="1600" dirty="0">
                          <a:solidFill>
                            <a:srgbClr val="002060"/>
                          </a:solidFill>
                          <a:latin typeface="Merriweather"/>
                          <a:ea typeface="Merriweather"/>
                          <a:cs typeface="Merriweather"/>
                          <a:sym typeface="Merriweather"/>
                        </a:rPr>
                        <a:t> of the succeeding month</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extLst>
                  <a:ext uri="{0D108BD9-81ED-4DB2-BD59-A6C34878D82A}">
                    <a16:rowId xmlns:a16="http://schemas.microsoft.com/office/drawing/2014/main" val="10001"/>
                  </a:ext>
                </a:extLst>
              </a:tr>
              <a:tr h="731480">
                <a:tc>
                  <a:txBody>
                    <a:bodyPr/>
                    <a:lstStyle/>
                    <a:p>
                      <a:pPr marL="88900" marR="88900" lvl="0" indent="0" algn="just" rtl="0">
                        <a:spcBef>
                          <a:spcPts val="0"/>
                        </a:spcBef>
                        <a:spcAft>
                          <a:spcPts val="0"/>
                        </a:spcAft>
                        <a:buNone/>
                      </a:pPr>
                      <a:r>
                        <a:rPr lang="en" sz="1600">
                          <a:solidFill>
                            <a:srgbClr val="002060"/>
                          </a:solidFill>
                          <a:latin typeface="Merriweather"/>
                          <a:ea typeface="Merriweather"/>
                          <a:cs typeface="Merriweather"/>
                          <a:sym typeface="Merriweather"/>
                        </a:rPr>
                        <a:t>Rs. 1 cr to less than Rs.10 cr  (All ZOs)</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vMerge="1">
                  <a:txBody>
                    <a:bodyPr/>
                    <a:lstStyle/>
                    <a:p>
                      <a:endParaRPr lang="en-US"/>
                    </a:p>
                  </a:txBody>
                  <a:tcPr/>
                </a:tc>
                <a:tc>
                  <a:txBody>
                    <a:bodyPr/>
                    <a:lstStyle/>
                    <a:p>
                      <a:pPr marL="0" lvl="0" indent="0" algn="just" rtl="0">
                        <a:spcBef>
                          <a:spcPts val="0"/>
                        </a:spcBef>
                        <a:spcAft>
                          <a:spcPts val="0"/>
                        </a:spcAft>
                        <a:buNone/>
                      </a:pPr>
                      <a:r>
                        <a:rPr lang="en" sz="1600" dirty="0">
                          <a:solidFill>
                            <a:srgbClr val="002060"/>
                          </a:solidFill>
                          <a:latin typeface="Merriweather"/>
                          <a:ea typeface="Merriweather"/>
                          <a:cs typeface="Merriweather"/>
                          <a:sym typeface="Merriweather"/>
                        </a:rPr>
                        <a:t>Under CO Powers: 20</a:t>
                      </a:r>
                      <a:r>
                        <a:rPr lang="en" sz="1600" baseline="30000" dirty="0">
                          <a:solidFill>
                            <a:srgbClr val="002060"/>
                          </a:solidFill>
                          <a:latin typeface="Merriweather"/>
                          <a:ea typeface="Merriweather"/>
                          <a:cs typeface="Merriweather"/>
                          <a:sym typeface="Merriweather"/>
                        </a:rPr>
                        <a:t>th</a:t>
                      </a:r>
                      <a:r>
                        <a:rPr lang="en" sz="1600" dirty="0">
                          <a:solidFill>
                            <a:srgbClr val="002060"/>
                          </a:solidFill>
                          <a:latin typeface="Merriweather"/>
                          <a:ea typeface="Merriweather"/>
                          <a:cs typeface="Merriweather"/>
                          <a:sym typeface="Merriweather"/>
                        </a:rPr>
                        <a:t> of the succeeding month</a:t>
                      </a:r>
                      <a:endParaRPr sz="1600" dirty="0">
                        <a:solidFill>
                          <a:srgbClr val="002060"/>
                        </a:solidFill>
                        <a:latin typeface="Merriweather"/>
                        <a:ea typeface="Merriweather"/>
                        <a:cs typeface="Merriweather"/>
                        <a:sym typeface="Merriweather"/>
                      </a:endParaRPr>
                    </a:p>
                    <a:p>
                      <a:pPr marL="0" lvl="0" indent="0" algn="just" rtl="0">
                        <a:spcBef>
                          <a:spcPts val="0"/>
                        </a:spcBef>
                        <a:spcAft>
                          <a:spcPts val="0"/>
                        </a:spcAft>
                        <a:buNone/>
                      </a:pPr>
                      <a:r>
                        <a:rPr lang="en" sz="1600" dirty="0">
                          <a:solidFill>
                            <a:srgbClr val="002060"/>
                          </a:solidFill>
                          <a:latin typeface="Merriweather"/>
                          <a:ea typeface="Merriweather"/>
                          <a:cs typeface="Merriweather"/>
                          <a:sym typeface="Merriweather"/>
                        </a:rPr>
                        <a:t>Under FGMO Powers: 22</a:t>
                      </a:r>
                      <a:r>
                        <a:rPr lang="en" sz="1600" baseline="30000" dirty="0">
                          <a:solidFill>
                            <a:srgbClr val="002060"/>
                          </a:solidFill>
                          <a:latin typeface="Merriweather"/>
                          <a:ea typeface="Merriweather"/>
                          <a:cs typeface="Merriweather"/>
                          <a:sym typeface="Merriweather"/>
                        </a:rPr>
                        <a:t>th</a:t>
                      </a:r>
                      <a:r>
                        <a:rPr lang="en" sz="1600" dirty="0">
                          <a:solidFill>
                            <a:srgbClr val="002060"/>
                          </a:solidFill>
                          <a:latin typeface="Merriweather"/>
                          <a:ea typeface="Merriweather"/>
                          <a:cs typeface="Merriweather"/>
                          <a:sym typeface="Merriweather"/>
                        </a:rPr>
                        <a:t> of the succeeding month</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extLst>
                  <a:ext uri="{0D108BD9-81ED-4DB2-BD59-A6C34878D82A}">
                    <a16:rowId xmlns:a16="http://schemas.microsoft.com/office/drawing/2014/main" val="10002"/>
                  </a:ext>
                </a:extLst>
              </a:tr>
              <a:tr h="731480">
                <a:tc>
                  <a:txBody>
                    <a:bodyPr/>
                    <a:lstStyle/>
                    <a:p>
                      <a:pPr marL="0" lvl="0" indent="0" algn="just" rtl="0">
                        <a:spcBef>
                          <a:spcPts val="0"/>
                        </a:spcBef>
                        <a:spcAft>
                          <a:spcPts val="0"/>
                        </a:spcAft>
                        <a:buNone/>
                      </a:pPr>
                      <a:r>
                        <a:rPr lang="en" sz="1600">
                          <a:solidFill>
                            <a:srgbClr val="002060"/>
                          </a:solidFill>
                          <a:latin typeface="Merriweather"/>
                          <a:ea typeface="Merriweather"/>
                          <a:cs typeface="Merriweather"/>
                          <a:sym typeface="Merriweather"/>
                        </a:rPr>
                        <a:t>Rs. 10 cr to less than Rs.25 cr (All FGMOs)</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vMerge="1">
                  <a:txBody>
                    <a:bodyPr/>
                    <a:lstStyle/>
                    <a:p>
                      <a:endParaRPr lang="en-US"/>
                    </a:p>
                  </a:txBody>
                  <a:tcPr/>
                </a:tc>
                <a:tc>
                  <a:txBody>
                    <a:bodyPr/>
                    <a:lstStyle/>
                    <a:p>
                      <a:pPr marL="0" lvl="0" indent="0" algn="just" rtl="0">
                        <a:spcBef>
                          <a:spcPts val="0"/>
                        </a:spcBef>
                        <a:spcAft>
                          <a:spcPts val="0"/>
                        </a:spcAft>
                        <a:buNone/>
                      </a:pPr>
                      <a:r>
                        <a:rPr lang="en" sz="1600" dirty="0">
                          <a:solidFill>
                            <a:srgbClr val="002060"/>
                          </a:solidFill>
                          <a:latin typeface="Merriweather"/>
                          <a:ea typeface="Merriweather"/>
                          <a:cs typeface="Merriweather"/>
                          <a:sym typeface="Merriweather"/>
                        </a:rPr>
                        <a:t>Under CO Powers: 22</a:t>
                      </a:r>
                      <a:r>
                        <a:rPr lang="en" sz="1600" baseline="30000" dirty="0">
                          <a:solidFill>
                            <a:srgbClr val="002060"/>
                          </a:solidFill>
                          <a:latin typeface="Merriweather"/>
                          <a:ea typeface="Merriweather"/>
                          <a:cs typeface="Merriweather"/>
                          <a:sym typeface="Merriweather"/>
                        </a:rPr>
                        <a:t>th</a:t>
                      </a:r>
                      <a:r>
                        <a:rPr lang="en" sz="1600" dirty="0">
                          <a:solidFill>
                            <a:srgbClr val="002060"/>
                          </a:solidFill>
                          <a:latin typeface="Merriweather"/>
                          <a:ea typeface="Merriweather"/>
                          <a:cs typeface="Merriweather"/>
                          <a:sym typeface="Merriweather"/>
                        </a:rPr>
                        <a:t> of the succeeding month</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extLst>
                  <a:ext uri="{0D108BD9-81ED-4DB2-BD59-A6C34878D82A}">
                    <a16:rowId xmlns:a16="http://schemas.microsoft.com/office/drawing/2014/main" val="10003"/>
                  </a:ext>
                </a:extLst>
              </a:tr>
              <a:tr h="731480">
                <a:tc>
                  <a:txBody>
                    <a:bodyPr/>
                    <a:lstStyle/>
                    <a:p>
                      <a:pPr marL="0" lvl="0" indent="0" algn="just" rtl="0">
                        <a:spcBef>
                          <a:spcPts val="0"/>
                        </a:spcBef>
                        <a:spcAft>
                          <a:spcPts val="0"/>
                        </a:spcAft>
                        <a:buNone/>
                      </a:pPr>
                      <a:r>
                        <a:rPr lang="en" sz="1600">
                          <a:solidFill>
                            <a:srgbClr val="002060"/>
                          </a:solidFill>
                          <a:latin typeface="Merriweather"/>
                          <a:ea typeface="Merriweather"/>
                          <a:cs typeface="Merriweather"/>
                          <a:sym typeface="Merriweather"/>
                        </a:rPr>
                        <a:t>Rs. 25 cr and above (CO)</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gridSpan="2">
                  <a:txBody>
                    <a:bodyPr/>
                    <a:lstStyle/>
                    <a:p>
                      <a:pPr marL="0" lvl="0" indent="0" algn="just" rtl="0">
                        <a:spcBef>
                          <a:spcPts val="0"/>
                        </a:spcBef>
                        <a:spcAft>
                          <a:spcPts val="0"/>
                        </a:spcAft>
                        <a:buNone/>
                      </a:pPr>
                      <a:r>
                        <a:rPr lang="en-US" sz="1700" dirty="0" smtClean="0">
                          <a:solidFill>
                            <a:srgbClr val="002060"/>
                          </a:solidFill>
                          <a:latin typeface="Merriweather"/>
                          <a:ea typeface="Merriweather"/>
                          <a:cs typeface="Merriweather"/>
                          <a:sym typeface="Merriweather"/>
                        </a:rPr>
                        <a:t>Under DGM (CMC) powers: Before 29th of the succeeding month.</a:t>
                      </a:r>
                      <a:endParaRPr sz="17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hMerge="1">
                  <a:txBody>
                    <a:bodyPr/>
                    <a:lstStyle/>
                    <a:p>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248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 calcmode="lin" valueType="num">
                                      <p:cBhvr additive="base">
                                        <p:cTn id="7" dur="1000"/>
                                        <p:tgtEl>
                                          <p:spTgt spid="136"/>
                                        </p:tgtEl>
                                        <p:attrNameLst>
                                          <p:attrName>ppt_w</p:attrName>
                                        </p:attrNameLst>
                                      </p:cBhvr>
                                      <p:tavLst>
                                        <p:tav tm="0">
                                          <p:val>
                                            <p:strVal val="0"/>
                                          </p:val>
                                        </p:tav>
                                        <p:tav tm="100000">
                                          <p:val>
                                            <p:strVal val="#ppt_w"/>
                                          </p:val>
                                        </p:tav>
                                      </p:tavLst>
                                    </p:anim>
                                    <p:anim calcmode="lin" valueType="num">
                                      <p:cBhvr additive="base">
                                        <p:cTn id="8" dur="1000"/>
                                        <p:tgtEl>
                                          <p:spTgt spid="136"/>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2"/>
          <p:cNvSpPr txBox="1">
            <a:spLocks noGrp="1"/>
          </p:cNvSpPr>
          <p:nvPr>
            <p:ph type="title"/>
          </p:nvPr>
        </p:nvSpPr>
        <p:spPr>
          <a:xfrm>
            <a:off x="429100" y="349300"/>
            <a:ext cx="9304400" cy="676800"/>
          </a:xfrm>
          <a:prstGeom prst="rect">
            <a:avLst/>
          </a:prstGeom>
        </p:spPr>
        <p:txBody>
          <a:bodyPr spcFirstLastPara="1" vert="horz" wrap="square" lIns="121900" tIns="121900" rIns="121900" bIns="121900" rtlCol="0" anchor="b" anchorCtr="0">
            <a:normAutofit/>
          </a:bodyPr>
          <a:lstStyle/>
          <a:p>
            <a:r>
              <a:rPr lang="en" b="0" dirty="0">
                <a:latin typeface="Merriweather"/>
                <a:ea typeface="Merriweather"/>
                <a:cs typeface="Merriweather"/>
                <a:sym typeface="Merriweather"/>
              </a:rPr>
              <a:t>Timeline for closure of </a:t>
            </a:r>
            <a:r>
              <a:rPr lang="en" b="0" dirty="0" smtClean="0">
                <a:latin typeface="Merriweather"/>
                <a:ea typeface="Merriweather"/>
                <a:cs typeface="Merriweather"/>
                <a:sym typeface="Merriweather"/>
              </a:rPr>
              <a:t>EWS- Daily</a:t>
            </a:r>
            <a:endParaRPr b="0" dirty="0">
              <a:latin typeface="Merriweather"/>
              <a:ea typeface="Merriweather"/>
              <a:cs typeface="Merriweather"/>
              <a:sym typeface="Merriweather"/>
            </a:endParaRPr>
          </a:p>
        </p:txBody>
      </p:sp>
      <p:graphicFrame>
        <p:nvGraphicFramePr>
          <p:cNvPr id="137" name="Google Shape;137;p22"/>
          <p:cNvGraphicFramePr/>
          <p:nvPr>
            <p:extLst>
              <p:ext uri="{D42A27DB-BD31-4B8C-83A1-F6EECF244321}">
                <p14:modId xmlns:p14="http://schemas.microsoft.com/office/powerpoint/2010/main" val="2962711914"/>
              </p:ext>
            </p:extLst>
          </p:nvPr>
        </p:nvGraphicFramePr>
        <p:xfrm>
          <a:off x="662501" y="1305318"/>
          <a:ext cx="10988499" cy="4246807"/>
        </p:xfrm>
        <a:graphic>
          <a:graphicData uri="http://schemas.openxmlformats.org/drawingml/2006/table">
            <a:tbl>
              <a:tblPr>
                <a:noFill/>
              </a:tblPr>
              <a:tblGrid>
                <a:gridCol w="3662833">
                  <a:extLst>
                    <a:ext uri="{9D8B030D-6E8A-4147-A177-3AD203B41FA5}">
                      <a16:colId xmlns:a16="http://schemas.microsoft.com/office/drawing/2014/main" val="20000"/>
                    </a:ext>
                  </a:extLst>
                </a:gridCol>
                <a:gridCol w="1961833">
                  <a:extLst>
                    <a:ext uri="{9D8B030D-6E8A-4147-A177-3AD203B41FA5}">
                      <a16:colId xmlns:a16="http://schemas.microsoft.com/office/drawing/2014/main" val="20001"/>
                    </a:ext>
                  </a:extLst>
                </a:gridCol>
                <a:gridCol w="5363833">
                  <a:extLst>
                    <a:ext uri="{9D8B030D-6E8A-4147-A177-3AD203B41FA5}">
                      <a16:colId xmlns:a16="http://schemas.microsoft.com/office/drawing/2014/main" val="20002"/>
                    </a:ext>
                  </a:extLst>
                </a:gridCol>
              </a:tblGrid>
              <a:tr h="807900">
                <a:tc>
                  <a:txBody>
                    <a:bodyPr/>
                    <a:lstStyle/>
                    <a:p>
                      <a:pPr marL="0" lvl="0" indent="0" algn="l" rtl="0">
                        <a:spcBef>
                          <a:spcPts val="0"/>
                        </a:spcBef>
                        <a:spcAft>
                          <a:spcPts val="0"/>
                        </a:spcAft>
                        <a:buNone/>
                      </a:pPr>
                      <a:r>
                        <a:rPr lang="en" sz="1600" dirty="0">
                          <a:solidFill>
                            <a:srgbClr val="002060"/>
                          </a:solidFill>
                          <a:latin typeface="Merriweather"/>
                          <a:ea typeface="Merriweather"/>
                          <a:cs typeface="Merriweather"/>
                          <a:sym typeface="Merriweather"/>
                        </a:rPr>
                        <a:t>Accounts with exposure of</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a:txBody>
                    <a:bodyPr/>
                    <a:lstStyle/>
                    <a:p>
                      <a:pPr marL="0" lvl="0" indent="0" algn="l" rtl="0">
                        <a:spcBef>
                          <a:spcPts val="0"/>
                        </a:spcBef>
                        <a:spcAft>
                          <a:spcPts val="0"/>
                        </a:spcAft>
                        <a:buNone/>
                      </a:pPr>
                      <a:r>
                        <a:rPr lang="en" sz="1600" dirty="0">
                          <a:solidFill>
                            <a:srgbClr val="002060"/>
                          </a:solidFill>
                          <a:latin typeface="Merriweather"/>
                          <a:ea typeface="Merriweather"/>
                          <a:cs typeface="Merriweather"/>
                          <a:sym typeface="Merriweather"/>
                        </a:rPr>
                        <a:t>Under their powers</a:t>
                      </a:r>
                      <a:endParaRPr sz="17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 sz="1600">
                          <a:solidFill>
                            <a:srgbClr val="002060"/>
                          </a:solidFill>
                          <a:latin typeface="Merriweather"/>
                          <a:ea typeface="Merriweather"/>
                          <a:cs typeface="Merriweather"/>
                          <a:sym typeface="Merriweather"/>
                        </a:rPr>
                        <a:t>To be forwarded to next higher authority</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extLst>
                  <a:ext uri="{0D108BD9-81ED-4DB2-BD59-A6C34878D82A}">
                    <a16:rowId xmlns:a16="http://schemas.microsoft.com/office/drawing/2014/main" val="10000"/>
                  </a:ext>
                </a:extLst>
              </a:tr>
              <a:tr h="1244467">
                <a:tc>
                  <a:txBody>
                    <a:bodyPr/>
                    <a:lstStyle/>
                    <a:p>
                      <a:pPr marL="88900" lvl="0" indent="0" algn="just" rtl="0">
                        <a:lnSpc>
                          <a:spcPct val="114545"/>
                        </a:lnSpc>
                        <a:spcBef>
                          <a:spcPts val="200"/>
                        </a:spcBef>
                        <a:spcAft>
                          <a:spcPts val="0"/>
                        </a:spcAft>
                        <a:buNone/>
                      </a:pPr>
                      <a:r>
                        <a:rPr lang="en" sz="1600" dirty="0">
                          <a:solidFill>
                            <a:srgbClr val="002060"/>
                          </a:solidFill>
                          <a:latin typeface="Merriweather"/>
                          <a:ea typeface="Merriweather"/>
                          <a:cs typeface="Merriweather"/>
                          <a:sym typeface="Merriweather"/>
                        </a:rPr>
                        <a:t>Rs. 10.00 Lakhs to less than Rs. 1.00 Cr (Branches	including LCB and SAM)</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rowSpan="3">
                  <a:txBody>
                    <a:bodyPr/>
                    <a:lstStyle/>
                    <a:p>
                      <a:pPr marL="0" lvl="0" indent="0" algn="just" rtl="0">
                        <a:spcBef>
                          <a:spcPts val="0"/>
                        </a:spcBef>
                        <a:spcAft>
                          <a:spcPts val="0"/>
                        </a:spcAft>
                        <a:buNone/>
                      </a:pPr>
                      <a:r>
                        <a:rPr lang="en" sz="1500" dirty="0" smtClean="0">
                          <a:solidFill>
                            <a:srgbClr val="002060"/>
                          </a:solidFill>
                          <a:latin typeface="Merriweather"/>
                          <a:ea typeface="Merriweather"/>
                          <a:cs typeface="Merriweather"/>
                          <a:sym typeface="Merriweather"/>
                        </a:rPr>
                        <a:t>T+15 days</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a:txBody>
                    <a:bodyPr/>
                    <a:lstStyle/>
                    <a:p>
                      <a:pPr marL="88900" lvl="0" indent="0" algn="just" rtl="0">
                        <a:lnSpc>
                          <a:spcPct val="115000"/>
                        </a:lnSpc>
                        <a:spcBef>
                          <a:spcPts val="300"/>
                        </a:spcBef>
                        <a:spcAft>
                          <a:spcPts val="0"/>
                        </a:spcAft>
                        <a:buNone/>
                      </a:pPr>
                      <a:r>
                        <a:rPr lang="en" sz="1600" dirty="0">
                          <a:solidFill>
                            <a:srgbClr val="002060"/>
                          </a:solidFill>
                          <a:latin typeface="Merriweather"/>
                          <a:ea typeface="Merriweather"/>
                          <a:cs typeface="Merriweather"/>
                          <a:sym typeface="Merriweather"/>
                        </a:rPr>
                        <a:t>Under CO Powers: </a:t>
                      </a:r>
                      <a:r>
                        <a:rPr lang="en-US" sz="1600" dirty="0" smtClean="0">
                          <a:solidFill>
                            <a:srgbClr val="002060"/>
                          </a:solidFill>
                          <a:latin typeface="Merriweather"/>
                          <a:ea typeface="Merriweather"/>
                          <a:cs typeface="Merriweather"/>
                          <a:sym typeface="Merriweather"/>
                        </a:rPr>
                        <a:t>T+5 days</a:t>
                      </a:r>
                      <a:endParaRPr sz="1600" dirty="0">
                        <a:solidFill>
                          <a:srgbClr val="002060"/>
                        </a:solidFill>
                        <a:latin typeface="Merriweather"/>
                        <a:ea typeface="Merriweather"/>
                        <a:cs typeface="Merriweather"/>
                        <a:sym typeface="Merriweather"/>
                      </a:endParaRPr>
                    </a:p>
                    <a:p>
                      <a:pPr marL="88900" lvl="0" indent="0" algn="just" rtl="0">
                        <a:lnSpc>
                          <a:spcPct val="115000"/>
                        </a:lnSpc>
                        <a:spcBef>
                          <a:spcPts val="300"/>
                        </a:spcBef>
                        <a:spcAft>
                          <a:spcPts val="0"/>
                        </a:spcAft>
                        <a:buNone/>
                      </a:pPr>
                      <a:r>
                        <a:rPr lang="en" sz="1600" dirty="0">
                          <a:solidFill>
                            <a:srgbClr val="002060"/>
                          </a:solidFill>
                          <a:latin typeface="Merriweather"/>
                          <a:ea typeface="Merriweather"/>
                          <a:cs typeface="Merriweather"/>
                          <a:sym typeface="Merriweather"/>
                        </a:rPr>
                        <a:t>Under FGMO Powers: </a:t>
                      </a:r>
                      <a:r>
                        <a:rPr lang="en-US" sz="1600" dirty="0" smtClean="0">
                          <a:solidFill>
                            <a:srgbClr val="002060"/>
                          </a:solidFill>
                          <a:latin typeface="Merriweather"/>
                          <a:ea typeface="Merriweather"/>
                          <a:cs typeface="Merriweather"/>
                          <a:sym typeface="Merriweather"/>
                        </a:rPr>
                        <a:t>T+10 days</a:t>
                      </a:r>
                      <a:endParaRPr sz="1600" dirty="0">
                        <a:solidFill>
                          <a:srgbClr val="002060"/>
                        </a:solidFill>
                        <a:latin typeface="Merriweather"/>
                        <a:ea typeface="Merriweather"/>
                        <a:cs typeface="Merriweather"/>
                        <a:sym typeface="Merriweather"/>
                      </a:endParaRPr>
                    </a:p>
                    <a:p>
                      <a:pPr marL="88900" lvl="0" indent="0" algn="just" rtl="0">
                        <a:lnSpc>
                          <a:spcPct val="115000"/>
                        </a:lnSpc>
                        <a:spcBef>
                          <a:spcPts val="300"/>
                        </a:spcBef>
                        <a:spcAft>
                          <a:spcPts val="0"/>
                        </a:spcAft>
                        <a:buNone/>
                      </a:pPr>
                      <a:r>
                        <a:rPr lang="en" sz="1600" dirty="0">
                          <a:solidFill>
                            <a:srgbClr val="002060"/>
                          </a:solidFill>
                          <a:latin typeface="Merriweather"/>
                          <a:ea typeface="Merriweather"/>
                          <a:cs typeface="Merriweather"/>
                          <a:sym typeface="Merriweather"/>
                        </a:rPr>
                        <a:t>Under ZO Powers: </a:t>
                      </a:r>
                      <a:r>
                        <a:rPr lang="en" sz="1600" dirty="0" smtClean="0">
                          <a:solidFill>
                            <a:srgbClr val="002060"/>
                          </a:solidFill>
                          <a:latin typeface="Merriweather"/>
                          <a:ea typeface="Merriweather"/>
                          <a:cs typeface="Merriweather"/>
                          <a:sym typeface="Merriweather"/>
                        </a:rPr>
                        <a:t>T+12 days</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extLst>
                  <a:ext uri="{0D108BD9-81ED-4DB2-BD59-A6C34878D82A}">
                    <a16:rowId xmlns:a16="http://schemas.microsoft.com/office/drawing/2014/main" val="10001"/>
                  </a:ext>
                </a:extLst>
              </a:tr>
              <a:tr h="731480">
                <a:tc>
                  <a:txBody>
                    <a:bodyPr/>
                    <a:lstStyle/>
                    <a:p>
                      <a:pPr marL="88900" marR="88900" lvl="0" indent="0" algn="just" rtl="0">
                        <a:spcBef>
                          <a:spcPts val="0"/>
                        </a:spcBef>
                        <a:spcAft>
                          <a:spcPts val="0"/>
                        </a:spcAft>
                        <a:buNone/>
                      </a:pPr>
                      <a:r>
                        <a:rPr lang="en" sz="1600">
                          <a:solidFill>
                            <a:srgbClr val="002060"/>
                          </a:solidFill>
                          <a:latin typeface="Merriweather"/>
                          <a:ea typeface="Merriweather"/>
                          <a:cs typeface="Merriweather"/>
                          <a:sym typeface="Merriweather"/>
                        </a:rPr>
                        <a:t>Rs. 1 cr to less than Rs.10 cr  (All ZOs)</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vMerge="1">
                  <a:txBody>
                    <a:bodyPr/>
                    <a:lstStyle/>
                    <a:p>
                      <a:endParaRPr lang="en-US"/>
                    </a:p>
                  </a:txBody>
                  <a:tcPr/>
                </a:tc>
                <a:tc>
                  <a:txBody>
                    <a:bodyPr/>
                    <a:lstStyle/>
                    <a:p>
                      <a:pPr marL="0" lvl="0" indent="0" algn="just" rtl="0">
                        <a:spcBef>
                          <a:spcPts val="0"/>
                        </a:spcBef>
                        <a:spcAft>
                          <a:spcPts val="0"/>
                        </a:spcAft>
                        <a:buNone/>
                      </a:pPr>
                      <a:r>
                        <a:rPr lang="en" sz="1600" dirty="0">
                          <a:solidFill>
                            <a:srgbClr val="002060"/>
                          </a:solidFill>
                          <a:latin typeface="Merriweather"/>
                          <a:ea typeface="Merriweather"/>
                          <a:cs typeface="Merriweather"/>
                          <a:sym typeface="Merriweather"/>
                        </a:rPr>
                        <a:t>Under CO Powers: </a:t>
                      </a:r>
                      <a:r>
                        <a:rPr lang="en-US" sz="1600" dirty="0" smtClean="0">
                          <a:solidFill>
                            <a:srgbClr val="002060"/>
                          </a:solidFill>
                          <a:latin typeface="Merriweather"/>
                          <a:ea typeface="Merriweather"/>
                          <a:cs typeface="Merriweather"/>
                          <a:sym typeface="Merriweather"/>
                        </a:rPr>
                        <a:t>T+10</a:t>
                      </a:r>
                      <a:r>
                        <a:rPr lang="en-US" sz="1600" baseline="0" dirty="0" smtClean="0">
                          <a:solidFill>
                            <a:srgbClr val="002060"/>
                          </a:solidFill>
                          <a:latin typeface="Merriweather"/>
                          <a:ea typeface="Merriweather"/>
                          <a:cs typeface="Merriweather"/>
                          <a:sym typeface="Merriweather"/>
                        </a:rPr>
                        <a:t> days</a:t>
                      </a:r>
                      <a:endParaRPr sz="1600" dirty="0">
                        <a:solidFill>
                          <a:srgbClr val="002060"/>
                        </a:solidFill>
                        <a:latin typeface="Merriweather"/>
                        <a:ea typeface="Merriweather"/>
                        <a:cs typeface="Merriweather"/>
                        <a:sym typeface="Merriweather"/>
                      </a:endParaRPr>
                    </a:p>
                    <a:p>
                      <a:pPr marL="0" lvl="0" indent="0" algn="just" rtl="0">
                        <a:spcBef>
                          <a:spcPts val="0"/>
                        </a:spcBef>
                        <a:spcAft>
                          <a:spcPts val="0"/>
                        </a:spcAft>
                        <a:buNone/>
                      </a:pPr>
                      <a:r>
                        <a:rPr lang="en" sz="1600" dirty="0">
                          <a:solidFill>
                            <a:srgbClr val="002060"/>
                          </a:solidFill>
                          <a:latin typeface="Merriweather"/>
                          <a:ea typeface="Merriweather"/>
                          <a:cs typeface="Merriweather"/>
                          <a:sym typeface="Merriweather"/>
                        </a:rPr>
                        <a:t>Under FGMO Powers: </a:t>
                      </a:r>
                      <a:r>
                        <a:rPr lang="en" sz="1600" dirty="0" smtClean="0">
                          <a:solidFill>
                            <a:srgbClr val="002060"/>
                          </a:solidFill>
                          <a:latin typeface="Merriweather"/>
                          <a:ea typeface="Merriweather"/>
                          <a:cs typeface="Merriweather"/>
                          <a:sym typeface="Merriweather"/>
                        </a:rPr>
                        <a:t>T+12 days</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extLst>
                  <a:ext uri="{0D108BD9-81ED-4DB2-BD59-A6C34878D82A}">
                    <a16:rowId xmlns:a16="http://schemas.microsoft.com/office/drawing/2014/main" val="10002"/>
                  </a:ext>
                </a:extLst>
              </a:tr>
              <a:tr h="731480">
                <a:tc>
                  <a:txBody>
                    <a:bodyPr/>
                    <a:lstStyle/>
                    <a:p>
                      <a:pPr marL="0" lvl="0" indent="0" algn="just" rtl="0">
                        <a:spcBef>
                          <a:spcPts val="0"/>
                        </a:spcBef>
                        <a:spcAft>
                          <a:spcPts val="0"/>
                        </a:spcAft>
                        <a:buNone/>
                      </a:pPr>
                      <a:r>
                        <a:rPr lang="en" sz="1600">
                          <a:solidFill>
                            <a:srgbClr val="002060"/>
                          </a:solidFill>
                          <a:latin typeface="Merriweather"/>
                          <a:ea typeface="Merriweather"/>
                          <a:cs typeface="Merriweather"/>
                          <a:sym typeface="Merriweather"/>
                        </a:rPr>
                        <a:t>Rs. 10 cr to less than Rs.25 cr (All FGMOs)</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vMerge="1">
                  <a:txBody>
                    <a:bodyPr/>
                    <a:lstStyle/>
                    <a:p>
                      <a:endParaRPr lang="en-US"/>
                    </a:p>
                  </a:txBody>
                  <a:tcPr/>
                </a:tc>
                <a:tc>
                  <a:txBody>
                    <a:bodyPr/>
                    <a:lstStyle/>
                    <a:p>
                      <a:pPr marL="0" lvl="0" indent="0" algn="just" rtl="0">
                        <a:spcBef>
                          <a:spcPts val="0"/>
                        </a:spcBef>
                        <a:spcAft>
                          <a:spcPts val="0"/>
                        </a:spcAft>
                        <a:buNone/>
                      </a:pPr>
                      <a:r>
                        <a:rPr lang="en" sz="1600" dirty="0" smtClean="0">
                          <a:solidFill>
                            <a:srgbClr val="002060"/>
                          </a:solidFill>
                          <a:latin typeface="Merriweather"/>
                          <a:ea typeface="Merriweather"/>
                          <a:cs typeface="Merriweather"/>
                          <a:sym typeface="Merriweather"/>
                        </a:rPr>
                        <a:t>Under CO Powers: T+12 days</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extLst>
                  <a:ext uri="{0D108BD9-81ED-4DB2-BD59-A6C34878D82A}">
                    <a16:rowId xmlns:a16="http://schemas.microsoft.com/office/drawing/2014/main" val="10003"/>
                  </a:ext>
                </a:extLst>
              </a:tr>
              <a:tr h="731480">
                <a:tc>
                  <a:txBody>
                    <a:bodyPr/>
                    <a:lstStyle/>
                    <a:p>
                      <a:pPr marL="0" lvl="0" indent="0" algn="just" rtl="0">
                        <a:spcBef>
                          <a:spcPts val="0"/>
                        </a:spcBef>
                        <a:spcAft>
                          <a:spcPts val="0"/>
                        </a:spcAft>
                        <a:buNone/>
                      </a:pPr>
                      <a:r>
                        <a:rPr lang="en" sz="1600">
                          <a:solidFill>
                            <a:srgbClr val="002060"/>
                          </a:solidFill>
                          <a:latin typeface="Merriweather"/>
                          <a:ea typeface="Merriweather"/>
                          <a:cs typeface="Merriweather"/>
                          <a:sym typeface="Merriweather"/>
                        </a:rPr>
                        <a:t>Rs. 25 cr and above (CO)</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gridSpan="2">
                  <a:txBody>
                    <a:bodyPr/>
                    <a:lstStyle/>
                    <a:p>
                      <a:pPr marL="0" lvl="0" indent="0" algn="just" rtl="0">
                        <a:spcBef>
                          <a:spcPts val="0"/>
                        </a:spcBef>
                        <a:spcAft>
                          <a:spcPts val="0"/>
                        </a:spcAft>
                        <a:buNone/>
                      </a:pPr>
                      <a:r>
                        <a:rPr lang="en-US" sz="1700" dirty="0" smtClean="0">
                          <a:solidFill>
                            <a:srgbClr val="002060"/>
                          </a:solidFill>
                          <a:latin typeface="Merriweather"/>
                          <a:ea typeface="Merriweather"/>
                          <a:cs typeface="Merriweather"/>
                          <a:sym typeface="Merriweather"/>
                        </a:rPr>
                        <a:t>Under DGM (CMC) powers: T+19 days</a:t>
                      </a:r>
                      <a:endParaRPr sz="1700" dirty="0">
                        <a:solidFill>
                          <a:srgbClr val="002060"/>
                        </a:solidFill>
                        <a:latin typeface="Merriweather"/>
                        <a:ea typeface="Merriweather"/>
                        <a:cs typeface="Merriweather"/>
                        <a:sym typeface="Merriweather"/>
                      </a:endParaRPr>
                    </a:p>
                  </a:txBody>
                  <a:tcPr marL="121900" marR="121900" marT="121900" marB="121900">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tcPr>
                </a:tc>
                <a:tc hMerge="1">
                  <a:txBody>
                    <a:bodyPr/>
                    <a:lstStyle/>
                    <a:p>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1770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 calcmode="lin" valueType="num">
                                      <p:cBhvr additive="base">
                                        <p:cTn id="7" dur="1000"/>
                                        <p:tgtEl>
                                          <p:spTgt spid="136"/>
                                        </p:tgtEl>
                                        <p:attrNameLst>
                                          <p:attrName>ppt_w</p:attrName>
                                        </p:attrNameLst>
                                      </p:cBhvr>
                                      <p:tavLst>
                                        <p:tav tm="0">
                                          <p:val>
                                            <p:strVal val="0"/>
                                          </p:val>
                                        </p:tav>
                                        <p:tav tm="100000">
                                          <p:val>
                                            <p:strVal val="#ppt_w"/>
                                          </p:val>
                                        </p:tav>
                                      </p:tavLst>
                                    </p:anim>
                                    <p:anim calcmode="lin" valueType="num">
                                      <p:cBhvr additive="base">
                                        <p:cTn id="8" dur="1000"/>
                                        <p:tgtEl>
                                          <p:spTgt spid="136"/>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429100" y="241351"/>
            <a:ext cx="9304400" cy="676800"/>
          </a:xfrm>
          <a:prstGeom prst="rect">
            <a:avLst/>
          </a:prstGeom>
        </p:spPr>
        <p:txBody>
          <a:bodyPr spcFirstLastPara="1" vert="horz" wrap="square" lIns="121900" tIns="121900" rIns="121900" bIns="121900" rtlCol="0" anchor="b" anchorCtr="0">
            <a:normAutofit/>
          </a:bodyPr>
          <a:lstStyle/>
          <a:p>
            <a:r>
              <a:rPr lang="en" b="0" dirty="0" smtClean="0">
                <a:latin typeface="Merriweather"/>
                <a:ea typeface="Merriweather"/>
                <a:cs typeface="Merriweather"/>
                <a:sym typeface="Merriweather"/>
              </a:rPr>
              <a:t>Monitoring of Closed Alerts-</a:t>
            </a:r>
            <a:endParaRPr b="0" dirty="0">
              <a:latin typeface="Merriweather"/>
              <a:ea typeface="Merriweather"/>
              <a:cs typeface="Merriweather"/>
              <a:sym typeface="Merriweather"/>
            </a:endParaRPr>
          </a:p>
        </p:txBody>
      </p:sp>
      <p:graphicFrame>
        <p:nvGraphicFramePr>
          <p:cNvPr id="131" name="Google Shape;131;p21"/>
          <p:cNvGraphicFramePr/>
          <p:nvPr>
            <p:extLst>
              <p:ext uri="{D42A27DB-BD31-4B8C-83A1-F6EECF244321}">
                <p14:modId xmlns:p14="http://schemas.microsoft.com/office/powerpoint/2010/main" val="640925841"/>
              </p:ext>
            </p:extLst>
          </p:nvPr>
        </p:nvGraphicFramePr>
        <p:xfrm>
          <a:off x="1068037" y="900637"/>
          <a:ext cx="10085515" cy="4624044"/>
        </p:xfrm>
        <a:graphic>
          <a:graphicData uri="http://schemas.openxmlformats.org/drawingml/2006/table">
            <a:tbl>
              <a:tblPr>
                <a:noFill/>
              </a:tblPr>
              <a:tblGrid>
                <a:gridCol w="3748512">
                  <a:extLst>
                    <a:ext uri="{9D8B030D-6E8A-4147-A177-3AD203B41FA5}">
                      <a16:colId xmlns:a16="http://schemas.microsoft.com/office/drawing/2014/main" val="20000"/>
                    </a:ext>
                  </a:extLst>
                </a:gridCol>
                <a:gridCol w="3625702">
                  <a:extLst>
                    <a:ext uri="{9D8B030D-6E8A-4147-A177-3AD203B41FA5}">
                      <a16:colId xmlns:a16="http://schemas.microsoft.com/office/drawing/2014/main" val="20001"/>
                    </a:ext>
                  </a:extLst>
                </a:gridCol>
                <a:gridCol w="2711301">
                  <a:extLst>
                    <a:ext uri="{9D8B030D-6E8A-4147-A177-3AD203B41FA5}">
                      <a16:colId xmlns:a16="http://schemas.microsoft.com/office/drawing/2014/main" val="3763391275"/>
                    </a:ext>
                  </a:extLst>
                </a:gridCol>
              </a:tblGrid>
              <a:tr h="778047">
                <a:tc>
                  <a:txBody>
                    <a:bodyPr/>
                    <a:lstStyle/>
                    <a:p>
                      <a:pPr marL="546100" lvl="0" indent="0" algn="ctr" rtl="0">
                        <a:lnSpc>
                          <a:spcPct val="115000"/>
                        </a:lnSpc>
                        <a:spcBef>
                          <a:spcPts val="300"/>
                        </a:spcBef>
                        <a:spcAft>
                          <a:spcPts val="0"/>
                        </a:spcAft>
                        <a:buNone/>
                      </a:pPr>
                      <a:r>
                        <a:rPr lang="en" sz="1600" b="1" dirty="0">
                          <a:solidFill>
                            <a:srgbClr val="002060"/>
                          </a:solidFill>
                          <a:latin typeface="Merriweather"/>
                        </a:rPr>
                        <a:t>Accounts with exposure of</a:t>
                      </a:r>
                      <a:endParaRPr sz="1600" b="1" dirty="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279400" lvl="0" indent="0" algn="ctr" rtl="0">
                        <a:lnSpc>
                          <a:spcPct val="115000"/>
                        </a:lnSpc>
                        <a:spcBef>
                          <a:spcPts val="300"/>
                        </a:spcBef>
                        <a:spcAft>
                          <a:spcPts val="0"/>
                        </a:spcAft>
                        <a:buNone/>
                      </a:pPr>
                      <a:r>
                        <a:rPr lang="en" sz="1600" b="1" dirty="0">
                          <a:solidFill>
                            <a:srgbClr val="002060"/>
                          </a:solidFill>
                          <a:latin typeface="Merriweather"/>
                        </a:rPr>
                        <a:t>Authority for closure of EWS alerts</a:t>
                      </a:r>
                      <a:endParaRPr sz="1600" b="1" dirty="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279400" lvl="0" indent="0" algn="ctr" rtl="0">
                        <a:lnSpc>
                          <a:spcPct val="115000"/>
                        </a:lnSpc>
                        <a:spcBef>
                          <a:spcPts val="300"/>
                        </a:spcBef>
                        <a:spcAft>
                          <a:spcPts val="0"/>
                        </a:spcAft>
                        <a:buNone/>
                      </a:pPr>
                      <a:r>
                        <a:rPr lang="en-US" sz="1600" b="1" dirty="0" smtClean="0">
                          <a:solidFill>
                            <a:srgbClr val="002060"/>
                          </a:solidFill>
                          <a:latin typeface="Merriweather"/>
                        </a:rPr>
                        <a:t>Reviewing Authority of Closed alerts</a:t>
                      </a:r>
                      <a:endParaRPr sz="1600" b="1" dirty="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778047">
                <a:tc>
                  <a:txBody>
                    <a:bodyPr/>
                    <a:lstStyle/>
                    <a:p>
                      <a:pPr marL="88900" lvl="0" indent="0" algn="l" rtl="0">
                        <a:lnSpc>
                          <a:spcPct val="115000"/>
                        </a:lnSpc>
                        <a:spcBef>
                          <a:spcPts val="300"/>
                        </a:spcBef>
                        <a:spcAft>
                          <a:spcPts val="0"/>
                        </a:spcAft>
                        <a:buNone/>
                      </a:pPr>
                      <a:r>
                        <a:rPr lang="en" sz="1600" dirty="0">
                          <a:solidFill>
                            <a:srgbClr val="002060"/>
                          </a:solidFill>
                          <a:latin typeface="Merriweather"/>
                        </a:rPr>
                        <a:t>Rs. 10.00 Lakhs to less than Rs. 1.00 Cr</a:t>
                      </a:r>
                      <a:endParaRPr sz="1600" dirty="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 sz="1600" dirty="0">
                          <a:solidFill>
                            <a:srgbClr val="002060"/>
                          </a:solidFill>
                          <a:latin typeface="Merriweather"/>
                        </a:rPr>
                        <a:t>Branch Manager</a:t>
                      </a:r>
                      <a:endParaRPr sz="1600" dirty="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 marR="2540" algn="ctr">
                        <a:spcBef>
                          <a:spcPts val="345"/>
                        </a:spcBef>
                        <a:spcAft>
                          <a:spcPts val="0"/>
                        </a:spcAft>
                      </a:pPr>
                      <a:r>
                        <a:rPr lang="en-US" sz="1600" spc="-20">
                          <a:solidFill>
                            <a:srgbClr val="002060"/>
                          </a:solidFill>
                          <a:effectLst/>
                          <a:latin typeface="Merriweather"/>
                          <a:ea typeface="Arial MT"/>
                          <a:cs typeface="Arial MT"/>
                        </a:rPr>
                        <a:t>ZLCC</a:t>
                      </a:r>
                      <a:endParaRPr lang="en-IN" sz="1600">
                        <a:solidFill>
                          <a:srgbClr val="002060"/>
                        </a:solidFill>
                        <a:effectLst/>
                        <a:latin typeface="Merriweather"/>
                        <a:ea typeface="Arial MT"/>
                        <a:cs typeface="Arial MT"/>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78047">
                <a:tc>
                  <a:txBody>
                    <a:bodyPr/>
                    <a:lstStyle/>
                    <a:p>
                      <a:pPr marL="88900" lvl="0" indent="0" algn="l" rtl="0">
                        <a:lnSpc>
                          <a:spcPct val="115000"/>
                        </a:lnSpc>
                        <a:spcBef>
                          <a:spcPts val="300"/>
                        </a:spcBef>
                        <a:spcAft>
                          <a:spcPts val="0"/>
                        </a:spcAft>
                        <a:buNone/>
                      </a:pPr>
                      <a:r>
                        <a:rPr lang="en" sz="1600">
                          <a:solidFill>
                            <a:srgbClr val="002060"/>
                          </a:solidFill>
                          <a:latin typeface="Merriweather"/>
                        </a:rPr>
                        <a:t>Rs. 1 cr to less than Rs.10 cr</a:t>
                      </a:r>
                      <a:endParaRPr sz="160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US" sz="1600" dirty="0" smtClean="0">
                          <a:solidFill>
                            <a:srgbClr val="002060"/>
                          </a:solidFill>
                          <a:latin typeface="Merriweather"/>
                        </a:rPr>
                        <a:t>AGM / CM / </a:t>
                      </a:r>
                      <a:r>
                        <a:rPr lang="en-US" sz="1600" dirty="0" smtClean="0">
                          <a:solidFill>
                            <a:srgbClr val="FF0000"/>
                          </a:solidFill>
                          <a:latin typeface="Merriweather"/>
                        </a:rPr>
                        <a:t>SM</a:t>
                      </a:r>
                      <a:r>
                        <a:rPr lang="en-US" sz="1600" dirty="0" smtClean="0">
                          <a:solidFill>
                            <a:srgbClr val="002060"/>
                          </a:solidFill>
                          <a:latin typeface="Merriweather"/>
                        </a:rPr>
                        <a:t> who is in-charge of Credit Monitoring at ZO</a:t>
                      </a:r>
                      <a:endParaRPr sz="1600" dirty="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 marR="2540" algn="ctr">
                        <a:spcBef>
                          <a:spcPts val="345"/>
                        </a:spcBef>
                        <a:spcAft>
                          <a:spcPts val="0"/>
                        </a:spcAft>
                      </a:pPr>
                      <a:r>
                        <a:rPr lang="en-US" sz="1600" spc="-20" dirty="0">
                          <a:solidFill>
                            <a:srgbClr val="002060"/>
                          </a:solidFill>
                          <a:effectLst/>
                          <a:latin typeface="Merriweather"/>
                          <a:ea typeface="Arial MT"/>
                          <a:cs typeface="Arial MT"/>
                        </a:rPr>
                        <a:t>ZLCC</a:t>
                      </a:r>
                      <a:endParaRPr lang="en-IN" sz="1600" dirty="0">
                        <a:solidFill>
                          <a:srgbClr val="002060"/>
                        </a:solidFill>
                        <a:effectLst/>
                        <a:latin typeface="Merriweather"/>
                        <a:ea typeface="Arial MT"/>
                        <a:cs typeface="Arial MT"/>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778047">
                <a:tc>
                  <a:txBody>
                    <a:bodyPr/>
                    <a:lstStyle/>
                    <a:p>
                      <a:pPr marL="88900" lvl="0" indent="0" algn="l" rtl="0">
                        <a:lnSpc>
                          <a:spcPct val="115000"/>
                        </a:lnSpc>
                        <a:spcBef>
                          <a:spcPts val="300"/>
                        </a:spcBef>
                        <a:spcAft>
                          <a:spcPts val="0"/>
                        </a:spcAft>
                        <a:buNone/>
                      </a:pPr>
                      <a:r>
                        <a:rPr lang="en" sz="1600">
                          <a:solidFill>
                            <a:srgbClr val="002060"/>
                          </a:solidFill>
                          <a:latin typeface="Merriweather"/>
                        </a:rPr>
                        <a:t>Rs. 10 cr to less than Rs.25 cr</a:t>
                      </a:r>
                      <a:endParaRPr sz="160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US" sz="1600" dirty="0" smtClean="0">
                          <a:solidFill>
                            <a:srgbClr val="002060"/>
                          </a:solidFill>
                          <a:latin typeface="Merriweather"/>
                        </a:rPr>
                        <a:t>AGM / CM / </a:t>
                      </a:r>
                      <a:r>
                        <a:rPr lang="en-US" sz="1600" dirty="0" smtClean="0">
                          <a:solidFill>
                            <a:srgbClr val="FF0000"/>
                          </a:solidFill>
                          <a:latin typeface="Merriweather"/>
                        </a:rPr>
                        <a:t>SM</a:t>
                      </a:r>
                      <a:r>
                        <a:rPr lang="en-US" sz="1600" dirty="0" smtClean="0">
                          <a:solidFill>
                            <a:srgbClr val="002060"/>
                          </a:solidFill>
                          <a:latin typeface="Merriweather"/>
                        </a:rPr>
                        <a:t> who is in-charge of Credit Monitoring at FGMO</a:t>
                      </a:r>
                      <a:endParaRPr sz="1600" dirty="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 marR="1905" algn="ctr">
                        <a:spcBef>
                          <a:spcPts val="345"/>
                        </a:spcBef>
                        <a:spcAft>
                          <a:spcPts val="0"/>
                        </a:spcAft>
                      </a:pPr>
                      <a:r>
                        <a:rPr lang="en-US" sz="1600" spc="-10" dirty="0">
                          <a:solidFill>
                            <a:srgbClr val="002060"/>
                          </a:solidFill>
                          <a:effectLst/>
                          <a:latin typeface="Merriweather"/>
                          <a:ea typeface="Arial MT"/>
                          <a:cs typeface="Arial MT"/>
                        </a:rPr>
                        <a:t>FGMCC</a:t>
                      </a:r>
                      <a:endParaRPr lang="en-IN" sz="1600" dirty="0">
                        <a:solidFill>
                          <a:srgbClr val="002060"/>
                        </a:solidFill>
                        <a:effectLst/>
                        <a:latin typeface="Merriweather"/>
                        <a:ea typeface="Arial MT"/>
                        <a:cs typeface="Arial MT"/>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98604">
                <a:tc>
                  <a:txBody>
                    <a:bodyPr/>
                    <a:lstStyle/>
                    <a:p>
                      <a:pPr marL="88900" lvl="0" indent="0" algn="l" rtl="0">
                        <a:lnSpc>
                          <a:spcPct val="115000"/>
                        </a:lnSpc>
                        <a:spcBef>
                          <a:spcPts val="300"/>
                        </a:spcBef>
                        <a:spcAft>
                          <a:spcPts val="0"/>
                        </a:spcAft>
                        <a:buNone/>
                      </a:pPr>
                      <a:r>
                        <a:rPr lang="en" sz="1600">
                          <a:solidFill>
                            <a:srgbClr val="002060"/>
                          </a:solidFill>
                          <a:latin typeface="Merriweather"/>
                        </a:rPr>
                        <a:t>Rs. 25 cr and above</a:t>
                      </a:r>
                      <a:endParaRPr sz="160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 sz="1600" dirty="0">
                          <a:solidFill>
                            <a:srgbClr val="002060"/>
                          </a:solidFill>
                          <a:latin typeface="Merriweather"/>
                        </a:rPr>
                        <a:t>DGM (CMC) at CO</a:t>
                      </a:r>
                      <a:endParaRPr sz="1600" dirty="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 algn="ctr">
                        <a:spcBef>
                          <a:spcPts val="350"/>
                        </a:spcBef>
                        <a:spcAft>
                          <a:spcPts val="0"/>
                        </a:spcAft>
                      </a:pPr>
                      <a:r>
                        <a:rPr lang="en-US" sz="1600" dirty="0">
                          <a:solidFill>
                            <a:srgbClr val="002060"/>
                          </a:solidFill>
                          <a:effectLst/>
                          <a:latin typeface="Merriweather"/>
                          <a:ea typeface="Arial MT"/>
                          <a:cs typeface="Arial MT"/>
                        </a:rPr>
                        <a:t>RFA</a:t>
                      </a:r>
                      <a:r>
                        <a:rPr lang="en-US" sz="1600" spc="-15" dirty="0">
                          <a:solidFill>
                            <a:srgbClr val="002060"/>
                          </a:solidFill>
                          <a:effectLst/>
                          <a:latin typeface="Merriweather"/>
                          <a:ea typeface="Arial MT"/>
                          <a:cs typeface="Arial MT"/>
                        </a:rPr>
                        <a:t> </a:t>
                      </a:r>
                      <a:r>
                        <a:rPr lang="en-US" sz="1600" spc="-10" dirty="0">
                          <a:solidFill>
                            <a:srgbClr val="002060"/>
                          </a:solidFill>
                          <a:effectLst/>
                          <a:latin typeface="Merriweather"/>
                          <a:ea typeface="Arial MT"/>
                          <a:cs typeface="Arial MT"/>
                        </a:rPr>
                        <a:t>Committee</a:t>
                      </a:r>
                      <a:endParaRPr lang="en-IN" sz="1600" dirty="0">
                        <a:solidFill>
                          <a:srgbClr val="002060"/>
                        </a:solidFill>
                        <a:effectLst/>
                        <a:latin typeface="Merriweather"/>
                        <a:ea typeface="Arial MT"/>
                        <a:cs typeface="Arial MT"/>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98604">
                <a:tc>
                  <a:txBody>
                    <a:bodyPr/>
                    <a:lstStyle/>
                    <a:p>
                      <a:pPr marL="88900" lvl="0" indent="0" algn="l" rtl="0">
                        <a:lnSpc>
                          <a:spcPct val="115000"/>
                        </a:lnSpc>
                        <a:spcBef>
                          <a:spcPts val="400"/>
                        </a:spcBef>
                        <a:spcAft>
                          <a:spcPts val="0"/>
                        </a:spcAft>
                        <a:buNone/>
                      </a:pPr>
                      <a:r>
                        <a:rPr lang="en" sz="1600">
                          <a:solidFill>
                            <a:srgbClr val="002060"/>
                          </a:solidFill>
                          <a:latin typeface="Merriweather"/>
                        </a:rPr>
                        <a:t>LCB Accounts</a:t>
                      </a:r>
                      <a:endParaRPr sz="160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400"/>
                        </a:spcBef>
                        <a:spcAft>
                          <a:spcPts val="0"/>
                        </a:spcAft>
                        <a:buNone/>
                      </a:pPr>
                      <a:r>
                        <a:rPr lang="en" sz="1600" dirty="0">
                          <a:solidFill>
                            <a:srgbClr val="002060"/>
                          </a:solidFill>
                          <a:latin typeface="Merriweather"/>
                        </a:rPr>
                        <a:t>DGM (CMC) at CO</a:t>
                      </a:r>
                      <a:endParaRPr sz="1600" dirty="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 algn="ctr">
                        <a:spcBef>
                          <a:spcPts val="345"/>
                        </a:spcBef>
                        <a:spcAft>
                          <a:spcPts val="0"/>
                        </a:spcAft>
                      </a:pPr>
                      <a:r>
                        <a:rPr lang="en-US" sz="1600" dirty="0">
                          <a:solidFill>
                            <a:srgbClr val="002060"/>
                          </a:solidFill>
                          <a:effectLst/>
                          <a:latin typeface="Merriweather"/>
                          <a:ea typeface="Arial MT"/>
                          <a:cs typeface="Arial MT"/>
                        </a:rPr>
                        <a:t>RFA</a:t>
                      </a:r>
                      <a:r>
                        <a:rPr lang="en-US" sz="1600" spc="-15" dirty="0">
                          <a:solidFill>
                            <a:srgbClr val="002060"/>
                          </a:solidFill>
                          <a:effectLst/>
                          <a:latin typeface="Merriweather"/>
                          <a:ea typeface="Arial MT"/>
                          <a:cs typeface="Arial MT"/>
                        </a:rPr>
                        <a:t> </a:t>
                      </a:r>
                      <a:r>
                        <a:rPr lang="en-US" sz="1600" spc="-10" dirty="0">
                          <a:solidFill>
                            <a:srgbClr val="002060"/>
                          </a:solidFill>
                          <a:effectLst/>
                          <a:latin typeface="Merriweather"/>
                          <a:ea typeface="Arial MT"/>
                          <a:cs typeface="Arial MT"/>
                        </a:rPr>
                        <a:t>Committee</a:t>
                      </a:r>
                      <a:endParaRPr lang="en-IN" sz="1600" dirty="0">
                        <a:solidFill>
                          <a:srgbClr val="002060"/>
                        </a:solidFill>
                        <a:effectLst/>
                        <a:latin typeface="Merriweather"/>
                        <a:ea typeface="Arial MT"/>
                        <a:cs typeface="Arial MT"/>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98604">
                <a:tc>
                  <a:txBody>
                    <a:bodyPr/>
                    <a:lstStyle/>
                    <a:p>
                      <a:pPr marL="88900" lvl="0" indent="0" algn="l" rtl="0">
                        <a:lnSpc>
                          <a:spcPct val="115000"/>
                        </a:lnSpc>
                        <a:spcBef>
                          <a:spcPts val="300"/>
                        </a:spcBef>
                        <a:spcAft>
                          <a:spcPts val="0"/>
                        </a:spcAft>
                        <a:buNone/>
                      </a:pPr>
                      <a:r>
                        <a:rPr lang="en" sz="1600">
                          <a:solidFill>
                            <a:srgbClr val="002060"/>
                          </a:solidFill>
                          <a:latin typeface="Merriweather"/>
                        </a:rPr>
                        <a:t>SAM Accounts</a:t>
                      </a:r>
                      <a:endParaRPr sz="160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lvl="0" indent="0" algn="l" rtl="0">
                        <a:lnSpc>
                          <a:spcPct val="115000"/>
                        </a:lnSpc>
                        <a:spcBef>
                          <a:spcPts val="300"/>
                        </a:spcBef>
                        <a:spcAft>
                          <a:spcPts val="0"/>
                        </a:spcAft>
                        <a:buNone/>
                      </a:pPr>
                      <a:r>
                        <a:rPr lang="en" sz="1600" dirty="0">
                          <a:solidFill>
                            <a:srgbClr val="002060"/>
                          </a:solidFill>
                          <a:latin typeface="Merriweather"/>
                        </a:rPr>
                        <a:t>DGM (Recovery) at CO</a:t>
                      </a:r>
                      <a:endParaRPr sz="1600" dirty="0">
                        <a:solidFill>
                          <a:srgbClr val="002060"/>
                        </a:solidFill>
                        <a:latin typeface="Merriweather"/>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 marR="1270" algn="ctr">
                        <a:spcBef>
                          <a:spcPts val="345"/>
                        </a:spcBef>
                        <a:spcAft>
                          <a:spcPts val="0"/>
                        </a:spcAft>
                      </a:pPr>
                      <a:r>
                        <a:rPr lang="en-US" sz="1600" dirty="0">
                          <a:solidFill>
                            <a:srgbClr val="002060"/>
                          </a:solidFill>
                          <a:effectLst/>
                          <a:latin typeface="Merriweather"/>
                          <a:ea typeface="Arial MT"/>
                          <a:cs typeface="Arial MT"/>
                        </a:rPr>
                        <a:t>GM</a:t>
                      </a:r>
                      <a:r>
                        <a:rPr lang="en-US" sz="1600" spc="-30" dirty="0">
                          <a:solidFill>
                            <a:srgbClr val="002060"/>
                          </a:solidFill>
                          <a:effectLst/>
                          <a:latin typeface="Merriweather"/>
                          <a:ea typeface="Arial MT"/>
                          <a:cs typeface="Arial MT"/>
                        </a:rPr>
                        <a:t> </a:t>
                      </a:r>
                      <a:r>
                        <a:rPr lang="en-US" sz="1600" dirty="0">
                          <a:solidFill>
                            <a:srgbClr val="002060"/>
                          </a:solidFill>
                          <a:effectLst/>
                          <a:latin typeface="Merriweather"/>
                          <a:ea typeface="Arial MT"/>
                          <a:cs typeface="Arial MT"/>
                        </a:rPr>
                        <a:t>(Recovery</a:t>
                      </a:r>
                      <a:r>
                        <a:rPr lang="en-US" sz="1600" spc="-20" dirty="0">
                          <a:solidFill>
                            <a:srgbClr val="002060"/>
                          </a:solidFill>
                          <a:effectLst/>
                          <a:latin typeface="Merriweather"/>
                          <a:ea typeface="Arial MT"/>
                          <a:cs typeface="Arial MT"/>
                        </a:rPr>
                        <a:t> </a:t>
                      </a:r>
                      <a:r>
                        <a:rPr lang="en-US" sz="1600" dirty="0">
                          <a:solidFill>
                            <a:srgbClr val="002060"/>
                          </a:solidFill>
                          <a:effectLst/>
                          <a:latin typeface="Merriweather"/>
                          <a:ea typeface="Arial MT"/>
                          <a:cs typeface="Arial MT"/>
                        </a:rPr>
                        <a:t>–</a:t>
                      </a:r>
                      <a:r>
                        <a:rPr lang="en-US" sz="1600" spc="-10" dirty="0">
                          <a:solidFill>
                            <a:srgbClr val="002060"/>
                          </a:solidFill>
                          <a:effectLst/>
                          <a:latin typeface="Merriweather"/>
                          <a:ea typeface="Arial MT"/>
                          <a:cs typeface="Arial MT"/>
                        </a:rPr>
                        <a:t> </a:t>
                      </a:r>
                      <a:r>
                        <a:rPr lang="en-US" sz="1600" spc="-25" dirty="0">
                          <a:solidFill>
                            <a:srgbClr val="002060"/>
                          </a:solidFill>
                          <a:effectLst/>
                          <a:latin typeface="Merriweather"/>
                          <a:ea typeface="Arial MT"/>
                          <a:cs typeface="Arial MT"/>
                        </a:rPr>
                        <a:t>I)</a:t>
                      </a:r>
                      <a:endParaRPr lang="en-IN" sz="1600" dirty="0">
                        <a:solidFill>
                          <a:srgbClr val="002060"/>
                        </a:solidFill>
                        <a:effectLst/>
                        <a:latin typeface="Merriweather"/>
                        <a:ea typeface="Arial MT"/>
                        <a:cs typeface="Arial MT"/>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9434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1"/>
                                        <p:tgtEl>
                                          <p:spTgt spid="130"/>
                                        </p:tgtEl>
                                        <p:attrNameLst>
                                          <p:attrName>ppt_w</p:attrName>
                                        </p:attrNameLst>
                                      </p:cBhvr>
                                      <p:tavLst>
                                        <p:tav tm="0">
                                          <p:val>
                                            <p:strVal val="0"/>
                                          </p:val>
                                        </p:tav>
                                        <p:tav tm="100000">
                                          <p:val>
                                            <p:strVal val="#ppt_w"/>
                                          </p:val>
                                        </p:tav>
                                      </p:tavLst>
                                    </p:anim>
                                    <p:anim calcmode="lin" valueType="num">
                                      <p:cBhvr additive="base">
                                        <p:cTn id="8" dur="1"/>
                                        <p:tgtEl>
                                          <p:spTgt spid="130"/>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31"/>
                                        </p:tgtEl>
                                        <p:attrNameLst>
                                          <p:attrName>style.visibility</p:attrName>
                                        </p:attrNameLst>
                                      </p:cBhvr>
                                      <p:to>
                                        <p:strVal val="visible"/>
                                      </p:to>
                                    </p:set>
                                    <p:anim calcmode="lin" valueType="num">
                                      <p:cBhvr additive="base">
                                        <p:cTn id="13" dur="1000"/>
                                        <p:tgtEl>
                                          <p:spTgt spid="131"/>
                                        </p:tgtEl>
                                        <p:attrNameLst>
                                          <p:attrName>ppt_w</p:attrName>
                                        </p:attrNameLst>
                                      </p:cBhvr>
                                      <p:tavLst>
                                        <p:tav tm="0">
                                          <p:val>
                                            <p:strVal val="0"/>
                                          </p:val>
                                        </p:tav>
                                        <p:tav tm="100000">
                                          <p:val>
                                            <p:strVal val="#ppt_w"/>
                                          </p:val>
                                        </p:tav>
                                      </p:tavLst>
                                    </p:anim>
                                    <p:anim calcmode="lin" valueType="num">
                                      <p:cBhvr additive="base">
                                        <p:cTn id="14" dur="1000"/>
                                        <p:tgtEl>
                                          <p:spTgt spid="13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3"/>
          <p:cNvSpPr txBox="1">
            <a:spLocks noGrp="1"/>
          </p:cNvSpPr>
          <p:nvPr>
            <p:ph type="title"/>
          </p:nvPr>
        </p:nvSpPr>
        <p:spPr>
          <a:xfrm>
            <a:off x="2017867" y="175500"/>
            <a:ext cx="8526400" cy="2173600"/>
          </a:xfrm>
          <a:prstGeom prst="rect">
            <a:avLst/>
          </a:prstGeom>
        </p:spPr>
        <p:txBody>
          <a:bodyPr spcFirstLastPara="1" vert="horz" wrap="square" lIns="121900" tIns="121900" rIns="121900" bIns="121900" rtlCol="0" anchor="ctr" anchorCtr="0">
            <a:normAutofit fontScale="90000"/>
          </a:bodyPr>
          <a:lstStyle/>
          <a:p>
            <a:pPr>
              <a:spcAft>
                <a:spcPts val="2133"/>
              </a:spcAft>
            </a:pPr>
            <a:r>
              <a:rPr lang="en">
                <a:solidFill>
                  <a:schemeClr val="lt1"/>
                </a:solidFill>
              </a:rPr>
              <a:t>Red Flagging of Accounts</a:t>
            </a:r>
            <a:endParaRPr>
              <a:solidFill>
                <a:schemeClr val="lt1"/>
              </a:solidFill>
            </a:endParaRPr>
          </a:p>
        </p:txBody>
      </p:sp>
      <p:pic>
        <p:nvPicPr>
          <p:cNvPr id="143" name="Google Shape;143;p23" descr="a red flag with the word red flag written on it (provided by Tenor)"/>
          <p:cNvPicPr preferRelativeResize="0"/>
          <p:nvPr/>
        </p:nvPicPr>
        <p:blipFill>
          <a:blip r:embed="rId3">
            <a:alphaModFix/>
          </a:blip>
          <a:stretch>
            <a:fillRect/>
          </a:stretch>
        </p:blipFill>
        <p:spPr>
          <a:xfrm>
            <a:off x="3451203" y="1019969"/>
            <a:ext cx="4909933" cy="4131000"/>
          </a:xfrm>
          <a:prstGeom prst="rect">
            <a:avLst/>
          </a:prstGeom>
          <a:noFill/>
          <a:ln>
            <a:noFill/>
          </a:ln>
        </p:spPr>
      </p:pic>
    </p:spTree>
    <p:extLst>
      <p:ext uri="{BB962C8B-B14F-4D97-AF65-F5344CB8AC3E}">
        <p14:creationId xmlns:p14="http://schemas.microsoft.com/office/powerpoint/2010/main" val="6854518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6"/>
          <p:cNvSpPr txBox="1">
            <a:spLocks noGrp="1"/>
          </p:cNvSpPr>
          <p:nvPr>
            <p:ph type="title"/>
          </p:nvPr>
        </p:nvSpPr>
        <p:spPr>
          <a:xfrm>
            <a:off x="415600" y="593367"/>
            <a:ext cx="11360800" cy="943200"/>
          </a:xfrm>
          <a:prstGeom prst="rect">
            <a:avLst/>
          </a:prstGeom>
        </p:spPr>
        <p:txBody>
          <a:bodyPr spcFirstLastPara="1" vert="horz" wrap="square" lIns="121900" tIns="121900" rIns="121900" bIns="121900" rtlCol="0" anchor="ctr" anchorCtr="0">
            <a:normAutofit/>
          </a:bodyPr>
          <a:lstStyle/>
          <a:p>
            <a:r>
              <a:rPr lang="en"/>
              <a:t>Process of Red Flagging of Account</a:t>
            </a:r>
            <a:endParaRPr/>
          </a:p>
        </p:txBody>
      </p:sp>
      <p:sp>
        <p:nvSpPr>
          <p:cNvPr id="161" name="Google Shape;161;p26"/>
          <p:cNvSpPr txBox="1"/>
          <p:nvPr/>
        </p:nvSpPr>
        <p:spPr>
          <a:xfrm>
            <a:off x="415600" y="1714500"/>
            <a:ext cx="11606800" cy="4090400"/>
          </a:xfrm>
          <a:prstGeom prst="rect">
            <a:avLst/>
          </a:prstGeom>
          <a:noFill/>
          <a:ln>
            <a:noFill/>
          </a:ln>
        </p:spPr>
        <p:txBody>
          <a:bodyPr spcFirstLastPara="1" wrap="square" lIns="121900" tIns="121900" rIns="121900" bIns="121900" anchor="t" anchorCtr="0">
            <a:noAutofit/>
          </a:bodyPr>
          <a:lstStyle/>
          <a:p>
            <a:pPr algn="just">
              <a:lnSpc>
                <a:spcPct val="115000"/>
              </a:lnSpc>
            </a:pPr>
            <a:r>
              <a:rPr lang="en" sz="2000" dirty="0">
                <a:solidFill>
                  <a:srgbClr val="002060"/>
                </a:solidFill>
                <a:latin typeface="Merriweather"/>
                <a:ea typeface="Merriweather"/>
                <a:cs typeface="Merriweather"/>
                <a:sym typeface="Merriweather"/>
              </a:rPr>
              <a:t>The EWS Signals of accounts with exposure of </a:t>
            </a:r>
            <a:r>
              <a:rPr lang="en" sz="2000" b="1" dirty="0">
                <a:solidFill>
                  <a:srgbClr val="C00000"/>
                </a:solidFill>
                <a:latin typeface="Merriweather"/>
                <a:ea typeface="Merriweather"/>
                <a:cs typeface="Merriweather"/>
                <a:sym typeface="Merriweather"/>
              </a:rPr>
              <a:t>Rs. </a:t>
            </a:r>
            <a:r>
              <a:rPr lang="en" sz="2000" b="1" dirty="0" smtClean="0">
                <a:solidFill>
                  <a:srgbClr val="C00000"/>
                </a:solidFill>
                <a:latin typeface="Merriweather"/>
                <a:ea typeface="Merriweather"/>
                <a:cs typeface="Merriweather"/>
                <a:sym typeface="Merriweather"/>
              </a:rPr>
              <a:t>3 crores (Existing Rs 25 Crore) </a:t>
            </a:r>
            <a:r>
              <a:rPr lang="en" sz="2000" dirty="0">
                <a:solidFill>
                  <a:srgbClr val="002060"/>
                </a:solidFill>
                <a:latin typeface="Merriweather"/>
                <a:ea typeface="Merriweather"/>
                <a:cs typeface="Merriweather"/>
                <a:sym typeface="Merriweather"/>
              </a:rPr>
              <a:t>and above from the EWS Software covered under Red Flagging are analysed by CO: Credit Monitoring department and a note stating recommendations is to be placed to the RFA Committee for discussion.</a:t>
            </a:r>
            <a:endParaRPr sz="2000" dirty="0">
              <a:solidFill>
                <a:srgbClr val="002060"/>
              </a:solidFill>
              <a:latin typeface="Merriweather"/>
              <a:ea typeface="Merriweather"/>
              <a:cs typeface="Merriweather"/>
              <a:sym typeface="Merriweather"/>
            </a:endParaRPr>
          </a:p>
          <a:p>
            <a:pPr algn="just">
              <a:lnSpc>
                <a:spcPct val="115000"/>
              </a:lnSpc>
            </a:pPr>
            <a:endParaRPr sz="2000" dirty="0">
              <a:solidFill>
                <a:srgbClr val="002060"/>
              </a:solidFill>
              <a:latin typeface="Merriweather"/>
              <a:ea typeface="Merriweather"/>
              <a:cs typeface="Merriweather"/>
              <a:sym typeface="Merriweather"/>
            </a:endParaRPr>
          </a:p>
          <a:p>
            <a:pPr algn="just">
              <a:lnSpc>
                <a:spcPct val="115000"/>
              </a:lnSpc>
            </a:pPr>
            <a:r>
              <a:rPr lang="en" sz="2000" dirty="0">
                <a:solidFill>
                  <a:srgbClr val="002060"/>
                </a:solidFill>
                <a:latin typeface="Merriweather"/>
                <a:ea typeface="Merriweather"/>
                <a:cs typeface="Merriweather"/>
                <a:sym typeface="Merriweather"/>
              </a:rPr>
              <a:t>The Committee will deliberate and decide whether the account should be red flagged or not based on the seriousness of the alerts/signals.</a:t>
            </a:r>
            <a:endParaRPr sz="2000" dirty="0">
              <a:solidFill>
                <a:srgbClr val="002060"/>
              </a:solidFill>
              <a:latin typeface="Merriweather"/>
              <a:ea typeface="Merriweather"/>
              <a:cs typeface="Merriweather"/>
              <a:sym typeface="Merriweather"/>
            </a:endParaRPr>
          </a:p>
          <a:p>
            <a:pPr algn="just">
              <a:lnSpc>
                <a:spcPct val="115000"/>
              </a:lnSpc>
            </a:pPr>
            <a:endParaRPr sz="2000" dirty="0">
              <a:solidFill>
                <a:srgbClr val="002060"/>
              </a:solidFill>
              <a:latin typeface="Merriweather"/>
              <a:ea typeface="Merriweather"/>
              <a:cs typeface="Merriweather"/>
              <a:sym typeface="Merriweather"/>
            </a:endParaRPr>
          </a:p>
          <a:p>
            <a:pPr algn="just">
              <a:lnSpc>
                <a:spcPct val="115000"/>
              </a:lnSpc>
            </a:pPr>
            <a:r>
              <a:rPr lang="en" sz="2000" dirty="0">
                <a:solidFill>
                  <a:srgbClr val="002060"/>
                </a:solidFill>
                <a:latin typeface="Merriweather"/>
                <a:ea typeface="Merriweather"/>
                <a:cs typeface="Merriweather"/>
                <a:sym typeface="Merriweather"/>
              </a:rPr>
              <a:t>This exercise is to be completed by end of every month.</a:t>
            </a:r>
            <a:endParaRPr sz="2000" dirty="0">
              <a:solidFill>
                <a:srgbClr val="002060"/>
              </a:solidFill>
              <a:latin typeface="Merriweather"/>
              <a:ea typeface="Merriweather"/>
              <a:cs typeface="Merriweather"/>
              <a:sym typeface="Merriweather"/>
            </a:endParaRPr>
          </a:p>
          <a:p>
            <a:pPr algn="just">
              <a:lnSpc>
                <a:spcPct val="115000"/>
              </a:lnSpc>
            </a:pPr>
            <a:endParaRPr sz="2000" dirty="0">
              <a:solidFill>
                <a:srgbClr val="002060"/>
              </a:solidFill>
              <a:latin typeface="Merriweather"/>
              <a:ea typeface="Merriweather"/>
              <a:cs typeface="Merriweather"/>
              <a:sym typeface="Merriweather"/>
            </a:endParaRPr>
          </a:p>
          <a:p>
            <a:pPr algn="just">
              <a:lnSpc>
                <a:spcPct val="115000"/>
              </a:lnSpc>
            </a:pPr>
            <a:r>
              <a:rPr lang="en" sz="2000" dirty="0">
                <a:solidFill>
                  <a:srgbClr val="002060"/>
                </a:solidFill>
                <a:latin typeface="Merriweather"/>
                <a:ea typeface="Merriweather"/>
                <a:cs typeface="Merriweather"/>
                <a:sym typeface="Merriweather"/>
              </a:rPr>
              <a:t>Accordingly, the Red Flagging of accounts will be updated in CRILC.</a:t>
            </a:r>
            <a:endParaRPr sz="2000" dirty="0">
              <a:solidFill>
                <a:srgbClr val="002060"/>
              </a:solidFill>
              <a:latin typeface="Merriweather"/>
              <a:ea typeface="Merriweather"/>
              <a:cs typeface="Merriweather"/>
              <a:sym typeface="Merriweather"/>
            </a:endParaRPr>
          </a:p>
          <a:p>
            <a:endParaRPr sz="2400" dirty="0">
              <a:solidFill>
                <a:srgbClr val="888888"/>
              </a:solidFill>
              <a:latin typeface="Open Sans"/>
              <a:ea typeface="Open Sans"/>
              <a:cs typeface="Open Sans"/>
              <a:sym typeface="Open Sans"/>
            </a:endParaRPr>
          </a:p>
        </p:txBody>
      </p:sp>
    </p:spTree>
    <p:extLst>
      <p:ext uri="{BB962C8B-B14F-4D97-AF65-F5344CB8AC3E}">
        <p14:creationId xmlns:p14="http://schemas.microsoft.com/office/powerpoint/2010/main" val="39634723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graphicFrame>
        <p:nvGraphicFramePr>
          <p:cNvPr id="148" name="Google Shape;148;p24"/>
          <p:cNvGraphicFramePr/>
          <p:nvPr>
            <p:extLst>
              <p:ext uri="{D42A27DB-BD31-4B8C-83A1-F6EECF244321}">
                <p14:modId xmlns:p14="http://schemas.microsoft.com/office/powerpoint/2010/main" val="2074889371"/>
              </p:ext>
            </p:extLst>
          </p:nvPr>
        </p:nvGraphicFramePr>
        <p:xfrm>
          <a:off x="554500" y="1161001"/>
          <a:ext cx="10948000" cy="5174376"/>
        </p:xfrm>
        <a:graphic>
          <a:graphicData uri="http://schemas.openxmlformats.org/drawingml/2006/table">
            <a:tbl>
              <a:tblPr>
                <a:noFill/>
              </a:tblPr>
              <a:tblGrid>
                <a:gridCol w="4625500">
                  <a:extLst>
                    <a:ext uri="{9D8B030D-6E8A-4147-A177-3AD203B41FA5}">
                      <a16:colId xmlns:a16="http://schemas.microsoft.com/office/drawing/2014/main" val="20000"/>
                    </a:ext>
                  </a:extLst>
                </a:gridCol>
                <a:gridCol w="6322500">
                  <a:extLst>
                    <a:ext uri="{9D8B030D-6E8A-4147-A177-3AD203B41FA5}">
                      <a16:colId xmlns:a16="http://schemas.microsoft.com/office/drawing/2014/main" val="20001"/>
                    </a:ext>
                  </a:extLst>
                </a:gridCol>
              </a:tblGrid>
              <a:tr h="787360">
                <a:tc>
                  <a:txBody>
                    <a:bodyPr/>
                    <a:lstStyle/>
                    <a:p>
                      <a:pPr marL="0" lvl="0" indent="0" algn="l" rtl="0">
                        <a:spcBef>
                          <a:spcPts val="0"/>
                        </a:spcBef>
                        <a:spcAft>
                          <a:spcPts val="0"/>
                        </a:spcAft>
                        <a:buNone/>
                      </a:pPr>
                      <a:r>
                        <a:rPr lang="en" sz="2100" dirty="0">
                          <a:solidFill>
                            <a:srgbClr val="002060"/>
                          </a:solidFill>
                          <a:latin typeface="Merriweather"/>
                          <a:ea typeface="Merriweather"/>
                          <a:cs typeface="Merriweather"/>
                          <a:sym typeface="Merriweather"/>
                        </a:rPr>
                        <a:t>Alert</a:t>
                      </a:r>
                      <a:endParaRPr sz="2100" dirty="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marR="203200" lvl="0" indent="0" algn="l" rtl="0">
                        <a:lnSpc>
                          <a:spcPct val="107272"/>
                        </a:lnSpc>
                        <a:spcBef>
                          <a:spcPts val="0"/>
                        </a:spcBef>
                        <a:spcAft>
                          <a:spcPts val="0"/>
                        </a:spcAft>
                        <a:buNone/>
                      </a:pPr>
                      <a:r>
                        <a:rPr lang="en" sz="1700">
                          <a:solidFill>
                            <a:srgbClr val="002060"/>
                          </a:solidFill>
                          <a:latin typeface="Merriweather"/>
                          <a:ea typeface="Merriweather"/>
                          <a:cs typeface="Merriweather"/>
                          <a:sym typeface="Merriweather"/>
                        </a:rPr>
                        <a:t>Indicative Threshold for placing to RFA / EWS Closure Committee</a:t>
                      </a:r>
                      <a:endParaRPr sz="21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extLst>
                  <a:ext uri="{0D108BD9-81ED-4DB2-BD59-A6C34878D82A}">
                    <a16:rowId xmlns:a16="http://schemas.microsoft.com/office/drawing/2014/main" val="10000"/>
                  </a:ext>
                </a:extLst>
              </a:tr>
              <a:tr h="1190204">
                <a:tc>
                  <a:txBody>
                    <a:bodyPr/>
                    <a:lstStyle/>
                    <a:p>
                      <a:pPr marL="266700" marR="63500" lvl="0" indent="-228600" algn="l" rtl="0">
                        <a:lnSpc>
                          <a:spcPct val="115000"/>
                        </a:lnSpc>
                        <a:spcBef>
                          <a:spcPts val="0"/>
                        </a:spcBef>
                        <a:spcAft>
                          <a:spcPts val="0"/>
                        </a:spcAft>
                        <a:buNone/>
                      </a:pPr>
                      <a:r>
                        <a:rPr lang="en" sz="1700">
                          <a:solidFill>
                            <a:srgbClr val="002060"/>
                          </a:solidFill>
                          <a:latin typeface="Merriweather"/>
                          <a:ea typeface="Merriweather"/>
                          <a:cs typeface="Merriweather"/>
                          <a:sym typeface="Merriweather"/>
                        </a:rPr>
                        <a:t>RFA – 23 Huge Cash Withdrawals in loan accounts</a:t>
                      </a:r>
                      <a:endParaRPr sz="17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lvl="0" indent="0" algn="l" rtl="0">
                        <a:lnSpc>
                          <a:spcPct val="115000"/>
                        </a:lnSpc>
                        <a:spcBef>
                          <a:spcPts val="1200"/>
                        </a:spcBef>
                        <a:spcAft>
                          <a:spcPts val="1200"/>
                        </a:spcAft>
                        <a:buNone/>
                      </a:pPr>
                      <a:r>
                        <a:rPr lang="en" sz="1800">
                          <a:solidFill>
                            <a:srgbClr val="002060"/>
                          </a:solidFill>
                          <a:latin typeface="Merriweather"/>
                          <a:ea typeface="Merriweather"/>
                          <a:cs typeface="Merriweather"/>
                          <a:sym typeface="Merriweather"/>
                        </a:rPr>
                        <a:t>If the cash withdrawal is more than 20% of the limit (Present threshold limit for alert  is 10% of the limit or 10.00 Lakhs whichever is lower)</a:t>
                      </a:r>
                      <a:endParaRPr sz="21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extLst>
                  <a:ext uri="{0D108BD9-81ED-4DB2-BD59-A6C34878D82A}">
                    <a16:rowId xmlns:a16="http://schemas.microsoft.com/office/drawing/2014/main" val="10001"/>
                  </a:ext>
                </a:extLst>
              </a:tr>
              <a:tr h="1124419">
                <a:tc>
                  <a:txBody>
                    <a:bodyPr/>
                    <a:lstStyle/>
                    <a:p>
                      <a:pPr marL="38100" marR="63500" lvl="0" indent="0" algn="l" rtl="0">
                        <a:spcBef>
                          <a:spcPts val="0"/>
                        </a:spcBef>
                        <a:spcAft>
                          <a:spcPts val="0"/>
                        </a:spcAft>
                        <a:buNone/>
                      </a:pPr>
                      <a:r>
                        <a:rPr lang="en" sz="1700" dirty="0">
                          <a:solidFill>
                            <a:srgbClr val="002060"/>
                          </a:solidFill>
                          <a:latin typeface="Merriweather"/>
                          <a:ea typeface="Merriweather"/>
                          <a:cs typeface="Merriweather"/>
                          <a:sym typeface="Merriweather"/>
                        </a:rPr>
                        <a:t>RFA – 36 Substantial related party transactions</a:t>
                      </a:r>
                      <a:endParaRPr sz="1700" dirty="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lvl="0" indent="0" algn="l" rtl="0">
                        <a:lnSpc>
                          <a:spcPct val="107272"/>
                        </a:lnSpc>
                        <a:spcBef>
                          <a:spcPts val="1200"/>
                        </a:spcBef>
                        <a:spcAft>
                          <a:spcPts val="1200"/>
                        </a:spcAft>
                        <a:buNone/>
                      </a:pPr>
                      <a:r>
                        <a:rPr lang="en" sz="1800">
                          <a:solidFill>
                            <a:srgbClr val="002060"/>
                          </a:solidFill>
                          <a:latin typeface="Merriweather"/>
                          <a:ea typeface="Merriweather"/>
                          <a:cs typeface="Merriweather"/>
                          <a:sym typeface="Merriweather"/>
                        </a:rPr>
                        <a:t>If the transactional value of the month exceeds more than 10% of the limit (Present threshold limit for alert is 2% of the sanctioned limit or 10.00 Lakhs whichever is lower)</a:t>
                      </a:r>
                      <a:endParaRPr sz="21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extLst>
                  <a:ext uri="{0D108BD9-81ED-4DB2-BD59-A6C34878D82A}">
                    <a16:rowId xmlns:a16="http://schemas.microsoft.com/office/drawing/2014/main" val="10002"/>
                  </a:ext>
                </a:extLst>
              </a:tr>
              <a:tr h="1190204">
                <a:tc>
                  <a:txBody>
                    <a:bodyPr/>
                    <a:lstStyle/>
                    <a:p>
                      <a:pPr marL="38100" marR="63500" lvl="0" indent="0" algn="l" rtl="0">
                        <a:lnSpc>
                          <a:spcPct val="115000"/>
                        </a:lnSpc>
                        <a:spcBef>
                          <a:spcPts val="0"/>
                        </a:spcBef>
                        <a:spcAft>
                          <a:spcPts val="0"/>
                        </a:spcAft>
                        <a:buNone/>
                      </a:pPr>
                      <a:r>
                        <a:rPr lang="en" sz="1700">
                          <a:solidFill>
                            <a:srgbClr val="002060"/>
                          </a:solidFill>
                          <a:latin typeface="Merriweather"/>
                          <a:ea typeface="Merriweather"/>
                          <a:cs typeface="Merriweather"/>
                          <a:sym typeface="Merriweather"/>
                        </a:rPr>
                        <a:t>RFA – 35 Large number of transactions with Inter connected companies and large outstanding from such companies</a:t>
                      </a:r>
                      <a:endParaRPr sz="17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marR="63500" lvl="0" indent="0" algn="l" rtl="0">
                        <a:lnSpc>
                          <a:spcPct val="115000"/>
                        </a:lnSpc>
                        <a:spcBef>
                          <a:spcPts val="1200"/>
                        </a:spcBef>
                        <a:spcAft>
                          <a:spcPts val="1200"/>
                        </a:spcAft>
                        <a:buNone/>
                      </a:pPr>
                      <a:r>
                        <a:rPr lang="en" sz="1800">
                          <a:solidFill>
                            <a:srgbClr val="002060"/>
                          </a:solidFill>
                          <a:latin typeface="Merriweather"/>
                          <a:ea typeface="Merriweather"/>
                          <a:cs typeface="Merriweather"/>
                          <a:sym typeface="Merriweather"/>
                        </a:rPr>
                        <a:t>If the transactional value of the month exceeds more than 10% of the limit (Present threshold limit for alert is 2% of the sanctioned limit or 10000 whichever is lower)</a:t>
                      </a:r>
                      <a:endParaRPr sz="21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extLst>
                  <a:ext uri="{0D108BD9-81ED-4DB2-BD59-A6C34878D82A}">
                    <a16:rowId xmlns:a16="http://schemas.microsoft.com/office/drawing/2014/main" val="10003"/>
                  </a:ext>
                </a:extLst>
              </a:tr>
              <a:tr h="871267">
                <a:tc>
                  <a:txBody>
                    <a:bodyPr/>
                    <a:lstStyle/>
                    <a:p>
                      <a:pPr marL="0" lvl="0" indent="0" algn="l" rtl="0">
                        <a:lnSpc>
                          <a:spcPct val="107272"/>
                        </a:lnSpc>
                        <a:spcBef>
                          <a:spcPts val="1200"/>
                        </a:spcBef>
                        <a:spcAft>
                          <a:spcPts val="1200"/>
                        </a:spcAft>
                        <a:buNone/>
                      </a:pPr>
                      <a:r>
                        <a:rPr lang="en" sz="1700">
                          <a:solidFill>
                            <a:srgbClr val="002060"/>
                          </a:solidFill>
                          <a:latin typeface="Merriweather"/>
                          <a:ea typeface="Merriweather"/>
                          <a:cs typeface="Merriweather"/>
                          <a:sym typeface="Merriweather"/>
                        </a:rPr>
                        <a:t>RFA – 22 High value RTGS Payment to unrelated parties</a:t>
                      </a:r>
                      <a:endParaRPr sz="17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lvl="0" indent="0" algn="l" rtl="0">
                        <a:lnSpc>
                          <a:spcPct val="107272"/>
                        </a:lnSpc>
                        <a:spcBef>
                          <a:spcPts val="1200"/>
                        </a:spcBef>
                        <a:spcAft>
                          <a:spcPts val="1200"/>
                        </a:spcAft>
                        <a:buNone/>
                      </a:pPr>
                      <a:r>
                        <a:rPr lang="en" sz="1800" dirty="0">
                          <a:solidFill>
                            <a:srgbClr val="002060"/>
                          </a:solidFill>
                          <a:latin typeface="Merriweather"/>
                          <a:ea typeface="Merriweather"/>
                          <a:cs typeface="Merriweather"/>
                          <a:sym typeface="Merriweather"/>
                        </a:rPr>
                        <a:t>If the transactional value of the month exceeds more than 50% of the exposure</a:t>
                      </a:r>
                      <a:endParaRPr sz="2100" dirty="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49" name="Google Shape;149;p24"/>
          <p:cNvSpPr txBox="1"/>
          <p:nvPr/>
        </p:nvSpPr>
        <p:spPr>
          <a:xfrm>
            <a:off x="702000" y="162000"/>
            <a:ext cx="10800400" cy="783200"/>
          </a:xfrm>
          <a:prstGeom prst="rect">
            <a:avLst/>
          </a:prstGeom>
          <a:noFill/>
          <a:ln>
            <a:noFill/>
          </a:ln>
        </p:spPr>
        <p:txBody>
          <a:bodyPr spcFirstLastPara="1" wrap="square" lIns="121900" tIns="121900" rIns="121900" bIns="121900" anchor="t" anchorCtr="0">
            <a:noAutofit/>
          </a:bodyPr>
          <a:lstStyle/>
          <a:p>
            <a:r>
              <a:rPr lang="en" sz="2333" dirty="0">
                <a:solidFill>
                  <a:schemeClr val="bg1"/>
                </a:solidFill>
                <a:latin typeface="Merriweather"/>
                <a:ea typeface="Merriweather"/>
                <a:cs typeface="Merriweather"/>
                <a:sym typeface="Merriweather"/>
              </a:rPr>
              <a:t>Indicative list of Alerts for placing to RFA Committee at Corporate Office</a:t>
            </a:r>
            <a:endParaRPr sz="3333" dirty="0">
              <a:solidFill>
                <a:schemeClr val="bg1"/>
              </a:solidFill>
              <a:latin typeface="Merriweather"/>
              <a:ea typeface="Merriweather"/>
              <a:cs typeface="Merriweather"/>
              <a:sym typeface="Merriweather"/>
            </a:endParaRPr>
          </a:p>
        </p:txBody>
      </p:sp>
    </p:spTree>
    <p:extLst>
      <p:ext uri="{BB962C8B-B14F-4D97-AF65-F5344CB8AC3E}">
        <p14:creationId xmlns:p14="http://schemas.microsoft.com/office/powerpoint/2010/main" val="27918135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graphicFrame>
        <p:nvGraphicFramePr>
          <p:cNvPr id="154" name="Google Shape;154;p25"/>
          <p:cNvGraphicFramePr/>
          <p:nvPr>
            <p:extLst>
              <p:ext uri="{D42A27DB-BD31-4B8C-83A1-F6EECF244321}">
                <p14:modId xmlns:p14="http://schemas.microsoft.com/office/powerpoint/2010/main" val="3398579080"/>
              </p:ext>
            </p:extLst>
          </p:nvPr>
        </p:nvGraphicFramePr>
        <p:xfrm>
          <a:off x="554400" y="779001"/>
          <a:ext cx="10948000" cy="5784539"/>
        </p:xfrm>
        <a:graphic>
          <a:graphicData uri="http://schemas.openxmlformats.org/drawingml/2006/table">
            <a:tbl>
              <a:tblPr>
                <a:noFill/>
              </a:tblPr>
              <a:tblGrid>
                <a:gridCol w="4207000">
                  <a:extLst>
                    <a:ext uri="{9D8B030D-6E8A-4147-A177-3AD203B41FA5}">
                      <a16:colId xmlns:a16="http://schemas.microsoft.com/office/drawing/2014/main" val="20000"/>
                    </a:ext>
                  </a:extLst>
                </a:gridCol>
                <a:gridCol w="6741000">
                  <a:extLst>
                    <a:ext uri="{9D8B030D-6E8A-4147-A177-3AD203B41FA5}">
                      <a16:colId xmlns:a16="http://schemas.microsoft.com/office/drawing/2014/main" val="20001"/>
                    </a:ext>
                  </a:extLst>
                </a:gridCol>
              </a:tblGrid>
              <a:tr h="662233">
                <a:tc>
                  <a:txBody>
                    <a:bodyPr/>
                    <a:lstStyle/>
                    <a:p>
                      <a:pPr marL="0" lvl="0" indent="0" algn="ctr" rtl="0">
                        <a:spcBef>
                          <a:spcPts val="0"/>
                        </a:spcBef>
                        <a:spcAft>
                          <a:spcPts val="0"/>
                        </a:spcAft>
                        <a:buNone/>
                      </a:pPr>
                      <a:r>
                        <a:rPr lang="en" sz="2000" dirty="0">
                          <a:solidFill>
                            <a:srgbClr val="002060"/>
                          </a:solidFill>
                          <a:latin typeface="Merriweather"/>
                          <a:ea typeface="Merriweather"/>
                          <a:cs typeface="Merriweather"/>
                          <a:sym typeface="Merriweather"/>
                        </a:rPr>
                        <a:t>Alert</a:t>
                      </a:r>
                      <a:endParaRPr sz="2000" dirty="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marR="203200" lvl="0" indent="0" algn="ctr" rtl="0">
                        <a:lnSpc>
                          <a:spcPct val="107272"/>
                        </a:lnSpc>
                        <a:spcBef>
                          <a:spcPts val="0"/>
                        </a:spcBef>
                        <a:spcAft>
                          <a:spcPts val="0"/>
                        </a:spcAft>
                        <a:buNone/>
                      </a:pPr>
                      <a:r>
                        <a:rPr lang="en" sz="1500">
                          <a:solidFill>
                            <a:srgbClr val="002060"/>
                          </a:solidFill>
                          <a:latin typeface="Merriweather"/>
                          <a:ea typeface="Merriweather"/>
                          <a:cs typeface="Merriweather"/>
                          <a:sym typeface="Merriweather"/>
                        </a:rPr>
                        <a:t>Indicative Threshold for placing to RFA / EWS Closure Committee</a:t>
                      </a:r>
                      <a:endParaRPr sz="20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extLst>
                  <a:ext uri="{0D108BD9-81ED-4DB2-BD59-A6C34878D82A}">
                    <a16:rowId xmlns:a16="http://schemas.microsoft.com/office/drawing/2014/main" val="10000"/>
                  </a:ext>
                </a:extLst>
              </a:tr>
              <a:tr h="828000">
                <a:tc>
                  <a:txBody>
                    <a:bodyPr/>
                    <a:lstStyle/>
                    <a:p>
                      <a:pPr marL="266700" marR="63500" lvl="0" indent="-228600" algn="just" rtl="0">
                        <a:lnSpc>
                          <a:spcPct val="115000"/>
                        </a:lnSpc>
                        <a:spcBef>
                          <a:spcPts val="0"/>
                        </a:spcBef>
                        <a:spcAft>
                          <a:spcPts val="0"/>
                        </a:spcAft>
                        <a:buNone/>
                      </a:pPr>
                      <a:r>
                        <a:rPr lang="en" sz="1700">
                          <a:solidFill>
                            <a:srgbClr val="002060"/>
                          </a:solidFill>
                          <a:latin typeface="Merriweather"/>
                          <a:ea typeface="Merriweather"/>
                          <a:cs typeface="Merriweather"/>
                          <a:sym typeface="Merriweather"/>
                        </a:rPr>
                        <a:t>RFA – 1 Bouncing of High Value Cheques</a:t>
                      </a:r>
                      <a:endParaRPr sz="15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lvl="0" indent="0" algn="just" rtl="0">
                        <a:lnSpc>
                          <a:spcPct val="115000"/>
                        </a:lnSpc>
                        <a:spcBef>
                          <a:spcPts val="1200"/>
                        </a:spcBef>
                        <a:spcAft>
                          <a:spcPts val="1200"/>
                        </a:spcAft>
                        <a:buNone/>
                      </a:pPr>
                      <a:r>
                        <a:rPr lang="en" sz="1700">
                          <a:solidFill>
                            <a:srgbClr val="002060"/>
                          </a:solidFill>
                          <a:latin typeface="Merriweather"/>
                          <a:ea typeface="Merriweather"/>
                          <a:cs typeface="Merriweather"/>
                          <a:sym typeface="Merriweather"/>
                        </a:rPr>
                        <a:t>If reported for more than one month for the same customer in the past 6 months exceeding 10% of the limit</a:t>
                      </a:r>
                      <a:endParaRPr sz="20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59933">
                <a:tc>
                  <a:txBody>
                    <a:bodyPr/>
                    <a:lstStyle/>
                    <a:p>
                      <a:pPr marL="38100" marR="63500" lvl="0" indent="0" algn="just" rtl="0">
                        <a:spcBef>
                          <a:spcPts val="0"/>
                        </a:spcBef>
                        <a:spcAft>
                          <a:spcPts val="0"/>
                        </a:spcAft>
                        <a:buNone/>
                      </a:pPr>
                      <a:r>
                        <a:rPr lang="en" sz="1700" dirty="0">
                          <a:solidFill>
                            <a:srgbClr val="002060"/>
                          </a:solidFill>
                          <a:latin typeface="Merriweather"/>
                          <a:ea typeface="Merriweather"/>
                          <a:cs typeface="Merriweather"/>
                          <a:sym typeface="Merriweather"/>
                        </a:rPr>
                        <a:t>RFA – 1 CRILC / RFA Fraud</a:t>
                      </a:r>
                      <a:endParaRPr sz="1500" dirty="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lvl="0" indent="0" algn="just" rtl="0">
                        <a:lnSpc>
                          <a:spcPct val="100909"/>
                        </a:lnSpc>
                        <a:spcBef>
                          <a:spcPts val="1200"/>
                        </a:spcBef>
                        <a:spcAft>
                          <a:spcPts val="1200"/>
                        </a:spcAft>
                        <a:buNone/>
                      </a:pPr>
                      <a:r>
                        <a:rPr lang="en" sz="1700">
                          <a:solidFill>
                            <a:srgbClr val="002060"/>
                          </a:solidFill>
                          <a:latin typeface="Merriweather"/>
                          <a:ea typeface="Merriweather"/>
                          <a:cs typeface="Merriweather"/>
                          <a:sym typeface="Merriweather"/>
                        </a:rPr>
                        <a:t>All accounts within the Threshold of the closure authority</a:t>
                      </a:r>
                      <a:endParaRPr sz="17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804632">
                <a:tc>
                  <a:txBody>
                    <a:bodyPr/>
                    <a:lstStyle/>
                    <a:p>
                      <a:pPr marL="38100" marR="63500" lvl="0" indent="0" algn="just" rtl="0">
                        <a:lnSpc>
                          <a:spcPct val="115000"/>
                        </a:lnSpc>
                        <a:spcBef>
                          <a:spcPts val="0"/>
                        </a:spcBef>
                        <a:spcAft>
                          <a:spcPts val="0"/>
                        </a:spcAft>
                        <a:buNone/>
                      </a:pPr>
                      <a:r>
                        <a:rPr lang="en" sz="1700">
                          <a:solidFill>
                            <a:srgbClr val="002060"/>
                          </a:solidFill>
                          <a:latin typeface="Merriweather"/>
                          <a:ea typeface="Merriweather"/>
                          <a:cs typeface="Merriweather"/>
                          <a:sym typeface="Merriweather"/>
                        </a:rPr>
                        <a:t>RFA – 5 Invocation of BG</a:t>
                      </a:r>
                      <a:endParaRPr sz="1500">
                        <a:solidFill>
                          <a:srgbClr val="002060"/>
                        </a:solidFill>
                        <a:latin typeface="Merriweather"/>
                        <a:ea typeface="Merriweather"/>
                        <a:cs typeface="Merriweather"/>
                        <a:sym typeface="Merriweather"/>
                      </a:endParaRPr>
                    </a:p>
                    <a:p>
                      <a:pPr marL="38100" marR="63500" lvl="0" indent="0" algn="just" rtl="0">
                        <a:lnSpc>
                          <a:spcPct val="115000"/>
                        </a:lnSpc>
                        <a:spcBef>
                          <a:spcPts val="0"/>
                        </a:spcBef>
                        <a:spcAft>
                          <a:spcPts val="0"/>
                        </a:spcAft>
                        <a:buNone/>
                      </a:pPr>
                      <a:endParaRPr sz="15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lvl="0" indent="0" algn="just" rtl="0">
                        <a:lnSpc>
                          <a:spcPct val="107727"/>
                        </a:lnSpc>
                        <a:spcBef>
                          <a:spcPts val="1200"/>
                        </a:spcBef>
                        <a:spcAft>
                          <a:spcPts val="1200"/>
                        </a:spcAft>
                        <a:buNone/>
                      </a:pPr>
                      <a:r>
                        <a:rPr lang="en" sz="1700">
                          <a:solidFill>
                            <a:srgbClr val="002060"/>
                          </a:solidFill>
                          <a:latin typeface="Merriweather"/>
                          <a:ea typeface="Merriweather"/>
                          <a:cs typeface="Merriweather"/>
                          <a:sym typeface="Merriweather"/>
                        </a:rPr>
                        <a:t>Accounts where there is invocation of more than 2 BGs in the past 6 months</a:t>
                      </a:r>
                      <a:endParaRPr sz="17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90000"/>
                      </a:solidFill>
                      <a:prstDash val="solid"/>
                      <a:round/>
                      <a:headEnd type="none" w="sm" len="sm"/>
                      <a:tailEnd type="none" w="sm" len="sm"/>
                    </a:lnB>
                  </a:tcPr>
                </a:tc>
                <a:extLst>
                  <a:ext uri="{0D108BD9-81ED-4DB2-BD59-A6C34878D82A}">
                    <a16:rowId xmlns:a16="http://schemas.microsoft.com/office/drawing/2014/main" val="10003"/>
                  </a:ext>
                </a:extLst>
              </a:tr>
              <a:tr h="871267">
                <a:tc>
                  <a:txBody>
                    <a:bodyPr/>
                    <a:lstStyle/>
                    <a:p>
                      <a:pPr marL="0" lvl="0" indent="0" algn="just" rtl="0">
                        <a:lnSpc>
                          <a:spcPct val="107272"/>
                        </a:lnSpc>
                        <a:spcBef>
                          <a:spcPts val="1200"/>
                        </a:spcBef>
                        <a:spcAft>
                          <a:spcPts val="1200"/>
                        </a:spcAft>
                        <a:buNone/>
                      </a:pPr>
                      <a:r>
                        <a:rPr lang="en" sz="1700">
                          <a:solidFill>
                            <a:srgbClr val="002060"/>
                          </a:solidFill>
                          <a:latin typeface="Merriweather"/>
                          <a:ea typeface="Merriweather"/>
                          <a:cs typeface="Merriweather"/>
                          <a:sym typeface="Merriweather"/>
                        </a:rPr>
                        <a:t>RFA – 5 Devolvement of LC</a:t>
                      </a:r>
                      <a:endParaRPr sz="15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lvl="0" indent="0" algn="just" rtl="0">
                        <a:lnSpc>
                          <a:spcPct val="107272"/>
                        </a:lnSpc>
                        <a:spcBef>
                          <a:spcPts val="1200"/>
                        </a:spcBef>
                        <a:spcAft>
                          <a:spcPts val="1200"/>
                        </a:spcAft>
                        <a:buNone/>
                      </a:pPr>
                      <a:r>
                        <a:rPr lang="en" sz="1700">
                          <a:solidFill>
                            <a:srgbClr val="002060"/>
                          </a:solidFill>
                          <a:latin typeface="Merriweather"/>
                          <a:ea typeface="Merriweather"/>
                          <a:cs typeface="Merriweather"/>
                          <a:sym typeface="Merriweather"/>
                        </a:rPr>
                        <a:t>Accounts where there is invocation of more than 2 LCs in the past 6 months</a:t>
                      </a:r>
                      <a:endParaRPr sz="17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extLst>
                  <a:ext uri="{0D108BD9-81ED-4DB2-BD59-A6C34878D82A}">
                    <a16:rowId xmlns:a16="http://schemas.microsoft.com/office/drawing/2014/main" val="10004"/>
                  </a:ext>
                </a:extLst>
              </a:tr>
              <a:tr h="871267">
                <a:tc>
                  <a:txBody>
                    <a:bodyPr/>
                    <a:lstStyle/>
                    <a:p>
                      <a:pPr marL="0" lvl="0" indent="0" algn="just" rtl="0">
                        <a:lnSpc>
                          <a:spcPct val="107272"/>
                        </a:lnSpc>
                        <a:spcBef>
                          <a:spcPts val="1200"/>
                        </a:spcBef>
                        <a:spcAft>
                          <a:spcPts val="1200"/>
                        </a:spcAft>
                        <a:buNone/>
                      </a:pPr>
                      <a:r>
                        <a:rPr lang="en" sz="1700">
                          <a:solidFill>
                            <a:srgbClr val="002060"/>
                          </a:solidFill>
                          <a:latin typeface="Merriweather"/>
                          <a:ea typeface="Merriweather"/>
                          <a:cs typeface="Merriweather"/>
                          <a:sym typeface="Merriweather"/>
                        </a:rPr>
                        <a:t>DFS – 66 Indication of Fraud</a:t>
                      </a:r>
                      <a:endParaRPr sz="17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lvl="0" indent="0" algn="just" rtl="0">
                        <a:lnSpc>
                          <a:spcPct val="107272"/>
                        </a:lnSpc>
                        <a:spcBef>
                          <a:spcPts val="1200"/>
                        </a:spcBef>
                        <a:spcAft>
                          <a:spcPts val="1200"/>
                        </a:spcAft>
                        <a:buNone/>
                      </a:pPr>
                      <a:r>
                        <a:rPr lang="en" sz="1700">
                          <a:solidFill>
                            <a:srgbClr val="002060"/>
                          </a:solidFill>
                          <a:latin typeface="Merriweather"/>
                          <a:ea typeface="Merriweather"/>
                          <a:cs typeface="Merriweather"/>
                          <a:sym typeface="Merriweather"/>
                        </a:rPr>
                        <a:t>All accounts within the Threshold of the closure authority</a:t>
                      </a:r>
                      <a:endParaRPr sz="17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extLst>
                  <a:ext uri="{0D108BD9-81ED-4DB2-BD59-A6C34878D82A}">
                    <a16:rowId xmlns:a16="http://schemas.microsoft.com/office/drawing/2014/main" val="10005"/>
                  </a:ext>
                </a:extLst>
              </a:tr>
              <a:tr h="1059140">
                <a:tc>
                  <a:txBody>
                    <a:bodyPr/>
                    <a:lstStyle/>
                    <a:p>
                      <a:pPr marL="266700" lvl="0" indent="-228600" algn="just" rtl="0">
                        <a:lnSpc>
                          <a:spcPct val="107272"/>
                        </a:lnSpc>
                        <a:spcBef>
                          <a:spcPts val="1200"/>
                        </a:spcBef>
                        <a:spcAft>
                          <a:spcPts val="1200"/>
                        </a:spcAft>
                        <a:buNone/>
                      </a:pPr>
                      <a:r>
                        <a:rPr lang="en" sz="1700">
                          <a:solidFill>
                            <a:srgbClr val="002060"/>
                          </a:solidFill>
                          <a:latin typeface="Merriweather"/>
                          <a:ea typeface="Merriweather"/>
                          <a:cs typeface="Merriweather"/>
                          <a:sym typeface="Merriweather"/>
                        </a:rPr>
                        <a:t>RFA – 20 Not Routing of Sales proceeds  through consortium / Member Banks / lender to the company</a:t>
                      </a:r>
                      <a:endParaRPr sz="170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tc>
                  <a:txBody>
                    <a:bodyPr/>
                    <a:lstStyle/>
                    <a:p>
                      <a:pPr marL="0" lvl="0" indent="0" algn="just" rtl="0">
                        <a:lnSpc>
                          <a:spcPct val="107272"/>
                        </a:lnSpc>
                        <a:spcBef>
                          <a:spcPts val="1200"/>
                        </a:spcBef>
                        <a:spcAft>
                          <a:spcPts val="1200"/>
                        </a:spcAft>
                        <a:buNone/>
                      </a:pPr>
                      <a:r>
                        <a:rPr lang="en" sz="1700" dirty="0">
                          <a:solidFill>
                            <a:srgbClr val="002060"/>
                          </a:solidFill>
                          <a:latin typeface="Merriweather"/>
                          <a:ea typeface="Merriweather"/>
                          <a:cs typeface="Merriweather"/>
                          <a:sym typeface="Merriweather"/>
                        </a:rPr>
                        <a:t>All accounts within the Threshold of the closure authority</a:t>
                      </a:r>
                      <a:endParaRPr sz="1700" dirty="0">
                        <a:solidFill>
                          <a:srgbClr val="002060"/>
                        </a:solidFill>
                        <a:latin typeface="Merriweather"/>
                        <a:ea typeface="Merriweather"/>
                        <a:cs typeface="Merriweather"/>
                        <a:sym typeface="Merriweather"/>
                      </a:endParaRPr>
                    </a:p>
                  </a:txBody>
                  <a:tcPr marL="121900" marR="121900" marT="121900" marB="121900">
                    <a:lnL w="9525" cap="flat" cmpd="sng">
                      <a:solidFill>
                        <a:srgbClr val="990000"/>
                      </a:solidFill>
                      <a:prstDash val="solid"/>
                      <a:round/>
                      <a:headEnd type="none" w="sm" len="sm"/>
                      <a:tailEnd type="none" w="sm" len="sm"/>
                    </a:lnL>
                    <a:lnR w="9525" cap="flat" cmpd="sng">
                      <a:solidFill>
                        <a:srgbClr val="990000"/>
                      </a:solidFill>
                      <a:prstDash val="solid"/>
                      <a:round/>
                      <a:headEnd type="none" w="sm" len="sm"/>
                      <a:tailEnd type="none" w="sm" len="sm"/>
                    </a:lnR>
                    <a:lnT w="9525" cap="flat" cmpd="sng">
                      <a:solidFill>
                        <a:srgbClr val="990000"/>
                      </a:solidFill>
                      <a:prstDash val="solid"/>
                      <a:round/>
                      <a:headEnd type="none" w="sm" len="sm"/>
                      <a:tailEnd type="none" w="sm" len="sm"/>
                    </a:lnT>
                    <a:lnB w="9525" cap="flat" cmpd="sng">
                      <a:solidFill>
                        <a:srgbClr val="99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155" name="Google Shape;155;p25"/>
          <p:cNvSpPr txBox="1"/>
          <p:nvPr/>
        </p:nvSpPr>
        <p:spPr>
          <a:xfrm>
            <a:off x="702000" y="162000"/>
            <a:ext cx="10800400" cy="783200"/>
          </a:xfrm>
          <a:prstGeom prst="rect">
            <a:avLst/>
          </a:prstGeom>
          <a:noFill/>
          <a:ln>
            <a:noFill/>
          </a:ln>
        </p:spPr>
        <p:txBody>
          <a:bodyPr spcFirstLastPara="1" wrap="square" lIns="121900" tIns="121900" rIns="121900" bIns="121900" anchor="t" anchorCtr="0">
            <a:noAutofit/>
          </a:bodyPr>
          <a:lstStyle/>
          <a:p>
            <a:r>
              <a:rPr lang="en" sz="2333" dirty="0">
                <a:solidFill>
                  <a:srgbClr val="990000"/>
                </a:solidFill>
                <a:latin typeface="Merriweather"/>
                <a:ea typeface="Merriweather"/>
                <a:cs typeface="Merriweather"/>
                <a:sym typeface="Merriweather"/>
              </a:rPr>
              <a:t>Indicative list of Alerts for placing to RFA Committee at Corporate Office</a:t>
            </a:r>
            <a:endParaRPr sz="3333" dirty="0">
              <a:solidFill>
                <a:srgbClr val="990000"/>
              </a:solidFill>
              <a:latin typeface="Merriweather"/>
              <a:ea typeface="Merriweather"/>
              <a:cs typeface="Merriweather"/>
              <a:sym typeface="Merriweather"/>
            </a:endParaRPr>
          </a:p>
        </p:txBody>
      </p:sp>
    </p:spTree>
    <p:extLst>
      <p:ext uri="{BB962C8B-B14F-4D97-AF65-F5344CB8AC3E}">
        <p14:creationId xmlns:p14="http://schemas.microsoft.com/office/powerpoint/2010/main" val="12866898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7"/>
          <p:cNvSpPr txBox="1">
            <a:spLocks noGrp="1"/>
          </p:cNvSpPr>
          <p:nvPr>
            <p:ph type="title"/>
          </p:nvPr>
        </p:nvSpPr>
        <p:spPr>
          <a:xfrm>
            <a:off x="415600" y="593367"/>
            <a:ext cx="11360800" cy="943200"/>
          </a:xfrm>
          <a:prstGeom prst="rect">
            <a:avLst/>
          </a:prstGeom>
        </p:spPr>
        <p:txBody>
          <a:bodyPr spcFirstLastPara="1" vert="horz" wrap="square" lIns="121900" tIns="121900" rIns="121900" bIns="121900" rtlCol="0" anchor="t" anchorCtr="0">
            <a:normAutofit/>
          </a:bodyPr>
          <a:lstStyle/>
          <a:p>
            <a:r>
              <a:rPr lang="en"/>
              <a:t>Process (Contd)</a:t>
            </a:r>
            <a:endParaRPr/>
          </a:p>
        </p:txBody>
      </p:sp>
      <p:sp>
        <p:nvSpPr>
          <p:cNvPr id="167" name="Google Shape;167;p27"/>
          <p:cNvSpPr/>
          <p:nvPr/>
        </p:nvSpPr>
        <p:spPr>
          <a:xfrm>
            <a:off x="0" y="1586652"/>
            <a:ext cx="4729200" cy="892000"/>
          </a:xfrm>
          <a:prstGeom prst="homePlate">
            <a:avLst>
              <a:gd name="adj" fmla="val 50000"/>
            </a:avLst>
          </a:prstGeom>
          <a:solidFill>
            <a:srgbClr val="801F17"/>
          </a:solidFill>
          <a:ln>
            <a:noFill/>
          </a:ln>
        </p:spPr>
        <p:txBody>
          <a:bodyPr spcFirstLastPara="1" wrap="square" lIns="121900" tIns="121900" rIns="121900" bIns="121900" anchor="ctr" anchorCtr="0">
            <a:noAutofit/>
          </a:bodyPr>
          <a:lstStyle/>
          <a:p>
            <a:pPr algn="ctr"/>
            <a:r>
              <a:rPr lang="en" sz="2400">
                <a:solidFill>
                  <a:srgbClr val="FFFFFF"/>
                </a:solidFill>
                <a:latin typeface="Roboto"/>
                <a:ea typeface="Roboto"/>
                <a:cs typeface="Roboto"/>
                <a:sym typeface="Roboto"/>
              </a:rPr>
              <a:t>Lorem 1</a:t>
            </a:r>
            <a:endParaRPr sz="2400">
              <a:solidFill>
                <a:srgbClr val="FFFFFF"/>
              </a:solidFill>
              <a:latin typeface="Roboto"/>
              <a:ea typeface="Roboto"/>
              <a:cs typeface="Roboto"/>
              <a:sym typeface="Roboto"/>
            </a:endParaRPr>
          </a:p>
        </p:txBody>
      </p:sp>
      <p:sp>
        <p:nvSpPr>
          <p:cNvPr id="168" name="Google Shape;168;p27"/>
          <p:cNvSpPr/>
          <p:nvPr/>
        </p:nvSpPr>
        <p:spPr>
          <a:xfrm>
            <a:off x="0" y="1586667"/>
            <a:ext cx="6096000" cy="892000"/>
          </a:xfrm>
          <a:prstGeom prst="homePlate">
            <a:avLst>
              <a:gd name="adj" fmla="val 50000"/>
            </a:avLst>
          </a:prstGeom>
          <a:solidFill>
            <a:srgbClr val="155B55"/>
          </a:solidFill>
          <a:ln>
            <a:noFill/>
          </a:ln>
        </p:spPr>
        <p:txBody>
          <a:bodyPr spcFirstLastPara="1" wrap="square" lIns="121900" tIns="121900" rIns="121900" bIns="121900" anchor="ctr" anchorCtr="0">
            <a:noAutofit/>
          </a:bodyPr>
          <a:lstStyle/>
          <a:p>
            <a:pPr algn="ctr"/>
            <a:r>
              <a:rPr lang="en" sz="2400">
                <a:solidFill>
                  <a:srgbClr val="FFFFFF"/>
                </a:solidFill>
                <a:latin typeface="Roboto"/>
                <a:ea typeface="Roboto"/>
                <a:cs typeface="Roboto"/>
                <a:sym typeface="Roboto"/>
              </a:rPr>
              <a:t>Step-1</a:t>
            </a:r>
            <a:endParaRPr sz="2400">
              <a:solidFill>
                <a:srgbClr val="FFFFFF"/>
              </a:solidFill>
              <a:latin typeface="Roboto"/>
              <a:ea typeface="Roboto"/>
              <a:cs typeface="Roboto"/>
              <a:sym typeface="Roboto"/>
            </a:endParaRPr>
          </a:p>
        </p:txBody>
      </p:sp>
      <p:sp>
        <p:nvSpPr>
          <p:cNvPr id="169" name="Google Shape;169;p27"/>
          <p:cNvSpPr/>
          <p:nvPr/>
        </p:nvSpPr>
        <p:spPr>
          <a:xfrm>
            <a:off x="5571833" y="1586367"/>
            <a:ext cx="6096152" cy="892000"/>
          </a:xfrm>
          <a:prstGeom prst="chevron">
            <a:avLst>
              <a:gd name="adj" fmla="val 50000"/>
            </a:avLst>
          </a:prstGeom>
          <a:solidFill>
            <a:srgbClr val="1D7E75"/>
          </a:solidFill>
          <a:ln>
            <a:noFill/>
          </a:ln>
        </p:spPr>
        <p:txBody>
          <a:bodyPr spcFirstLastPara="1" wrap="square" lIns="121900" tIns="121900" rIns="121900" bIns="121900" anchor="ctr" anchorCtr="0">
            <a:noAutofit/>
          </a:bodyPr>
          <a:lstStyle/>
          <a:p>
            <a:pPr algn="ctr"/>
            <a:r>
              <a:rPr lang="en" sz="2400" dirty="0" smtClean="0">
                <a:solidFill>
                  <a:srgbClr val="FFFFFF"/>
                </a:solidFill>
                <a:latin typeface="Roboto"/>
                <a:ea typeface="Roboto"/>
                <a:cs typeface="Roboto"/>
                <a:sym typeface="Roboto"/>
              </a:rPr>
              <a:t>Step-2</a:t>
            </a:r>
            <a:endParaRPr sz="2400" dirty="0">
              <a:solidFill>
                <a:srgbClr val="FFFFFF"/>
              </a:solidFill>
              <a:latin typeface="Roboto"/>
              <a:ea typeface="Roboto"/>
              <a:cs typeface="Roboto"/>
              <a:sym typeface="Roboto"/>
            </a:endParaRPr>
          </a:p>
        </p:txBody>
      </p:sp>
      <p:sp>
        <p:nvSpPr>
          <p:cNvPr id="170" name="Google Shape;170;p27"/>
          <p:cNvSpPr txBox="1"/>
          <p:nvPr/>
        </p:nvSpPr>
        <p:spPr>
          <a:xfrm>
            <a:off x="135000" y="2528767"/>
            <a:ext cx="4000000" cy="3219302"/>
          </a:xfrm>
          <a:prstGeom prst="rect">
            <a:avLst/>
          </a:prstGeom>
          <a:noFill/>
          <a:ln>
            <a:noFill/>
          </a:ln>
        </p:spPr>
        <p:txBody>
          <a:bodyPr spcFirstLastPara="1" wrap="square" lIns="121900" tIns="121900" rIns="121900" bIns="121900" anchor="t" anchorCtr="0">
            <a:spAutoFit/>
          </a:bodyPr>
          <a:lstStyle/>
          <a:p>
            <a:pPr algn="just">
              <a:lnSpc>
                <a:spcPct val="115000"/>
              </a:lnSpc>
            </a:pPr>
            <a:r>
              <a:rPr lang="en" sz="2400" dirty="0">
                <a:solidFill>
                  <a:srgbClr val="002060"/>
                </a:solidFill>
                <a:latin typeface="Merriweather"/>
                <a:ea typeface="Merriweather"/>
                <a:cs typeface="Merriweather"/>
                <a:sym typeface="Merriweather"/>
              </a:rPr>
              <a:t>Once account is red flagged in standard accounts entrustment for forensic audit is to be done within 3 months by branch / ZO and report to be obtained within 3 months</a:t>
            </a:r>
            <a:endParaRPr sz="2400" dirty="0">
              <a:solidFill>
                <a:srgbClr val="002060"/>
              </a:solidFill>
              <a:latin typeface="Merriweather"/>
              <a:ea typeface="Merriweather"/>
              <a:cs typeface="Merriweather"/>
              <a:sym typeface="Merriweather"/>
            </a:endParaRPr>
          </a:p>
        </p:txBody>
      </p:sp>
      <p:sp>
        <p:nvSpPr>
          <p:cNvPr id="171" name="Google Shape;171;p27"/>
          <p:cNvSpPr txBox="1"/>
          <p:nvPr/>
        </p:nvSpPr>
        <p:spPr>
          <a:xfrm>
            <a:off x="5953500" y="2528168"/>
            <a:ext cx="5368400" cy="3455777"/>
          </a:xfrm>
          <a:prstGeom prst="rect">
            <a:avLst/>
          </a:prstGeom>
          <a:noFill/>
          <a:ln>
            <a:noFill/>
          </a:ln>
        </p:spPr>
        <p:txBody>
          <a:bodyPr spcFirstLastPara="1" wrap="square" lIns="121900" tIns="121900" rIns="121900" bIns="121900" anchor="t" anchorCtr="0">
            <a:spAutoFit/>
          </a:bodyPr>
          <a:lstStyle/>
          <a:p>
            <a:pPr algn="just">
              <a:lnSpc>
                <a:spcPct val="115000"/>
              </a:lnSpc>
            </a:pPr>
            <a:r>
              <a:rPr lang="en" sz="2267" dirty="0">
                <a:solidFill>
                  <a:srgbClr val="002060"/>
                </a:solidFill>
                <a:latin typeface="Merriweather"/>
                <a:ea typeface="Merriweather"/>
                <a:cs typeface="Merriweather"/>
                <a:sym typeface="Merriweather"/>
              </a:rPr>
              <a:t>Forensic audit report will be analysed by FRMC for fraud examination and the decision will be taken by FRMC.</a:t>
            </a:r>
            <a:endParaRPr sz="2267" dirty="0">
              <a:solidFill>
                <a:srgbClr val="002060"/>
              </a:solidFill>
              <a:latin typeface="Merriweather"/>
              <a:ea typeface="Merriweather"/>
              <a:cs typeface="Merriweather"/>
              <a:sym typeface="Merriweather"/>
            </a:endParaRPr>
          </a:p>
          <a:p>
            <a:pPr algn="just">
              <a:lnSpc>
                <a:spcPct val="115000"/>
              </a:lnSpc>
            </a:pPr>
            <a:r>
              <a:rPr lang="en" sz="2267" dirty="0">
                <a:solidFill>
                  <a:srgbClr val="002060"/>
                </a:solidFill>
                <a:latin typeface="Merriweather"/>
                <a:ea typeface="Merriweather"/>
                <a:cs typeface="Merriweather"/>
                <a:sym typeface="Merriweather"/>
              </a:rPr>
              <a:t>If classified as fraud, RFA status in CRILC will be changed as fraud.</a:t>
            </a:r>
            <a:endParaRPr sz="2267" dirty="0">
              <a:solidFill>
                <a:srgbClr val="002060"/>
              </a:solidFill>
              <a:latin typeface="Merriweather"/>
              <a:ea typeface="Merriweather"/>
              <a:cs typeface="Merriweather"/>
              <a:sym typeface="Merriweather"/>
            </a:endParaRPr>
          </a:p>
          <a:p>
            <a:pPr algn="just">
              <a:lnSpc>
                <a:spcPct val="115000"/>
              </a:lnSpc>
            </a:pPr>
            <a:r>
              <a:rPr lang="en" sz="2267" dirty="0">
                <a:solidFill>
                  <a:srgbClr val="002060"/>
                </a:solidFill>
                <a:latin typeface="Merriweather"/>
                <a:ea typeface="Merriweather"/>
                <a:cs typeface="Merriweather"/>
                <a:sym typeface="Merriweather"/>
              </a:rPr>
              <a:t>If the committee decides that it is not a fraud, the Bank will remove the Red Flag in CRILC in platform of RBI.</a:t>
            </a:r>
            <a:endParaRPr sz="2267" dirty="0">
              <a:solidFill>
                <a:srgbClr val="002060"/>
              </a:solidFill>
              <a:latin typeface="Merriweather"/>
              <a:ea typeface="Merriweather"/>
              <a:cs typeface="Merriweather"/>
              <a:sym typeface="Merriweather"/>
            </a:endParaRPr>
          </a:p>
        </p:txBody>
      </p:sp>
    </p:spTree>
    <p:extLst>
      <p:ext uri="{BB962C8B-B14F-4D97-AF65-F5344CB8AC3E}">
        <p14:creationId xmlns:p14="http://schemas.microsoft.com/office/powerpoint/2010/main" val="21659138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title"/>
          </p:nvPr>
        </p:nvSpPr>
        <p:spPr>
          <a:xfrm>
            <a:off x="483100" y="66867"/>
            <a:ext cx="11360800" cy="943200"/>
          </a:xfrm>
          <a:prstGeom prst="rect">
            <a:avLst/>
          </a:prstGeom>
        </p:spPr>
        <p:txBody>
          <a:bodyPr spcFirstLastPara="1" vert="horz" wrap="square" lIns="121900" tIns="121900" rIns="121900" bIns="121900" rtlCol="0" anchor="t" anchorCtr="0">
            <a:normAutofit/>
          </a:bodyPr>
          <a:lstStyle/>
          <a:p>
            <a:pPr algn="ctr"/>
            <a:r>
              <a:rPr lang="en"/>
              <a:t>RFA Committee</a:t>
            </a:r>
            <a:endParaRPr/>
          </a:p>
        </p:txBody>
      </p:sp>
      <p:sp>
        <p:nvSpPr>
          <p:cNvPr id="177" name="Google Shape;177;p28"/>
          <p:cNvSpPr txBox="1"/>
          <p:nvPr/>
        </p:nvSpPr>
        <p:spPr>
          <a:xfrm>
            <a:off x="270000" y="1010067"/>
            <a:ext cx="3901600" cy="3375200"/>
          </a:xfrm>
          <a:prstGeom prst="rect">
            <a:avLst/>
          </a:prstGeom>
          <a:noFill/>
          <a:ln>
            <a:noFill/>
          </a:ln>
          <a:effectLst>
            <a:outerShdw blurRad="57150" dist="19050" dir="5400000" algn="bl" rotWithShape="0">
              <a:srgbClr val="666666">
                <a:alpha val="50000"/>
              </a:srgbClr>
            </a:outerShdw>
          </a:effectLst>
        </p:spPr>
        <p:txBody>
          <a:bodyPr spcFirstLastPara="1" wrap="square" lIns="121900" tIns="121900" rIns="121900" bIns="121900" anchor="t" anchorCtr="0">
            <a:noAutofit/>
          </a:bodyPr>
          <a:lstStyle/>
          <a:p>
            <a:pPr algn="ctr"/>
            <a:r>
              <a:rPr lang="en" sz="2400" dirty="0">
                <a:solidFill>
                  <a:srgbClr val="002060"/>
                </a:solidFill>
                <a:latin typeface="Merriweather"/>
                <a:ea typeface="Merriweather"/>
                <a:cs typeface="Merriweather"/>
                <a:sym typeface="Merriweather"/>
              </a:rPr>
              <a:t>Member:-</a:t>
            </a:r>
            <a:endParaRPr sz="2400" dirty="0">
              <a:solidFill>
                <a:srgbClr val="002060"/>
              </a:solidFill>
              <a:latin typeface="Merriweather"/>
              <a:ea typeface="Merriweather"/>
              <a:cs typeface="Merriweather"/>
              <a:sym typeface="Merriweather"/>
            </a:endParaRPr>
          </a:p>
          <a:p>
            <a:pPr algn="ct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CGM- CMC, R&amp;L (Chair)</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GM/DH- Inspection</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GM/DH- BOD/COO</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GM/DH- Accounts/CFO</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GM/DH- ID</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GM-CCO	</a:t>
            </a:r>
            <a:endParaRPr sz="2400" dirty="0">
              <a:solidFill>
                <a:srgbClr val="002060"/>
              </a:solidFill>
              <a:latin typeface="Merriweather"/>
              <a:ea typeface="Merriweather"/>
              <a:cs typeface="Merriweather"/>
              <a:sym typeface="Merriweather"/>
            </a:endParaRPr>
          </a:p>
        </p:txBody>
      </p:sp>
      <p:sp>
        <p:nvSpPr>
          <p:cNvPr id="178" name="Google Shape;178;p28"/>
          <p:cNvSpPr txBox="1"/>
          <p:nvPr/>
        </p:nvSpPr>
        <p:spPr>
          <a:xfrm>
            <a:off x="4509700" y="1010067"/>
            <a:ext cx="3901600" cy="3375200"/>
          </a:xfrm>
          <a:prstGeom prst="rect">
            <a:avLst/>
          </a:prstGeom>
          <a:noFill/>
          <a:ln>
            <a:noFill/>
          </a:ln>
          <a:effectLst>
            <a:outerShdw blurRad="57150" dist="19050" dir="5400000" algn="bl" rotWithShape="0">
              <a:srgbClr val="666666">
                <a:alpha val="50000"/>
              </a:srgbClr>
            </a:outerShdw>
          </a:effectLst>
        </p:spPr>
        <p:txBody>
          <a:bodyPr spcFirstLastPara="1" wrap="square" lIns="121900" tIns="121900" rIns="121900" bIns="121900" anchor="t" anchorCtr="0">
            <a:noAutofit/>
          </a:bodyPr>
          <a:lstStyle/>
          <a:p>
            <a:pPr algn="ctr"/>
            <a:r>
              <a:rPr lang="en" sz="2400" dirty="0">
                <a:solidFill>
                  <a:srgbClr val="002060"/>
                </a:solidFill>
                <a:latin typeface="Merriweather"/>
                <a:ea typeface="Merriweather"/>
                <a:cs typeface="Merriweather"/>
                <a:sym typeface="Merriweather"/>
              </a:rPr>
              <a:t>Invitees:-</a:t>
            </a:r>
            <a:endParaRPr sz="2400" dirty="0">
              <a:solidFill>
                <a:srgbClr val="002060"/>
              </a:solidFill>
              <a:latin typeface="Merriweather"/>
              <a:ea typeface="Merriweather"/>
              <a:cs typeface="Merriweather"/>
              <a:sym typeface="Merriweather"/>
            </a:endParaRPr>
          </a:p>
          <a:p>
            <a:pPr algn="ct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GM-CMC I&amp;II (based on requirement)</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GM- MSME</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GM-Corporate Credit</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GM- Recovery &amp; Legal</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	</a:t>
            </a:r>
            <a:endParaRPr sz="2400" dirty="0">
              <a:solidFill>
                <a:srgbClr val="002060"/>
              </a:solidFill>
              <a:latin typeface="Merriweather"/>
              <a:ea typeface="Merriweather"/>
              <a:cs typeface="Merriweather"/>
              <a:sym typeface="Merriweather"/>
            </a:endParaRPr>
          </a:p>
        </p:txBody>
      </p:sp>
      <p:sp>
        <p:nvSpPr>
          <p:cNvPr id="179" name="Google Shape;179;p28"/>
          <p:cNvSpPr txBox="1"/>
          <p:nvPr/>
        </p:nvSpPr>
        <p:spPr>
          <a:xfrm>
            <a:off x="8491500" y="1010067"/>
            <a:ext cx="3523600" cy="3375200"/>
          </a:xfrm>
          <a:prstGeom prst="rect">
            <a:avLst/>
          </a:prstGeom>
          <a:noFill/>
          <a:ln>
            <a:noFill/>
          </a:ln>
          <a:effectLst>
            <a:outerShdw blurRad="57150" dist="19050" dir="5400000" algn="bl" rotWithShape="0">
              <a:srgbClr val="666666">
                <a:alpha val="50000"/>
              </a:srgbClr>
            </a:outerShdw>
          </a:effectLst>
        </p:spPr>
        <p:txBody>
          <a:bodyPr spcFirstLastPara="1" wrap="square" lIns="121900" tIns="121900" rIns="121900" bIns="121900" anchor="t" anchorCtr="0">
            <a:noAutofit/>
          </a:bodyPr>
          <a:lstStyle/>
          <a:p>
            <a:pPr algn="ctr"/>
            <a:r>
              <a:rPr lang="en" sz="2400" dirty="0">
                <a:solidFill>
                  <a:srgbClr val="002060"/>
                </a:solidFill>
                <a:latin typeface="Merriweather"/>
                <a:ea typeface="Merriweather"/>
                <a:cs typeface="Merriweather"/>
                <a:sym typeface="Merriweather"/>
              </a:rPr>
              <a:t>Mandatory Members:-</a:t>
            </a:r>
            <a:endParaRPr sz="2400" dirty="0">
              <a:solidFill>
                <a:srgbClr val="002060"/>
              </a:solidFill>
              <a:latin typeface="Merriweather"/>
              <a:ea typeface="Merriweather"/>
              <a:cs typeface="Merriweather"/>
              <a:sym typeface="Merriweather"/>
            </a:endParaRPr>
          </a:p>
          <a:p>
            <a:pPr algn="ct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CGM- CMC, R&amp;L (Chair)</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GM/DH- Inspection</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Atleast one GM/DH of Credit Verticals</a:t>
            </a:r>
            <a:endParaRPr sz="2400" dirty="0">
              <a:solidFill>
                <a:srgbClr val="002060"/>
              </a:solidFill>
              <a:latin typeface="Merriweather"/>
              <a:ea typeface="Merriweather"/>
              <a:cs typeface="Merriweather"/>
              <a:sym typeface="Merriweather"/>
            </a:endParaRPr>
          </a:p>
          <a:p>
            <a:endParaRPr sz="2400" dirty="0">
              <a:solidFill>
                <a:srgbClr val="002060"/>
              </a:solidFill>
              <a:latin typeface="Merriweather"/>
              <a:ea typeface="Merriweather"/>
              <a:cs typeface="Merriweather"/>
              <a:sym typeface="Merriweather"/>
            </a:endParaRPr>
          </a:p>
        </p:txBody>
      </p:sp>
      <p:sp>
        <p:nvSpPr>
          <p:cNvPr id="180" name="Google Shape;180;p28"/>
          <p:cNvSpPr txBox="1"/>
          <p:nvPr/>
        </p:nvSpPr>
        <p:spPr>
          <a:xfrm>
            <a:off x="324700" y="4601767"/>
            <a:ext cx="3266400" cy="1108800"/>
          </a:xfrm>
          <a:prstGeom prst="rect">
            <a:avLst/>
          </a:prstGeom>
          <a:noFill/>
          <a:ln>
            <a:noFill/>
          </a:ln>
          <a:effectLst>
            <a:outerShdw blurRad="57150" dist="19050" dir="5400000" algn="bl" rotWithShape="0">
              <a:srgbClr val="666666">
                <a:alpha val="50000"/>
              </a:srgbClr>
            </a:outerShdw>
          </a:effectLst>
        </p:spPr>
        <p:txBody>
          <a:bodyPr spcFirstLastPara="1" wrap="square" lIns="121900" tIns="121900" rIns="121900" bIns="121900" anchor="t" anchorCtr="0">
            <a:noAutofit/>
          </a:bodyPr>
          <a:lstStyle/>
          <a:p>
            <a:pPr algn="ctr"/>
            <a:r>
              <a:rPr lang="en" sz="2400" dirty="0">
                <a:solidFill>
                  <a:srgbClr val="002060"/>
                </a:solidFill>
                <a:latin typeface="Merriweather"/>
                <a:ea typeface="Merriweather"/>
                <a:cs typeface="Merriweather"/>
                <a:sym typeface="Merriweather"/>
              </a:rPr>
              <a:t>Convenor:-</a:t>
            </a:r>
            <a:endParaRPr sz="2400" dirty="0">
              <a:solidFill>
                <a:srgbClr val="002060"/>
              </a:solidFill>
              <a:latin typeface="Merriweather"/>
              <a:ea typeface="Merriweather"/>
              <a:cs typeface="Merriweather"/>
              <a:sym typeface="Merriweather"/>
            </a:endParaRPr>
          </a:p>
          <a:p>
            <a:r>
              <a:rPr lang="en" sz="2400" dirty="0">
                <a:solidFill>
                  <a:srgbClr val="002060"/>
                </a:solidFill>
                <a:latin typeface="Merriweather"/>
                <a:ea typeface="Merriweather"/>
                <a:cs typeface="Merriweather"/>
                <a:sym typeface="Merriweather"/>
              </a:rPr>
              <a:t>DGM/AGM (CMC)</a:t>
            </a:r>
            <a:endParaRPr sz="2400" dirty="0">
              <a:solidFill>
                <a:srgbClr val="002060"/>
              </a:solidFill>
              <a:latin typeface="Merriweather"/>
              <a:ea typeface="Merriweather"/>
              <a:cs typeface="Merriweather"/>
              <a:sym typeface="Merriweather"/>
            </a:endParaRPr>
          </a:p>
        </p:txBody>
      </p:sp>
      <p:sp>
        <p:nvSpPr>
          <p:cNvPr id="181" name="Google Shape;181;p28"/>
          <p:cNvSpPr txBox="1"/>
          <p:nvPr/>
        </p:nvSpPr>
        <p:spPr>
          <a:xfrm>
            <a:off x="4530300" y="4601767"/>
            <a:ext cx="3266400" cy="1108800"/>
          </a:xfrm>
          <a:prstGeom prst="rect">
            <a:avLst/>
          </a:prstGeom>
          <a:noFill/>
          <a:ln>
            <a:noFill/>
          </a:ln>
          <a:effectLst>
            <a:outerShdw blurRad="57150" dist="19050" dir="5400000" algn="bl" rotWithShape="0">
              <a:srgbClr val="666666">
                <a:alpha val="50000"/>
              </a:srgbClr>
            </a:outerShdw>
          </a:effectLst>
        </p:spPr>
        <p:txBody>
          <a:bodyPr spcFirstLastPara="1" wrap="square" lIns="121900" tIns="121900" rIns="121900" bIns="121900" anchor="t" anchorCtr="0">
            <a:noAutofit/>
          </a:bodyPr>
          <a:lstStyle/>
          <a:p>
            <a:pPr algn="ctr"/>
            <a:r>
              <a:rPr lang="en" sz="2400" dirty="0">
                <a:solidFill>
                  <a:srgbClr val="002060"/>
                </a:solidFill>
                <a:latin typeface="Merriweather"/>
                <a:ea typeface="Merriweather"/>
                <a:cs typeface="Merriweather"/>
                <a:sym typeface="Merriweather"/>
              </a:rPr>
              <a:t>Quorum:-</a:t>
            </a:r>
            <a:endParaRPr sz="2400" dirty="0">
              <a:solidFill>
                <a:srgbClr val="002060"/>
              </a:solidFill>
              <a:latin typeface="Merriweather"/>
              <a:ea typeface="Merriweather"/>
              <a:cs typeface="Merriweather"/>
              <a:sym typeface="Merriweather"/>
            </a:endParaRPr>
          </a:p>
          <a:p>
            <a:pPr algn="ctr"/>
            <a:r>
              <a:rPr lang="en" sz="2400" dirty="0">
                <a:solidFill>
                  <a:srgbClr val="002060"/>
                </a:solidFill>
                <a:latin typeface="Merriweather"/>
                <a:ea typeface="Merriweather"/>
                <a:cs typeface="Merriweather"/>
                <a:sym typeface="Merriweather"/>
              </a:rPr>
              <a:t>4</a:t>
            </a:r>
            <a:endParaRPr sz="2400" dirty="0">
              <a:solidFill>
                <a:srgbClr val="002060"/>
              </a:solidFill>
              <a:latin typeface="Merriweather"/>
              <a:ea typeface="Merriweather"/>
              <a:cs typeface="Merriweather"/>
              <a:sym typeface="Merriweather"/>
            </a:endParaRPr>
          </a:p>
        </p:txBody>
      </p:sp>
      <p:sp>
        <p:nvSpPr>
          <p:cNvPr id="182" name="Google Shape;182;p28"/>
          <p:cNvSpPr txBox="1"/>
          <p:nvPr/>
        </p:nvSpPr>
        <p:spPr>
          <a:xfrm>
            <a:off x="8491500" y="4601767"/>
            <a:ext cx="3266400" cy="1108800"/>
          </a:xfrm>
          <a:prstGeom prst="rect">
            <a:avLst/>
          </a:prstGeom>
          <a:noFill/>
          <a:ln>
            <a:noFill/>
          </a:ln>
          <a:effectLst>
            <a:outerShdw blurRad="57150" dist="19050" dir="5400000" algn="bl" rotWithShape="0">
              <a:srgbClr val="666666">
                <a:alpha val="50000"/>
              </a:srgbClr>
            </a:outerShdw>
          </a:effectLst>
        </p:spPr>
        <p:txBody>
          <a:bodyPr spcFirstLastPara="1" wrap="square" lIns="121900" tIns="121900" rIns="121900" bIns="121900" anchor="t" anchorCtr="0">
            <a:noAutofit/>
          </a:bodyPr>
          <a:lstStyle/>
          <a:p>
            <a:pPr algn="ctr"/>
            <a:r>
              <a:rPr lang="en" sz="2400" dirty="0">
                <a:solidFill>
                  <a:srgbClr val="002060"/>
                </a:solidFill>
                <a:latin typeface="Merriweather"/>
                <a:ea typeface="Merriweather"/>
                <a:cs typeface="Merriweather"/>
                <a:sym typeface="Merriweather"/>
              </a:rPr>
              <a:t>Frequency:-</a:t>
            </a:r>
            <a:endParaRPr sz="2400" dirty="0">
              <a:solidFill>
                <a:srgbClr val="002060"/>
              </a:solidFill>
              <a:latin typeface="Merriweather"/>
              <a:ea typeface="Merriweather"/>
              <a:cs typeface="Merriweather"/>
              <a:sym typeface="Merriweather"/>
            </a:endParaRPr>
          </a:p>
          <a:p>
            <a:pPr algn="ctr"/>
            <a:r>
              <a:rPr lang="en" sz="2400" dirty="0">
                <a:solidFill>
                  <a:srgbClr val="002060"/>
                </a:solidFill>
                <a:latin typeface="Merriweather"/>
                <a:ea typeface="Merriweather"/>
                <a:cs typeface="Merriweather"/>
                <a:sym typeface="Merriweather"/>
              </a:rPr>
              <a:t>Monthly</a:t>
            </a:r>
            <a:endParaRPr sz="2400" dirty="0">
              <a:solidFill>
                <a:srgbClr val="002060"/>
              </a:solidFill>
              <a:latin typeface="Merriweather"/>
              <a:ea typeface="Merriweather"/>
              <a:cs typeface="Merriweather"/>
              <a:sym typeface="Merriweather"/>
            </a:endParaRPr>
          </a:p>
        </p:txBody>
      </p:sp>
    </p:spTree>
    <p:extLst>
      <p:ext uri="{BB962C8B-B14F-4D97-AF65-F5344CB8AC3E}">
        <p14:creationId xmlns:p14="http://schemas.microsoft.com/office/powerpoint/2010/main" val="10989486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0"/>
          <p:cNvSpPr txBox="1">
            <a:spLocks noGrp="1"/>
          </p:cNvSpPr>
          <p:nvPr>
            <p:ph type="title"/>
          </p:nvPr>
        </p:nvSpPr>
        <p:spPr>
          <a:xfrm>
            <a:off x="1858572" y="1734861"/>
            <a:ext cx="8489200" cy="3385600"/>
          </a:xfrm>
          <a:prstGeom prst="rect">
            <a:avLst/>
          </a:prstGeom>
        </p:spPr>
        <p:txBody>
          <a:bodyPr spcFirstLastPara="1" vert="horz" wrap="square" lIns="121900" tIns="121900" rIns="121900" bIns="121900" rtlCol="0" anchor="ctr" anchorCtr="0">
            <a:normAutofit/>
          </a:bodyPr>
          <a:lstStyle/>
          <a:p>
            <a:pPr algn="ctr"/>
            <a:r>
              <a:rPr lang="en" sz="6400" dirty="0">
                <a:solidFill>
                  <a:schemeClr val="bg1"/>
                </a:solidFill>
              </a:rPr>
              <a:t>Important Information of Credit Monitoring</a:t>
            </a:r>
            <a:endParaRPr sz="6400" dirty="0">
              <a:solidFill>
                <a:schemeClr val="bg1"/>
              </a:solidFill>
            </a:endParaRPr>
          </a:p>
        </p:txBody>
      </p:sp>
    </p:spTree>
    <p:extLst>
      <p:ext uri="{BB962C8B-B14F-4D97-AF65-F5344CB8AC3E}">
        <p14:creationId xmlns:p14="http://schemas.microsoft.com/office/powerpoint/2010/main" val="23412739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9" name="Google Shape;349;p41"/>
          <p:cNvSpPr txBox="1"/>
          <p:nvPr/>
        </p:nvSpPr>
        <p:spPr>
          <a:xfrm>
            <a:off x="1331467" y="930200"/>
            <a:ext cx="10506000" cy="512857"/>
          </a:xfrm>
          <a:prstGeom prst="rect">
            <a:avLst/>
          </a:prstGeom>
          <a:noFill/>
          <a:ln>
            <a:noFill/>
          </a:ln>
        </p:spPr>
        <p:txBody>
          <a:bodyPr spcFirstLastPara="1" wrap="square" lIns="121900" tIns="121900" rIns="121900" bIns="121900" anchor="t" anchorCtr="0">
            <a:spAutoFit/>
          </a:bodyPr>
          <a:lstStyle/>
          <a:p>
            <a:endParaRPr sz="1733">
              <a:solidFill>
                <a:schemeClr val="dk2"/>
              </a:solidFill>
              <a:latin typeface="Calibri"/>
              <a:ea typeface="Calibri"/>
              <a:cs typeface="Calibri"/>
              <a:sym typeface="Calibri"/>
            </a:endParaRPr>
          </a:p>
        </p:txBody>
      </p:sp>
      <p:sp>
        <p:nvSpPr>
          <p:cNvPr id="350" name="Google Shape;350;p41"/>
          <p:cNvSpPr txBox="1"/>
          <p:nvPr/>
        </p:nvSpPr>
        <p:spPr>
          <a:xfrm>
            <a:off x="4486867" y="1805700"/>
            <a:ext cx="7095200" cy="4614400"/>
          </a:xfrm>
          <a:prstGeom prst="rect">
            <a:avLst/>
          </a:prstGeom>
          <a:noFill/>
          <a:ln>
            <a:noFill/>
          </a:ln>
        </p:spPr>
        <p:txBody>
          <a:bodyPr spcFirstLastPara="1" wrap="square" lIns="121900" tIns="121900" rIns="121900" bIns="121900" anchor="t" anchorCtr="0">
            <a:noAutofit/>
          </a:bodyPr>
          <a:lstStyle/>
          <a:p>
            <a:pPr algn="just"/>
            <a:endParaRPr sz="1733">
              <a:solidFill>
                <a:srgbClr val="9900FF"/>
              </a:solidFill>
              <a:latin typeface="Merriweather"/>
              <a:ea typeface="Merriweather"/>
              <a:cs typeface="Merriweather"/>
              <a:sym typeface="Merriweather"/>
            </a:endParaRPr>
          </a:p>
        </p:txBody>
      </p:sp>
      <p:graphicFrame>
        <p:nvGraphicFramePr>
          <p:cNvPr id="351" name="Google Shape;351;p41"/>
          <p:cNvGraphicFramePr/>
          <p:nvPr>
            <p:extLst>
              <p:ext uri="{D42A27DB-BD31-4B8C-83A1-F6EECF244321}">
                <p14:modId xmlns:p14="http://schemas.microsoft.com/office/powerpoint/2010/main" val="4105377451"/>
              </p:ext>
            </p:extLst>
          </p:nvPr>
        </p:nvGraphicFramePr>
        <p:xfrm>
          <a:off x="771896" y="1228800"/>
          <a:ext cx="10715503" cy="4876600"/>
        </p:xfrm>
        <a:graphic>
          <a:graphicData uri="http://schemas.openxmlformats.org/drawingml/2006/table">
            <a:tbl>
              <a:tblPr>
                <a:noFill/>
              </a:tblPr>
              <a:tblGrid>
                <a:gridCol w="1897212">
                  <a:extLst>
                    <a:ext uri="{9D8B030D-6E8A-4147-A177-3AD203B41FA5}">
                      <a16:colId xmlns:a16="http://schemas.microsoft.com/office/drawing/2014/main" val="20000"/>
                    </a:ext>
                  </a:extLst>
                </a:gridCol>
                <a:gridCol w="3460539">
                  <a:extLst>
                    <a:ext uri="{9D8B030D-6E8A-4147-A177-3AD203B41FA5}">
                      <a16:colId xmlns:a16="http://schemas.microsoft.com/office/drawing/2014/main" val="20001"/>
                    </a:ext>
                  </a:extLst>
                </a:gridCol>
                <a:gridCol w="3663357">
                  <a:extLst>
                    <a:ext uri="{9D8B030D-6E8A-4147-A177-3AD203B41FA5}">
                      <a16:colId xmlns:a16="http://schemas.microsoft.com/office/drawing/2014/main" val="20002"/>
                    </a:ext>
                  </a:extLst>
                </a:gridCol>
                <a:gridCol w="1694395">
                  <a:extLst>
                    <a:ext uri="{9D8B030D-6E8A-4147-A177-3AD203B41FA5}">
                      <a16:colId xmlns:a16="http://schemas.microsoft.com/office/drawing/2014/main" val="20003"/>
                    </a:ext>
                  </a:extLst>
                </a:gridCol>
              </a:tblGrid>
              <a:tr h="975320">
                <a:tc>
                  <a:txBody>
                    <a:bodyPr/>
                    <a:lstStyle/>
                    <a:p>
                      <a:pPr marL="0" lvl="0" indent="0" algn="l" rtl="0">
                        <a:spcBef>
                          <a:spcPts val="0"/>
                        </a:spcBef>
                        <a:spcAft>
                          <a:spcPts val="0"/>
                        </a:spcAft>
                        <a:buNone/>
                      </a:pPr>
                      <a:r>
                        <a:rPr lang="en" sz="2400" dirty="0">
                          <a:solidFill>
                            <a:srgbClr val="002060"/>
                          </a:solidFill>
                        </a:rPr>
                        <a:t>Category</a:t>
                      </a:r>
                      <a:endParaRPr sz="2400" dirty="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dirty="0">
                          <a:solidFill>
                            <a:srgbClr val="002060"/>
                          </a:solidFill>
                        </a:rPr>
                        <a:t>Exposure</a:t>
                      </a:r>
                      <a:endParaRPr sz="2400" dirty="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a:solidFill>
                            <a:srgbClr val="002060"/>
                          </a:solidFill>
                        </a:rPr>
                        <a:t>Executive</a:t>
                      </a:r>
                      <a:endParaRPr sz="240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a:solidFill>
                            <a:srgbClr val="002060"/>
                          </a:solidFill>
                        </a:rPr>
                        <a:t>Periodicity</a:t>
                      </a:r>
                      <a:endParaRPr sz="2400">
                        <a:solidFill>
                          <a:srgbClr val="002060"/>
                        </a:solidFill>
                      </a:endParaRPr>
                    </a:p>
                  </a:txBody>
                  <a:tcPr marL="121900" marR="121900" marT="121900" marB="121900"/>
                </a:tc>
                <a:extLst>
                  <a:ext uri="{0D108BD9-81ED-4DB2-BD59-A6C34878D82A}">
                    <a16:rowId xmlns:a16="http://schemas.microsoft.com/office/drawing/2014/main" val="10000"/>
                  </a:ext>
                </a:extLst>
              </a:tr>
              <a:tr h="975320">
                <a:tc>
                  <a:txBody>
                    <a:bodyPr/>
                    <a:lstStyle/>
                    <a:p>
                      <a:pPr marL="0" lvl="0" indent="0" algn="l" rtl="0">
                        <a:spcBef>
                          <a:spcPts val="0"/>
                        </a:spcBef>
                        <a:spcAft>
                          <a:spcPts val="0"/>
                        </a:spcAft>
                        <a:buNone/>
                      </a:pPr>
                      <a:r>
                        <a:rPr lang="en" sz="2400">
                          <a:solidFill>
                            <a:srgbClr val="002060"/>
                          </a:solidFill>
                        </a:rPr>
                        <a:t>A</a:t>
                      </a:r>
                      <a:endParaRPr sz="240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dirty="0">
                          <a:solidFill>
                            <a:srgbClr val="002060"/>
                          </a:solidFill>
                        </a:rPr>
                        <a:t>Rs.25 Crore &amp; above</a:t>
                      </a:r>
                      <a:endParaRPr sz="2400" dirty="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dirty="0">
                          <a:solidFill>
                            <a:srgbClr val="002060"/>
                          </a:solidFill>
                        </a:rPr>
                        <a:t>Field General Manager</a:t>
                      </a:r>
                      <a:endParaRPr sz="2400" dirty="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a:solidFill>
                            <a:srgbClr val="002060"/>
                          </a:solidFill>
                        </a:rPr>
                        <a:t>Yearly</a:t>
                      </a:r>
                      <a:endParaRPr sz="2400">
                        <a:solidFill>
                          <a:srgbClr val="002060"/>
                        </a:solidFill>
                      </a:endParaRPr>
                    </a:p>
                  </a:txBody>
                  <a:tcPr marL="121900" marR="121900" marT="121900" marB="121900"/>
                </a:tc>
                <a:extLst>
                  <a:ext uri="{0D108BD9-81ED-4DB2-BD59-A6C34878D82A}">
                    <a16:rowId xmlns:a16="http://schemas.microsoft.com/office/drawing/2014/main" val="10001"/>
                  </a:ext>
                </a:extLst>
              </a:tr>
              <a:tr h="975320">
                <a:tc>
                  <a:txBody>
                    <a:bodyPr/>
                    <a:lstStyle/>
                    <a:p>
                      <a:pPr marL="0" lvl="0" indent="0" algn="l" rtl="0">
                        <a:spcBef>
                          <a:spcPts val="0"/>
                        </a:spcBef>
                        <a:spcAft>
                          <a:spcPts val="0"/>
                        </a:spcAft>
                        <a:buNone/>
                      </a:pPr>
                      <a:r>
                        <a:rPr lang="en" sz="2400" dirty="0">
                          <a:solidFill>
                            <a:srgbClr val="002060"/>
                          </a:solidFill>
                        </a:rPr>
                        <a:t>B</a:t>
                      </a:r>
                      <a:endParaRPr sz="2400" dirty="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a:solidFill>
                            <a:srgbClr val="002060"/>
                          </a:solidFill>
                        </a:rPr>
                        <a:t>Rs.10 Crore to 25 Crore</a:t>
                      </a:r>
                      <a:endParaRPr sz="240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dirty="0">
                          <a:solidFill>
                            <a:srgbClr val="002060"/>
                          </a:solidFill>
                        </a:rPr>
                        <a:t>Zonal Manager</a:t>
                      </a:r>
                      <a:endParaRPr sz="2400" dirty="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dirty="0">
                          <a:solidFill>
                            <a:srgbClr val="002060"/>
                          </a:solidFill>
                        </a:rPr>
                        <a:t>Yearly</a:t>
                      </a:r>
                      <a:endParaRPr sz="2400" dirty="0">
                        <a:solidFill>
                          <a:srgbClr val="002060"/>
                        </a:solidFill>
                      </a:endParaRPr>
                    </a:p>
                  </a:txBody>
                  <a:tcPr marL="121900" marR="121900" marT="121900" marB="121900"/>
                </a:tc>
                <a:extLst>
                  <a:ext uri="{0D108BD9-81ED-4DB2-BD59-A6C34878D82A}">
                    <a16:rowId xmlns:a16="http://schemas.microsoft.com/office/drawing/2014/main" val="10002"/>
                  </a:ext>
                </a:extLst>
              </a:tr>
              <a:tr h="975320">
                <a:tc>
                  <a:txBody>
                    <a:bodyPr/>
                    <a:lstStyle/>
                    <a:p>
                      <a:pPr marL="0" lvl="0" indent="0" algn="l" rtl="0">
                        <a:spcBef>
                          <a:spcPts val="0"/>
                        </a:spcBef>
                        <a:spcAft>
                          <a:spcPts val="0"/>
                        </a:spcAft>
                        <a:buNone/>
                      </a:pPr>
                      <a:r>
                        <a:rPr lang="en" sz="2400">
                          <a:solidFill>
                            <a:srgbClr val="002060"/>
                          </a:solidFill>
                        </a:rPr>
                        <a:t>C</a:t>
                      </a:r>
                      <a:endParaRPr sz="240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a:solidFill>
                            <a:srgbClr val="002060"/>
                          </a:solidFill>
                        </a:rPr>
                        <a:t>Rs.5 Crore to 10 Crore </a:t>
                      </a:r>
                      <a:endParaRPr sz="240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a:solidFill>
                            <a:srgbClr val="002060"/>
                          </a:solidFill>
                        </a:rPr>
                        <a:t>DZM</a:t>
                      </a:r>
                      <a:endParaRPr sz="240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dirty="0">
                          <a:solidFill>
                            <a:srgbClr val="002060"/>
                          </a:solidFill>
                        </a:rPr>
                        <a:t>Yearly</a:t>
                      </a:r>
                      <a:endParaRPr sz="2400" dirty="0">
                        <a:solidFill>
                          <a:srgbClr val="002060"/>
                        </a:solidFill>
                      </a:endParaRPr>
                    </a:p>
                  </a:txBody>
                  <a:tcPr marL="121900" marR="121900" marT="121900" marB="121900"/>
                </a:tc>
                <a:extLst>
                  <a:ext uri="{0D108BD9-81ED-4DB2-BD59-A6C34878D82A}">
                    <a16:rowId xmlns:a16="http://schemas.microsoft.com/office/drawing/2014/main" val="10003"/>
                  </a:ext>
                </a:extLst>
              </a:tr>
              <a:tr h="975320">
                <a:tc>
                  <a:txBody>
                    <a:bodyPr/>
                    <a:lstStyle/>
                    <a:p>
                      <a:pPr marL="0" lvl="0" indent="0" algn="l" rtl="0">
                        <a:spcBef>
                          <a:spcPts val="0"/>
                        </a:spcBef>
                        <a:spcAft>
                          <a:spcPts val="0"/>
                        </a:spcAft>
                        <a:buNone/>
                      </a:pPr>
                      <a:r>
                        <a:rPr lang="en" sz="2400">
                          <a:solidFill>
                            <a:srgbClr val="002060"/>
                          </a:solidFill>
                        </a:rPr>
                        <a:t>D</a:t>
                      </a:r>
                      <a:endParaRPr sz="240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dirty="0">
                          <a:solidFill>
                            <a:srgbClr val="002060"/>
                          </a:solidFill>
                        </a:rPr>
                        <a:t>Rs.2 crore to 5 Crore</a:t>
                      </a:r>
                      <a:endParaRPr sz="2400" dirty="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dirty="0">
                          <a:solidFill>
                            <a:srgbClr val="002060"/>
                          </a:solidFill>
                        </a:rPr>
                        <a:t>CM @ ZO</a:t>
                      </a:r>
                      <a:endParaRPr sz="2400" dirty="0">
                        <a:solidFill>
                          <a:srgbClr val="002060"/>
                        </a:solidFill>
                      </a:endParaRPr>
                    </a:p>
                  </a:txBody>
                  <a:tcPr marL="121900" marR="121900" marT="121900" marB="121900"/>
                </a:tc>
                <a:tc>
                  <a:txBody>
                    <a:bodyPr/>
                    <a:lstStyle/>
                    <a:p>
                      <a:pPr marL="0" lvl="0" indent="0" algn="l" rtl="0">
                        <a:spcBef>
                          <a:spcPts val="0"/>
                        </a:spcBef>
                        <a:spcAft>
                          <a:spcPts val="0"/>
                        </a:spcAft>
                        <a:buNone/>
                      </a:pPr>
                      <a:r>
                        <a:rPr lang="en" sz="2400" dirty="0">
                          <a:solidFill>
                            <a:srgbClr val="002060"/>
                          </a:solidFill>
                        </a:rPr>
                        <a:t>Yearly</a:t>
                      </a:r>
                      <a:endParaRPr sz="2400" dirty="0">
                        <a:solidFill>
                          <a:srgbClr val="002060"/>
                        </a:solidFill>
                      </a:endParaRPr>
                    </a:p>
                  </a:txBody>
                  <a:tcPr marL="121900" marR="121900" marT="121900" marB="121900"/>
                </a:tc>
                <a:extLst>
                  <a:ext uri="{0D108BD9-81ED-4DB2-BD59-A6C34878D82A}">
                    <a16:rowId xmlns:a16="http://schemas.microsoft.com/office/drawing/2014/main" val="10004"/>
                  </a:ext>
                </a:extLst>
              </a:tr>
            </a:tbl>
          </a:graphicData>
        </a:graphic>
      </p:graphicFrame>
      <p:sp>
        <p:nvSpPr>
          <p:cNvPr id="5" name="TextBox 4"/>
          <p:cNvSpPr txBox="1"/>
          <p:nvPr/>
        </p:nvSpPr>
        <p:spPr>
          <a:xfrm>
            <a:off x="855023" y="475013"/>
            <a:ext cx="10379034" cy="461665"/>
          </a:xfrm>
          <a:prstGeom prst="rect">
            <a:avLst/>
          </a:prstGeom>
          <a:noFill/>
        </p:spPr>
        <p:txBody>
          <a:bodyPr wrap="square" rtlCol="0">
            <a:spAutoFit/>
          </a:bodyPr>
          <a:lstStyle/>
          <a:p>
            <a:r>
              <a:rPr lang="en-US" sz="2400" dirty="0" smtClean="0">
                <a:solidFill>
                  <a:schemeClr val="bg1"/>
                </a:solidFill>
                <a:latin typeface="Cambria" panose="02040503050406030204" pitchFamily="18" charset="0"/>
                <a:ea typeface="Cambria" panose="02040503050406030204" pitchFamily="18" charset="0"/>
              </a:rPr>
              <a:t>Authority to Visit based on the Loan Exposure</a:t>
            </a:r>
            <a:endParaRPr lang="en-IN" sz="2400"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8153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51"/>
                                        </p:tgtEl>
                                        <p:attrNameLst>
                                          <p:attrName>style.visibility</p:attrName>
                                        </p:attrNameLst>
                                      </p:cBhvr>
                                      <p:to>
                                        <p:strVal val="visible"/>
                                      </p:to>
                                    </p:set>
                                    <p:animEffect transition="in" filter="box(in)">
                                      <p:cBhvr>
                                        <p:cTn id="7" dur="1000"/>
                                        <p:tgtEl>
                                          <p:spTgt spid="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2"/>
          <p:cNvSpPr txBox="1">
            <a:spLocks noGrp="1"/>
          </p:cNvSpPr>
          <p:nvPr>
            <p:ph type="title"/>
          </p:nvPr>
        </p:nvSpPr>
        <p:spPr>
          <a:xfrm>
            <a:off x="1106433" y="397900"/>
            <a:ext cx="10007600" cy="732800"/>
          </a:xfrm>
          <a:prstGeom prst="rect">
            <a:avLst/>
          </a:prstGeom>
        </p:spPr>
        <p:txBody>
          <a:bodyPr spcFirstLastPara="1" vert="horz" wrap="square" lIns="121900" tIns="121900" rIns="121900" bIns="121900" rtlCol="0" anchor="t" anchorCtr="0">
            <a:normAutofit fontScale="90000"/>
          </a:bodyPr>
          <a:lstStyle/>
          <a:p>
            <a:pPr algn="ctr"/>
            <a:r>
              <a:rPr lang="en" dirty="0"/>
              <a:t>Consortium Meeting</a:t>
            </a:r>
            <a:endParaRPr dirty="0"/>
          </a:p>
        </p:txBody>
      </p:sp>
      <p:graphicFrame>
        <p:nvGraphicFramePr>
          <p:cNvPr id="357" name="Google Shape;357;p42"/>
          <p:cNvGraphicFramePr/>
          <p:nvPr>
            <p:extLst>
              <p:ext uri="{D42A27DB-BD31-4B8C-83A1-F6EECF244321}">
                <p14:modId xmlns:p14="http://schemas.microsoft.com/office/powerpoint/2010/main" val="3988335539"/>
              </p:ext>
            </p:extLst>
          </p:nvPr>
        </p:nvGraphicFramePr>
        <p:xfrm>
          <a:off x="828300" y="1240134"/>
          <a:ext cx="10928734" cy="5242400"/>
        </p:xfrm>
        <a:graphic>
          <a:graphicData uri="http://schemas.openxmlformats.org/drawingml/2006/table">
            <a:tbl>
              <a:tblPr>
                <a:noFill/>
              </a:tblPr>
              <a:tblGrid>
                <a:gridCol w="5464367">
                  <a:extLst>
                    <a:ext uri="{9D8B030D-6E8A-4147-A177-3AD203B41FA5}">
                      <a16:colId xmlns:a16="http://schemas.microsoft.com/office/drawing/2014/main" val="20000"/>
                    </a:ext>
                  </a:extLst>
                </a:gridCol>
                <a:gridCol w="5464367">
                  <a:extLst>
                    <a:ext uri="{9D8B030D-6E8A-4147-A177-3AD203B41FA5}">
                      <a16:colId xmlns:a16="http://schemas.microsoft.com/office/drawing/2014/main" val="20001"/>
                    </a:ext>
                  </a:extLst>
                </a:gridCol>
              </a:tblGrid>
              <a:tr h="546256">
                <a:tc>
                  <a:txBody>
                    <a:bodyPr/>
                    <a:lstStyle/>
                    <a:p>
                      <a:pPr marL="0" lvl="0" indent="0" algn="ctr" rtl="0">
                        <a:spcBef>
                          <a:spcPts val="0"/>
                        </a:spcBef>
                        <a:spcAft>
                          <a:spcPts val="0"/>
                        </a:spcAft>
                        <a:buNone/>
                      </a:pPr>
                      <a:r>
                        <a:rPr lang="en" sz="2000" dirty="0">
                          <a:solidFill>
                            <a:srgbClr val="002060"/>
                          </a:solidFill>
                          <a:latin typeface="Cambria" panose="02040503050406030204" pitchFamily="18" charset="0"/>
                          <a:ea typeface="Cambria" panose="02040503050406030204" pitchFamily="18" charset="0"/>
                          <a:cs typeface="Merriweather"/>
                          <a:sym typeface="Merriweather"/>
                        </a:rPr>
                        <a:t>Level of our bank’s exposure </a:t>
                      </a:r>
                      <a:endParaRPr sz="2000" dirty="0">
                        <a:solidFill>
                          <a:srgbClr val="002060"/>
                        </a:solidFill>
                        <a:latin typeface="Cambria" panose="02040503050406030204" pitchFamily="18" charset="0"/>
                        <a:ea typeface="Cambria" panose="02040503050406030204" pitchFamily="18" charset="0"/>
                        <a:cs typeface="Merriweather"/>
                        <a:sym typeface="Merriweather"/>
                      </a:endParaRPr>
                    </a:p>
                  </a:txBody>
                  <a:tcPr marL="121900" marR="121900" marT="121900" marB="121900"/>
                </a:tc>
                <a:tc>
                  <a:txBody>
                    <a:bodyPr/>
                    <a:lstStyle/>
                    <a:p>
                      <a:pPr marL="0" lvl="0" indent="0" algn="ctr" rtl="0">
                        <a:spcBef>
                          <a:spcPts val="0"/>
                        </a:spcBef>
                        <a:spcAft>
                          <a:spcPts val="0"/>
                        </a:spcAft>
                        <a:buNone/>
                      </a:pPr>
                      <a:r>
                        <a:rPr lang="en" sz="2000">
                          <a:solidFill>
                            <a:srgbClr val="002060"/>
                          </a:solidFill>
                          <a:latin typeface="Cambria" panose="02040503050406030204" pitchFamily="18" charset="0"/>
                          <a:ea typeface="Cambria" panose="02040503050406030204" pitchFamily="18" charset="0"/>
                          <a:cs typeface="Merriweather"/>
                          <a:sym typeface="Merriweather"/>
                        </a:rPr>
                        <a:t>Participation in the meeting by</a:t>
                      </a:r>
                      <a:endParaRPr sz="2000">
                        <a:solidFill>
                          <a:srgbClr val="002060"/>
                        </a:solidFill>
                        <a:latin typeface="Cambria" panose="02040503050406030204" pitchFamily="18" charset="0"/>
                        <a:ea typeface="Cambria" panose="02040503050406030204" pitchFamily="18" charset="0"/>
                        <a:cs typeface="Merriweather"/>
                        <a:sym typeface="Merriweather"/>
                      </a:endParaRPr>
                    </a:p>
                  </a:txBody>
                  <a:tcPr marL="121900" marR="121900" marT="121900" marB="121900"/>
                </a:tc>
                <a:extLst>
                  <a:ext uri="{0D108BD9-81ED-4DB2-BD59-A6C34878D82A}">
                    <a16:rowId xmlns:a16="http://schemas.microsoft.com/office/drawing/2014/main" val="10000"/>
                  </a:ext>
                </a:extLst>
              </a:tr>
              <a:tr h="1760246">
                <a:tc>
                  <a:txBody>
                    <a:bodyPr/>
                    <a:lstStyle/>
                    <a:p>
                      <a:pPr marL="0" lvl="0" indent="0" algn="ctr" rtl="0">
                        <a:spcBef>
                          <a:spcPts val="0"/>
                        </a:spcBef>
                        <a:spcAft>
                          <a:spcPts val="0"/>
                        </a:spcAft>
                        <a:buNone/>
                      </a:pPr>
                      <a:r>
                        <a:rPr lang="en" sz="2000" dirty="0">
                          <a:solidFill>
                            <a:srgbClr val="002060"/>
                          </a:solidFill>
                          <a:latin typeface="Cambria" panose="02040503050406030204" pitchFamily="18" charset="0"/>
                          <a:ea typeface="Cambria" panose="02040503050406030204" pitchFamily="18" charset="0"/>
                          <a:cs typeface="Merriweather"/>
                          <a:sym typeface="Merriweather"/>
                        </a:rPr>
                        <a:t>Accounts sanctioned up to ZLCC Powers</a:t>
                      </a:r>
                      <a:endParaRPr sz="2000" dirty="0">
                        <a:solidFill>
                          <a:srgbClr val="002060"/>
                        </a:solidFill>
                        <a:latin typeface="Cambria" panose="02040503050406030204" pitchFamily="18" charset="0"/>
                        <a:ea typeface="Cambria" panose="02040503050406030204" pitchFamily="18" charset="0"/>
                        <a:cs typeface="Merriweather"/>
                        <a:sym typeface="Merriweather"/>
                      </a:endParaRPr>
                    </a:p>
                  </a:txBody>
                  <a:tcPr marL="121900" marR="121900" marT="121900" marB="121900"/>
                </a:tc>
                <a:tc>
                  <a:txBody>
                    <a:bodyPr/>
                    <a:lstStyle/>
                    <a:p>
                      <a:pPr marL="0" lvl="0" indent="0" algn="just" rtl="0">
                        <a:spcBef>
                          <a:spcPts val="0"/>
                        </a:spcBef>
                        <a:spcAft>
                          <a:spcPts val="0"/>
                        </a:spcAft>
                        <a:buNone/>
                      </a:pPr>
                      <a:r>
                        <a:rPr lang="en" sz="2000" dirty="0">
                          <a:solidFill>
                            <a:srgbClr val="002060"/>
                          </a:solidFill>
                          <a:latin typeface="Cambria" panose="02040503050406030204" pitchFamily="18" charset="0"/>
                          <a:ea typeface="Cambria" panose="02040503050406030204" pitchFamily="18" charset="0"/>
                          <a:cs typeface="Merriweather"/>
                          <a:sym typeface="Merriweather"/>
                        </a:rPr>
                        <a:t>As Leader Bank: Participation in the consortium meeting by Zonal Manager (in case it is not possible then their deputy (Not less than Assistant General Manager</a:t>
                      </a:r>
                      <a:r>
                        <a:rPr lang="en" sz="2000" dirty="0" smtClean="0">
                          <a:solidFill>
                            <a:srgbClr val="002060"/>
                          </a:solidFill>
                          <a:latin typeface="Cambria" panose="02040503050406030204" pitchFamily="18" charset="0"/>
                          <a:ea typeface="Cambria" panose="02040503050406030204" pitchFamily="18" charset="0"/>
                          <a:cs typeface="Merriweather"/>
                          <a:sym typeface="Merriweather"/>
                        </a:rPr>
                        <a:t>) </a:t>
                      </a:r>
                      <a:r>
                        <a:rPr lang="en" sz="2000" dirty="0">
                          <a:solidFill>
                            <a:srgbClr val="002060"/>
                          </a:solidFill>
                          <a:latin typeface="Cambria" panose="02040503050406030204" pitchFamily="18" charset="0"/>
                          <a:ea typeface="Cambria" panose="02040503050406030204" pitchFamily="18" charset="0"/>
                          <a:cs typeface="Merriweather"/>
                          <a:sym typeface="Merriweather"/>
                        </a:rPr>
                        <a:t>along with the Branch officials, may be ensured</a:t>
                      </a:r>
                      <a:endParaRPr sz="2000" dirty="0">
                        <a:solidFill>
                          <a:srgbClr val="002060"/>
                        </a:solidFill>
                        <a:latin typeface="Cambria" panose="02040503050406030204" pitchFamily="18" charset="0"/>
                        <a:ea typeface="Cambria" panose="02040503050406030204" pitchFamily="18" charset="0"/>
                        <a:cs typeface="Merriweather"/>
                        <a:sym typeface="Merriweather"/>
                      </a:endParaRPr>
                    </a:p>
                  </a:txBody>
                  <a:tcPr marL="121900" marR="121900" marT="121900" marB="121900"/>
                </a:tc>
                <a:extLst>
                  <a:ext uri="{0D108BD9-81ED-4DB2-BD59-A6C34878D82A}">
                    <a16:rowId xmlns:a16="http://schemas.microsoft.com/office/drawing/2014/main" val="10001"/>
                  </a:ext>
                </a:extLst>
              </a:tr>
              <a:tr h="849754">
                <a:tc>
                  <a:txBody>
                    <a:bodyPr/>
                    <a:lstStyle/>
                    <a:p>
                      <a:pPr marL="0" lvl="0" indent="0" algn="ctr" rtl="0">
                        <a:spcBef>
                          <a:spcPts val="0"/>
                        </a:spcBef>
                        <a:spcAft>
                          <a:spcPts val="0"/>
                        </a:spcAft>
                        <a:buNone/>
                      </a:pPr>
                      <a:endParaRPr sz="2000">
                        <a:solidFill>
                          <a:srgbClr val="002060"/>
                        </a:solidFill>
                        <a:latin typeface="Cambria" panose="02040503050406030204" pitchFamily="18" charset="0"/>
                        <a:ea typeface="Cambria" panose="02040503050406030204" pitchFamily="18" charset="0"/>
                        <a:cs typeface="Merriweather"/>
                        <a:sym typeface="Merriweather"/>
                      </a:endParaRPr>
                    </a:p>
                  </a:txBody>
                  <a:tcPr marL="121900" marR="121900" marT="121900" marB="121900"/>
                </a:tc>
                <a:tc>
                  <a:txBody>
                    <a:bodyPr/>
                    <a:lstStyle/>
                    <a:p>
                      <a:pPr marL="0" lvl="0" indent="0" algn="just" rtl="0">
                        <a:spcBef>
                          <a:spcPts val="0"/>
                        </a:spcBef>
                        <a:spcAft>
                          <a:spcPts val="0"/>
                        </a:spcAft>
                        <a:buNone/>
                      </a:pPr>
                      <a:r>
                        <a:rPr lang="en" sz="2000">
                          <a:solidFill>
                            <a:srgbClr val="002060"/>
                          </a:solidFill>
                          <a:latin typeface="Cambria" panose="02040503050406030204" pitchFamily="18" charset="0"/>
                          <a:ea typeface="Cambria" panose="02040503050406030204" pitchFamily="18" charset="0"/>
                          <a:cs typeface="Merriweather"/>
                          <a:sym typeface="Merriweather"/>
                        </a:rPr>
                        <a:t>As Member Bank: Deputy Zonal Manager along with the Branch Manager</a:t>
                      </a:r>
                      <a:endParaRPr sz="2000">
                        <a:solidFill>
                          <a:srgbClr val="002060"/>
                        </a:solidFill>
                        <a:latin typeface="Cambria" panose="02040503050406030204" pitchFamily="18" charset="0"/>
                        <a:ea typeface="Cambria" panose="02040503050406030204" pitchFamily="18" charset="0"/>
                        <a:cs typeface="Merriweather"/>
                        <a:sym typeface="Merriweather"/>
                      </a:endParaRPr>
                    </a:p>
                  </a:txBody>
                  <a:tcPr marL="121900" marR="121900" marT="121900" marB="121900"/>
                </a:tc>
                <a:extLst>
                  <a:ext uri="{0D108BD9-81ED-4DB2-BD59-A6C34878D82A}">
                    <a16:rowId xmlns:a16="http://schemas.microsoft.com/office/drawing/2014/main" val="10002"/>
                  </a:ext>
                </a:extLst>
              </a:tr>
              <a:tr h="2063744">
                <a:tc>
                  <a:txBody>
                    <a:bodyPr/>
                    <a:lstStyle/>
                    <a:p>
                      <a:pPr marL="0" lvl="0" indent="0" algn="ctr" rtl="0">
                        <a:spcBef>
                          <a:spcPts val="0"/>
                        </a:spcBef>
                        <a:spcAft>
                          <a:spcPts val="0"/>
                        </a:spcAft>
                        <a:buNone/>
                      </a:pPr>
                      <a:r>
                        <a:rPr lang="en" sz="2000">
                          <a:solidFill>
                            <a:srgbClr val="002060"/>
                          </a:solidFill>
                          <a:latin typeface="Cambria" panose="02040503050406030204" pitchFamily="18" charset="0"/>
                          <a:ea typeface="Cambria" panose="02040503050406030204" pitchFamily="18" charset="0"/>
                          <a:cs typeface="Merriweather"/>
                          <a:sym typeface="Merriweather"/>
                        </a:rPr>
                        <a:t>Accounts sanctioned under FGM / CO Powers</a:t>
                      </a:r>
                      <a:endParaRPr sz="2000">
                        <a:solidFill>
                          <a:srgbClr val="002060"/>
                        </a:solidFill>
                        <a:latin typeface="Cambria" panose="02040503050406030204" pitchFamily="18" charset="0"/>
                        <a:ea typeface="Cambria" panose="02040503050406030204" pitchFamily="18" charset="0"/>
                        <a:cs typeface="Merriweather"/>
                        <a:sym typeface="Merriweather"/>
                      </a:endParaRPr>
                    </a:p>
                  </a:txBody>
                  <a:tcPr marL="121900" marR="121900" marT="121900" marB="121900"/>
                </a:tc>
                <a:tc>
                  <a:txBody>
                    <a:bodyPr/>
                    <a:lstStyle/>
                    <a:p>
                      <a:pPr marL="0" lvl="0" indent="0" algn="just" rtl="0">
                        <a:spcBef>
                          <a:spcPts val="0"/>
                        </a:spcBef>
                        <a:spcAft>
                          <a:spcPts val="0"/>
                        </a:spcAft>
                        <a:buNone/>
                      </a:pPr>
                      <a:r>
                        <a:rPr lang="en" sz="2000" dirty="0">
                          <a:solidFill>
                            <a:srgbClr val="002060"/>
                          </a:solidFill>
                          <a:latin typeface="Cambria" panose="02040503050406030204" pitchFamily="18" charset="0"/>
                          <a:ea typeface="Cambria" panose="02040503050406030204" pitchFamily="18" charset="0"/>
                          <a:cs typeface="Merriweather"/>
                          <a:sym typeface="Merriweather"/>
                        </a:rPr>
                        <a:t>As Leader Bank: Participation in the consortium meeting by GM/ DGM/AGM concerned from Corporate Office / FGMO is desirable, apart from officials from ZO and Branch. As Member Bank: Zonal Manager along with the Branch Manager</a:t>
                      </a:r>
                      <a:endParaRPr sz="2000" dirty="0">
                        <a:solidFill>
                          <a:srgbClr val="002060"/>
                        </a:solidFill>
                        <a:latin typeface="Cambria" panose="02040503050406030204" pitchFamily="18" charset="0"/>
                        <a:ea typeface="Cambria" panose="02040503050406030204" pitchFamily="18" charset="0"/>
                        <a:cs typeface="Merriweather"/>
                        <a:sym typeface="Merriweather"/>
                      </a:endParaRPr>
                    </a:p>
                  </a:txBody>
                  <a:tcPr marL="121900" marR="121900" marT="121900" marB="12190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1851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56"/>
                                        </p:tgtEl>
                                        <p:attrNameLst>
                                          <p:attrName>style.visibility</p:attrName>
                                        </p:attrNameLst>
                                      </p:cBhvr>
                                      <p:to>
                                        <p:strVal val="visible"/>
                                      </p:to>
                                    </p:set>
                                    <p:anim calcmode="lin" valueType="num">
                                      <p:cBhvr additive="base">
                                        <p:cTn id="7" dur="500" fill="hold"/>
                                        <p:tgtEl>
                                          <p:spTgt spid="356"/>
                                        </p:tgtEl>
                                        <p:attrNameLst>
                                          <p:attrName>ppt_x</p:attrName>
                                        </p:attrNameLst>
                                      </p:cBhvr>
                                      <p:tavLst>
                                        <p:tav tm="0">
                                          <p:val>
                                            <p:strVal val="#ppt_x"/>
                                          </p:val>
                                        </p:tav>
                                        <p:tav tm="100000">
                                          <p:val>
                                            <p:strVal val="#ppt_x"/>
                                          </p:val>
                                        </p:tav>
                                      </p:tavLst>
                                    </p:anim>
                                    <p:anim calcmode="lin" valueType="num">
                                      <p:cBhvr additive="base">
                                        <p:cTn id="8" dur="500" fill="hold"/>
                                        <p:tgtEl>
                                          <p:spTgt spid="35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32" fill="hold" nodeType="clickEffect">
                                  <p:stCondLst>
                                    <p:cond delay="0"/>
                                  </p:stCondLst>
                                  <p:childTnLst>
                                    <p:set>
                                      <p:cBhvr>
                                        <p:cTn id="12" dur="1" fill="hold">
                                          <p:stCondLst>
                                            <p:cond delay="0"/>
                                          </p:stCondLst>
                                        </p:cTn>
                                        <p:tgtEl>
                                          <p:spTgt spid="357"/>
                                        </p:tgtEl>
                                        <p:attrNameLst>
                                          <p:attrName>style.visibility</p:attrName>
                                        </p:attrNameLst>
                                      </p:cBhvr>
                                      <p:to>
                                        <p:strVal val="visible"/>
                                      </p:to>
                                    </p:set>
                                    <p:animEffect transition="in" filter="circle(out)">
                                      <p:cBhvr>
                                        <p:cTn id="13" dur="2000"/>
                                        <p:tgtEl>
                                          <p:spTgt spid="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3"/>
          <p:cNvSpPr txBox="1">
            <a:spLocks noGrp="1"/>
          </p:cNvSpPr>
          <p:nvPr>
            <p:ph type="title"/>
          </p:nvPr>
        </p:nvSpPr>
        <p:spPr>
          <a:xfrm>
            <a:off x="1092200" y="361433"/>
            <a:ext cx="10007600" cy="824000"/>
          </a:xfrm>
          <a:prstGeom prst="rect">
            <a:avLst/>
          </a:prstGeom>
        </p:spPr>
        <p:txBody>
          <a:bodyPr spcFirstLastPara="1" vert="horz" wrap="square" lIns="121900" tIns="121900" rIns="121900" bIns="121900" rtlCol="0" anchor="t" anchorCtr="0">
            <a:normAutofit fontScale="90000"/>
          </a:bodyPr>
          <a:lstStyle/>
          <a:p>
            <a:pPr algn="ctr"/>
            <a:r>
              <a:rPr lang="en" dirty="0"/>
              <a:t>Monitoring of Account upto Rs 2 Crore</a:t>
            </a:r>
            <a:endParaRPr dirty="0"/>
          </a:p>
        </p:txBody>
      </p:sp>
      <p:sp>
        <p:nvSpPr>
          <p:cNvPr id="363" name="Google Shape;363;p43"/>
          <p:cNvSpPr txBox="1">
            <a:spLocks noGrp="1"/>
          </p:cNvSpPr>
          <p:nvPr>
            <p:ph type="body" idx="1"/>
          </p:nvPr>
        </p:nvSpPr>
        <p:spPr>
          <a:xfrm>
            <a:off x="568033" y="1039533"/>
            <a:ext cx="4325600" cy="985200"/>
          </a:xfrm>
          <a:prstGeom prst="rect">
            <a:avLst/>
          </a:prstGeom>
        </p:spPr>
        <p:txBody>
          <a:bodyPr spcFirstLastPara="1" vert="horz" wrap="square" lIns="121900" tIns="121900" rIns="121900" bIns="121900" rtlCol="0" anchor="t" anchorCtr="0">
            <a:noAutofit/>
          </a:bodyPr>
          <a:lstStyle/>
          <a:p>
            <a:pPr marL="0" indent="0">
              <a:spcAft>
                <a:spcPts val="1600"/>
              </a:spcAft>
              <a:buSzPts val="770"/>
              <a:buNone/>
            </a:pPr>
            <a:r>
              <a:rPr lang="en" sz="2147" dirty="0">
                <a:latin typeface="Merriweather"/>
                <a:ea typeface="Merriweather"/>
                <a:cs typeface="Merriweather"/>
                <a:sym typeface="Merriweather"/>
              </a:rPr>
              <a:t>Notice to be sent to Borrower/Guarantor</a:t>
            </a:r>
            <a:endParaRPr sz="2147" dirty="0">
              <a:latin typeface="Merriweather"/>
              <a:ea typeface="Merriweather"/>
              <a:cs typeface="Merriweather"/>
              <a:sym typeface="Merriweather"/>
            </a:endParaRPr>
          </a:p>
        </p:txBody>
      </p:sp>
      <p:sp>
        <p:nvSpPr>
          <p:cNvPr id="364" name="Google Shape;364;p43"/>
          <p:cNvSpPr txBox="1">
            <a:spLocks noGrp="1"/>
          </p:cNvSpPr>
          <p:nvPr>
            <p:ph type="body" idx="2"/>
          </p:nvPr>
        </p:nvSpPr>
        <p:spPr>
          <a:xfrm>
            <a:off x="5401433" y="1185433"/>
            <a:ext cx="6172800" cy="529200"/>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2400" dirty="0">
                <a:latin typeface="Merriweather"/>
                <a:ea typeface="Merriweather"/>
                <a:cs typeface="Merriweather"/>
                <a:sym typeface="Merriweather"/>
              </a:rPr>
              <a:t>Visit to Borrower/Guarantor’s Place</a:t>
            </a:r>
            <a:endParaRPr sz="2400" dirty="0">
              <a:latin typeface="Merriweather"/>
              <a:ea typeface="Merriweather"/>
              <a:cs typeface="Merriweather"/>
              <a:sym typeface="Merriweather"/>
            </a:endParaRPr>
          </a:p>
        </p:txBody>
      </p:sp>
      <p:graphicFrame>
        <p:nvGraphicFramePr>
          <p:cNvPr id="365" name="Google Shape;365;p43"/>
          <p:cNvGraphicFramePr/>
          <p:nvPr>
            <p:extLst>
              <p:ext uri="{D42A27DB-BD31-4B8C-83A1-F6EECF244321}">
                <p14:modId xmlns:p14="http://schemas.microsoft.com/office/powerpoint/2010/main" val="4000052278"/>
              </p:ext>
            </p:extLst>
          </p:nvPr>
        </p:nvGraphicFramePr>
        <p:xfrm>
          <a:off x="568034" y="2170533"/>
          <a:ext cx="4448367" cy="3139501"/>
        </p:xfrm>
        <a:graphic>
          <a:graphicData uri="http://schemas.openxmlformats.org/drawingml/2006/table">
            <a:tbl>
              <a:tblPr>
                <a:noFill/>
              </a:tblPr>
              <a:tblGrid>
                <a:gridCol w="1700153">
                  <a:extLst>
                    <a:ext uri="{9D8B030D-6E8A-4147-A177-3AD203B41FA5}">
                      <a16:colId xmlns:a16="http://schemas.microsoft.com/office/drawing/2014/main" val="20000"/>
                    </a:ext>
                  </a:extLst>
                </a:gridCol>
                <a:gridCol w="2748214">
                  <a:extLst>
                    <a:ext uri="{9D8B030D-6E8A-4147-A177-3AD203B41FA5}">
                      <a16:colId xmlns:a16="http://schemas.microsoft.com/office/drawing/2014/main" val="20001"/>
                    </a:ext>
                  </a:extLst>
                </a:gridCol>
              </a:tblGrid>
              <a:tr h="725605">
                <a:tc>
                  <a:txBody>
                    <a:bodyPr/>
                    <a:lstStyle/>
                    <a:p>
                      <a:pPr marL="63500" lvl="0" indent="0" algn="l" rtl="0">
                        <a:lnSpc>
                          <a:spcPct val="115000"/>
                        </a:lnSpc>
                        <a:spcBef>
                          <a:spcPts val="100"/>
                        </a:spcBef>
                        <a:spcAft>
                          <a:spcPts val="0"/>
                        </a:spcAft>
                        <a:buNone/>
                      </a:pPr>
                      <a:r>
                        <a:rPr lang="en" sz="1600" b="1" dirty="0" smtClean="0">
                          <a:solidFill>
                            <a:srgbClr val="002060"/>
                          </a:solidFill>
                          <a:latin typeface="Merriweather"/>
                          <a:ea typeface="Merriweather"/>
                          <a:cs typeface="Merriweather"/>
                          <a:sym typeface="Merriweather"/>
                        </a:rPr>
                        <a:t>SMA</a:t>
                      </a:r>
                      <a:r>
                        <a:rPr lang="en" sz="1600" b="1" baseline="0" dirty="0" smtClean="0">
                          <a:solidFill>
                            <a:srgbClr val="002060"/>
                          </a:solidFill>
                          <a:latin typeface="Merriweather"/>
                          <a:ea typeface="Merriweather"/>
                          <a:cs typeface="Merriweather"/>
                          <a:sym typeface="Merriweather"/>
                        </a:rPr>
                        <a:t> </a:t>
                      </a:r>
                      <a:r>
                        <a:rPr lang="en" sz="1600" b="1" dirty="0" smtClean="0">
                          <a:solidFill>
                            <a:srgbClr val="002060"/>
                          </a:solidFill>
                          <a:latin typeface="Merriweather"/>
                          <a:ea typeface="Merriweather"/>
                          <a:cs typeface="Merriweather"/>
                          <a:sym typeface="Merriweather"/>
                        </a:rPr>
                        <a:t>Category</a:t>
                      </a:r>
                      <a:endParaRPr sz="1600" b="1"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l" rtl="0">
                        <a:lnSpc>
                          <a:spcPct val="115000"/>
                        </a:lnSpc>
                        <a:spcBef>
                          <a:spcPts val="100"/>
                        </a:spcBef>
                        <a:spcAft>
                          <a:spcPts val="0"/>
                        </a:spcAft>
                        <a:buNone/>
                      </a:pPr>
                      <a:r>
                        <a:rPr lang="en" sz="1600" b="1" dirty="0">
                          <a:solidFill>
                            <a:srgbClr val="002060"/>
                          </a:solidFill>
                          <a:latin typeface="Merriweather"/>
                          <a:ea typeface="Merriweather"/>
                          <a:cs typeface="Merriweather"/>
                          <a:sym typeface="Merriweather"/>
                        </a:rPr>
                        <a:t>Type of notice to be sent</a:t>
                      </a:r>
                      <a:endParaRPr sz="1600" b="1"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778132">
                <a:tc>
                  <a:txBody>
                    <a:bodyPr/>
                    <a:lstStyle/>
                    <a:p>
                      <a:pPr marL="63500" lvl="0" indent="0" algn="l" rtl="0">
                        <a:lnSpc>
                          <a:spcPct val="115000"/>
                        </a:lnSpc>
                        <a:spcBef>
                          <a:spcPts val="100"/>
                        </a:spcBef>
                        <a:spcAft>
                          <a:spcPts val="0"/>
                        </a:spcAft>
                        <a:buNone/>
                      </a:pPr>
                      <a:r>
                        <a:rPr lang="en" sz="1600">
                          <a:solidFill>
                            <a:srgbClr val="002060"/>
                          </a:solidFill>
                          <a:latin typeface="Merriweather"/>
                          <a:ea typeface="Merriweather"/>
                          <a:cs typeface="Merriweather"/>
                          <a:sym typeface="Merriweather"/>
                        </a:rPr>
                        <a:t>SMA-0</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l" rtl="0">
                        <a:lnSpc>
                          <a:spcPct val="115000"/>
                        </a:lnSpc>
                        <a:spcBef>
                          <a:spcPts val="100"/>
                        </a:spcBef>
                        <a:spcAft>
                          <a:spcPts val="0"/>
                        </a:spcAft>
                        <a:buNone/>
                      </a:pPr>
                      <a:r>
                        <a:rPr lang="en" sz="1600" dirty="0">
                          <a:solidFill>
                            <a:srgbClr val="002060"/>
                          </a:solidFill>
                          <a:latin typeface="Merriweather"/>
                          <a:ea typeface="Merriweather"/>
                          <a:cs typeface="Merriweather"/>
                          <a:sym typeface="Merriweather"/>
                        </a:rPr>
                        <a:t>Ordinary notice by normal post</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78132">
                <a:tc>
                  <a:txBody>
                    <a:bodyPr/>
                    <a:lstStyle/>
                    <a:p>
                      <a:pPr marL="63500" lvl="0" indent="0" algn="l" rtl="0">
                        <a:lnSpc>
                          <a:spcPct val="115000"/>
                        </a:lnSpc>
                        <a:spcBef>
                          <a:spcPts val="100"/>
                        </a:spcBef>
                        <a:spcAft>
                          <a:spcPts val="0"/>
                        </a:spcAft>
                        <a:buNone/>
                      </a:pPr>
                      <a:r>
                        <a:rPr lang="en" sz="1600">
                          <a:solidFill>
                            <a:srgbClr val="002060"/>
                          </a:solidFill>
                          <a:latin typeface="Merriweather"/>
                          <a:ea typeface="Merriweather"/>
                          <a:cs typeface="Merriweather"/>
                          <a:sym typeface="Merriweather"/>
                        </a:rPr>
                        <a:t>SMA-1</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l" rtl="0">
                        <a:lnSpc>
                          <a:spcPct val="115000"/>
                        </a:lnSpc>
                        <a:spcBef>
                          <a:spcPts val="100"/>
                        </a:spcBef>
                        <a:spcAft>
                          <a:spcPts val="0"/>
                        </a:spcAft>
                        <a:buNone/>
                      </a:pPr>
                      <a:r>
                        <a:rPr lang="en" sz="1600" dirty="0">
                          <a:solidFill>
                            <a:srgbClr val="002060"/>
                          </a:solidFill>
                          <a:latin typeface="Merriweather"/>
                          <a:ea typeface="Merriweather"/>
                          <a:cs typeface="Merriweather"/>
                          <a:sym typeface="Merriweather"/>
                        </a:rPr>
                        <a:t>Registered notice to borrower and guarantor</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778132">
                <a:tc>
                  <a:txBody>
                    <a:bodyPr/>
                    <a:lstStyle/>
                    <a:p>
                      <a:pPr marL="63500" lvl="0" indent="0" algn="l" rtl="0">
                        <a:lnSpc>
                          <a:spcPct val="115000"/>
                        </a:lnSpc>
                        <a:spcBef>
                          <a:spcPts val="100"/>
                        </a:spcBef>
                        <a:spcAft>
                          <a:spcPts val="0"/>
                        </a:spcAft>
                        <a:buNone/>
                      </a:pPr>
                      <a:r>
                        <a:rPr lang="en" sz="1600">
                          <a:solidFill>
                            <a:srgbClr val="002060"/>
                          </a:solidFill>
                          <a:latin typeface="Merriweather"/>
                          <a:ea typeface="Merriweather"/>
                          <a:cs typeface="Merriweather"/>
                          <a:sym typeface="Merriweather"/>
                        </a:rPr>
                        <a:t>SMA-2</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l" rtl="0">
                        <a:lnSpc>
                          <a:spcPct val="115000"/>
                        </a:lnSpc>
                        <a:spcBef>
                          <a:spcPts val="100"/>
                        </a:spcBef>
                        <a:spcAft>
                          <a:spcPts val="0"/>
                        </a:spcAft>
                        <a:buNone/>
                      </a:pPr>
                      <a:r>
                        <a:rPr lang="en" sz="1600" dirty="0">
                          <a:solidFill>
                            <a:srgbClr val="002060"/>
                          </a:solidFill>
                          <a:latin typeface="Merriweather"/>
                          <a:ea typeface="Merriweather"/>
                          <a:cs typeface="Merriweather"/>
                          <a:sym typeface="Merriweather"/>
                        </a:rPr>
                        <a:t>Legal notice to borrower and guarantor</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366" name="Google Shape;366;p43"/>
          <p:cNvGraphicFramePr/>
          <p:nvPr>
            <p:extLst>
              <p:ext uri="{D42A27DB-BD31-4B8C-83A1-F6EECF244321}">
                <p14:modId xmlns:p14="http://schemas.microsoft.com/office/powerpoint/2010/main" val="3485003943"/>
              </p:ext>
            </p:extLst>
          </p:nvPr>
        </p:nvGraphicFramePr>
        <p:xfrm>
          <a:off x="5401433" y="2170500"/>
          <a:ext cx="6172600" cy="3550760"/>
        </p:xfrm>
        <a:graphic>
          <a:graphicData uri="http://schemas.openxmlformats.org/drawingml/2006/table">
            <a:tbl>
              <a:tblPr>
                <a:noFill/>
              </a:tblPr>
              <a:tblGrid>
                <a:gridCol w="2186899">
                  <a:extLst>
                    <a:ext uri="{9D8B030D-6E8A-4147-A177-3AD203B41FA5}">
                      <a16:colId xmlns:a16="http://schemas.microsoft.com/office/drawing/2014/main" val="20000"/>
                    </a:ext>
                  </a:extLst>
                </a:gridCol>
                <a:gridCol w="3985701">
                  <a:extLst>
                    <a:ext uri="{9D8B030D-6E8A-4147-A177-3AD203B41FA5}">
                      <a16:colId xmlns:a16="http://schemas.microsoft.com/office/drawing/2014/main" val="20001"/>
                    </a:ext>
                  </a:extLst>
                </a:gridCol>
              </a:tblGrid>
              <a:tr h="495235">
                <a:tc>
                  <a:txBody>
                    <a:bodyPr/>
                    <a:lstStyle/>
                    <a:p>
                      <a:pPr marL="63500" lvl="0" indent="0" algn="l" rtl="0">
                        <a:lnSpc>
                          <a:spcPct val="115000"/>
                        </a:lnSpc>
                        <a:spcBef>
                          <a:spcPts val="100"/>
                        </a:spcBef>
                        <a:spcAft>
                          <a:spcPts val="0"/>
                        </a:spcAft>
                        <a:buNone/>
                      </a:pPr>
                      <a:r>
                        <a:rPr lang="en" sz="1600" b="1" dirty="0" smtClean="0">
                          <a:solidFill>
                            <a:srgbClr val="002060"/>
                          </a:solidFill>
                          <a:latin typeface="Merriweather"/>
                          <a:ea typeface="Merriweather"/>
                          <a:cs typeface="Merriweather"/>
                          <a:sym typeface="Merriweather"/>
                        </a:rPr>
                        <a:t>SMA</a:t>
                      </a:r>
                      <a:r>
                        <a:rPr lang="en" sz="1600" b="1" baseline="0" dirty="0">
                          <a:solidFill>
                            <a:srgbClr val="002060"/>
                          </a:solidFill>
                          <a:latin typeface="Merriweather"/>
                          <a:ea typeface="Merriweather"/>
                          <a:cs typeface="Merriweather"/>
                          <a:sym typeface="Merriweather"/>
                        </a:rPr>
                        <a:t> </a:t>
                      </a:r>
                      <a:r>
                        <a:rPr lang="en" sz="1600" b="1" dirty="0" smtClean="0">
                          <a:solidFill>
                            <a:srgbClr val="002060"/>
                          </a:solidFill>
                          <a:latin typeface="Merriweather"/>
                          <a:ea typeface="Merriweather"/>
                          <a:cs typeface="Merriweather"/>
                          <a:sym typeface="Merriweather"/>
                        </a:rPr>
                        <a:t>Category</a:t>
                      </a:r>
                      <a:endParaRPr sz="1600" b="1"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l" rtl="0">
                        <a:lnSpc>
                          <a:spcPct val="115000"/>
                        </a:lnSpc>
                        <a:spcBef>
                          <a:spcPts val="100"/>
                        </a:spcBef>
                        <a:spcAft>
                          <a:spcPts val="0"/>
                        </a:spcAft>
                        <a:buNone/>
                      </a:pPr>
                      <a:r>
                        <a:rPr lang="en" sz="1600" b="1" dirty="0">
                          <a:solidFill>
                            <a:srgbClr val="002060"/>
                          </a:solidFill>
                          <a:latin typeface="Merriweather"/>
                          <a:ea typeface="Merriweather"/>
                          <a:cs typeface="Merriweather"/>
                          <a:sym typeface="Merriweather"/>
                        </a:rPr>
                        <a:t>Monitoring Frequency</a:t>
                      </a:r>
                      <a:endParaRPr sz="1600" b="1"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772789">
                <a:tc>
                  <a:txBody>
                    <a:bodyPr/>
                    <a:lstStyle/>
                    <a:p>
                      <a:pPr marL="63500" lvl="0" indent="0" algn="l" rtl="0">
                        <a:lnSpc>
                          <a:spcPct val="115000"/>
                        </a:lnSpc>
                        <a:spcBef>
                          <a:spcPts val="100"/>
                        </a:spcBef>
                        <a:spcAft>
                          <a:spcPts val="0"/>
                        </a:spcAft>
                        <a:buNone/>
                      </a:pPr>
                      <a:r>
                        <a:rPr lang="en" sz="1600">
                          <a:solidFill>
                            <a:srgbClr val="002060"/>
                          </a:solidFill>
                          <a:latin typeface="Merriweather"/>
                          <a:ea typeface="Merriweather"/>
                          <a:cs typeface="Merriweather"/>
                          <a:sym typeface="Merriweather"/>
                        </a:rPr>
                        <a:t>SMA-0</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just" rtl="0">
                        <a:lnSpc>
                          <a:spcPct val="115000"/>
                        </a:lnSpc>
                        <a:spcBef>
                          <a:spcPts val="100"/>
                        </a:spcBef>
                        <a:spcAft>
                          <a:spcPts val="0"/>
                        </a:spcAft>
                        <a:buNone/>
                      </a:pPr>
                      <a:r>
                        <a:rPr lang="en" sz="1600" dirty="0">
                          <a:solidFill>
                            <a:srgbClr val="002060"/>
                          </a:solidFill>
                          <a:latin typeface="Merriweather"/>
                          <a:ea typeface="Merriweather"/>
                          <a:cs typeface="Merriweather"/>
                          <a:sym typeface="Merriweather"/>
                        </a:rPr>
                        <a:t>Monthly visit to the Borrower/ Guarantor’s place by Credit Officer</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101632">
                <a:tc>
                  <a:txBody>
                    <a:bodyPr/>
                    <a:lstStyle/>
                    <a:p>
                      <a:pPr marL="63500" lvl="0" indent="0" algn="l" rtl="0">
                        <a:lnSpc>
                          <a:spcPct val="115000"/>
                        </a:lnSpc>
                        <a:spcBef>
                          <a:spcPts val="100"/>
                        </a:spcBef>
                        <a:spcAft>
                          <a:spcPts val="0"/>
                        </a:spcAft>
                        <a:buNone/>
                      </a:pPr>
                      <a:r>
                        <a:rPr lang="en" sz="1600">
                          <a:solidFill>
                            <a:srgbClr val="002060"/>
                          </a:solidFill>
                          <a:latin typeface="Merriweather"/>
                          <a:ea typeface="Merriweather"/>
                          <a:cs typeface="Merriweather"/>
                          <a:sym typeface="Merriweather"/>
                        </a:rPr>
                        <a:t>SMA-1</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marR="25400" lvl="0" indent="0" algn="just" rtl="0">
                        <a:lnSpc>
                          <a:spcPct val="110000"/>
                        </a:lnSpc>
                        <a:spcBef>
                          <a:spcPts val="100"/>
                        </a:spcBef>
                        <a:spcAft>
                          <a:spcPts val="0"/>
                        </a:spcAft>
                        <a:buNone/>
                      </a:pPr>
                      <a:r>
                        <a:rPr lang="en" sz="1600" dirty="0">
                          <a:solidFill>
                            <a:srgbClr val="002060"/>
                          </a:solidFill>
                          <a:latin typeface="Merriweather"/>
                          <a:ea typeface="Merriweather"/>
                          <a:cs typeface="Merriweather"/>
                          <a:sym typeface="Merriweather"/>
                        </a:rPr>
                        <a:t>Fortnightly visit to the Borrower/ Guarantor’s place by Branch Manager</a:t>
                      </a:r>
                      <a:endParaRPr sz="1600" dirty="0">
                        <a:solidFill>
                          <a:srgbClr val="002060"/>
                        </a:solidFill>
                        <a:latin typeface="Merriweather"/>
                        <a:ea typeface="Merriweather"/>
                        <a:cs typeface="Merriweather"/>
                        <a:sym typeface="Merriweather"/>
                      </a:endParaRPr>
                    </a:p>
                    <a:p>
                      <a:pPr marL="63500" lvl="0" indent="0" algn="just" rtl="0">
                        <a:lnSpc>
                          <a:spcPct val="115000"/>
                        </a:lnSpc>
                        <a:spcBef>
                          <a:spcPts val="600"/>
                        </a:spcBef>
                        <a:spcAft>
                          <a:spcPts val="0"/>
                        </a:spcAft>
                        <a:buNone/>
                      </a:pPr>
                      <a:r>
                        <a:rPr lang="en" sz="1600" dirty="0">
                          <a:solidFill>
                            <a:srgbClr val="002060"/>
                          </a:solidFill>
                          <a:latin typeface="Merriweather"/>
                          <a:ea typeface="Merriweather"/>
                          <a:cs typeface="Merriweather"/>
                          <a:sym typeface="Merriweather"/>
                        </a:rPr>
                        <a:t>/ Credit Officer</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050344">
                <a:tc>
                  <a:txBody>
                    <a:bodyPr/>
                    <a:lstStyle/>
                    <a:p>
                      <a:pPr marL="63500" lvl="0" indent="0" algn="l" rtl="0">
                        <a:lnSpc>
                          <a:spcPct val="115000"/>
                        </a:lnSpc>
                        <a:spcBef>
                          <a:spcPts val="100"/>
                        </a:spcBef>
                        <a:spcAft>
                          <a:spcPts val="0"/>
                        </a:spcAft>
                        <a:buNone/>
                      </a:pPr>
                      <a:r>
                        <a:rPr lang="en" sz="1600">
                          <a:solidFill>
                            <a:srgbClr val="002060"/>
                          </a:solidFill>
                          <a:latin typeface="Merriweather"/>
                          <a:ea typeface="Merriweather"/>
                          <a:cs typeface="Merriweather"/>
                          <a:sym typeface="Merriweather"/>
                        </a:rPr>
                        <a:t>SMA-2</a:t>
                      </a:r>
                      <a:endParaRPr sz="16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just" rtl="0">
                        <a:lnSpc>
                          <a:spcPct val="115000"/>
                        </a:lnSpc>
                        <a:spcBef>
                          <a:spcPts val="100"/>
                        </a:spcBef>
                        <a:spcAft>
                          <a:spcPts val="0"/>
                        </a:spcAft>
                        <a:buNone/>
                      </a:pPr>
                      <a:r>
                        <a:rPr lang="en" sz="1600" dirty="0">
                          <a:solidFill>
                            <a:srgbClr val="002060"/>
                          </a:solidFill>
                          <a:latin typeface="Merriweather"/>
                          <a:ea typeface="Merriweather"/>
                          <a:cs typeface="Merriweather"/>
                          <a:sym typeface="Merriweather"/>
                        </a:rPr>
                        <a:t>Weekly visit to the Borrower/ Guarantor’s place by Branch Manager </a:t>
                      </a:r>
                      <a:r>
                        <a:rPr lang="en" sz="1600" dirty="0" smtClean="0">
                          <a:solidFill>
                            <a:srgbClr val="002060"/>
                          </a:solidFill>
                          <a:latin typeface="Merriweather"/>
                          <a:ea typeface="Merriweather"/>
                          <a:cs typeface="Merriweather"/>
                          <a:sym typeface="Merriweather"/>
                        </a:rPr>
                        <a:t>/</a:t>
                      </a:r>
                      <a:r>
                        <a:rPr lang="en" sz="1600" baseline="0" dirty="0">
                          <a:solidFill>
                            <a:srgbClr val="002060"/>
                          </a:solidFill>
                          <a:latin typeface="Merriweather"/>
                          <a:ea typeface="Merriweather"/>
                          <a:cs typeface="Merriweather"/>
                          <a:sym typeface="Merriweather"/>
                        </a:rPr>
                        <a:t> </a:t>
                      </a:r>
                      <a:r>
                        <a:rPr lang="en" sz="1600" dirty="0" smtClean="0">
                          <a:solidFill>
                            <a:srgbClr val="002060"/>
                          </a:solidFill>
                          <a:latin typeface="Merriweather"/>
                          <a:ea typeface="Merriweather"/>
                          <a:cs typeface="Merriweather"/>
                          <a:sym typeface="Merriweather"/>
                        </a:rPr>
                        <a:t>Credit </a:t>
                      </a:r>
                      <a:r>
                        <a:rPr lang="en" sz="1600" dirty="0">
                          <a:solidFill>
                            <a:srgbClr val="002060"/>
                          </a:solidFill>
                          <a:latin typeface="Merriweather"/>
                          <a:ea typeface="Merriweather"/>
                          <a:cs typeface="Merriweather"/>
                          <a:sym typeface="Merriweather"/>
                        </a:rPr>
                        <a:t>Officer</a:t>
                      </a:r>
                      <a:endParaRPr sz="1600"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6357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62"/>
                                        </p:tgtEl>
                                        <p:attrNameLst>
                                          <p:attrName>style.visibility</p:attrName>
                                        </p:attrNameLst>
                                      </p:cBhvr>
                                      <p:to>
                                        <p:strVal val="visible"/>
                                      </p:to>
                                    </p:set>
                                    <p:anim calcmode="lin" valueType="num">
                                      <p:cBhvr additive="base">
                                        <p:cTn id="7" dur="500" fill="hold"/>
                                        <p:tgtEl>
                                          <p:spTgt spid="362"/>
                                        </p:tgtEl>
                                        <p:attrNameLst>
                                          <p:attrName>ppt_x</p:attrName>
                                        </p:attrNameLst>
                                      </p:cBhvr>
                                      <p:tavLst>
                                        <p:tav tm="0">
                                          <p:val>
                                            <p:strVal val="#ppt_x"/>
                                          </p:val>
                                        </p:tav>
                                        <p:tav tm="100000">
                                          <p:val>
                                            <p:strVal val="#ppt_x"/>
                                          </p:val>
                                        </p:tav>
                                      </p:tavLst>
                                    </p:anim>
                                    <p:anim calcmode="lin" valueType="num">
                                      <p:cBhvr additive="base">
                                        <p:cTn id="8" dur="500" fill="hold"/>
                                        <p:tgtEl>
                                          <p:spTgt spid="36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63">
                                            <p:txEl>
                                              <p:pRg st="0" end="0"/>
                                            </p:txEl>
                                          </p:spTgt>
                                        </p:tgtEl>
                                        <p:attrNameLst>
                                          <p:attrName>style.visibility</p:attrName>
                                        </p:attrNameLst>
                                      </p:cBhvr>
                                      <p:to>
                                        <p:strVal val="visible"/>
                                      </p:to>
                                    </p:set>
                                    <p:anim calcmode="lin" valueType="num">
                                      <p:cBhvr>
                                        <p:cTn id="13" dur="500" fill="hold"/>
                                        <p:tgtEl>
                                          <p:spTgt spid="36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6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6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32" fill="hold" nodeType="clickEffect">
                                  <p:stCondLst>
                                    <p:cond delay="0"/>
                                  </p:stCondLst>
                                  <p:childTnLst>
                                    <p:set>
                                      <p:cBhvr>
                                        <p:cTn id="19" dur="1" fill="hold">
                                          <p:stCondLst>
                                            <p:cond delay="0"/>
                                          </p:stCondLst>
                                        </p:cTn>
                                        <p:tgtEl>
                                          <p:spTgt spid="365"/>
                                        </p:tgtEl>
                                        <p:attrNameLst>
                                          <p:attrName>style.visibility</p:attrName>
                                        </p:attrNameLst>
                                      </p:cBhvr>
                                      <p:to>
                                        <p:strVal val="visible"/>
                                      </p:to>
                                    </p:set>
                                    <p:animEffect transition="in" filter="circle(out)">
                                      <p:cBhvr>
                                        <p:cTn id="20" dur="1000"/>
                                        <p:tgtEl>
                                          <p:spTgt spid="365"/>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64">
                                            <p:txEl>
                                              <p:pRg st="0" end="0"/>
                                            </p:txEl>
                                          </p:spTgt>
                                        </p:tgtEl>
                                        <p:attrNameLst>
                                          <p:attrName>style.visibility</p:attrName>
                                        </p:attrNameLst>
                                      </p:cBhvr>
                                      <p:to>
                                        <p:strVal val="visible"/>
                                      </p:to>
                                    </p:set>
                                    <p:anim calcmode="lin" valueType="num">
                                      <p:cBhvr>
                                        <p:cTn id="25" dur="500" fill="hold"/>
                                        <p:tgtEl>
                                          <p:spTgt spid="364">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364">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36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nodeType="clickEffect">
                                  <p:stCondLst>
                                    <p:cond delay="0"/>
                                  </p:stCondLst>
                                  <p:childTnLst>
                                    <p:set>
                                      <p:cBhvr>
                                        <p:cTn id="31" dur="1" fill="hold">
                                          <p:stCondLst>
                                            <p:cond delay="0"/>
                                          </p:stCondLst>
                                        </p:cTn>
                                        <p:tgtEl>
                                          <p:spTgt spid="366"/>
                                        </p:tgtEl>
                                        <p:attrNameLst>
                                          <p:attrName>style.visibility</p:attrName>
                                        </p:attrNameLst>
                                      </p:cBhvr>
                                      <p:to>
                                        <p:strVal val="visible"/>
                                      </p:to>
                                    </p:set>
                                    <p:animEffect transition="in" filter="circle(out)">
                                      <p:cBhvr>
                                        <p:cTn id="32" dur="1000"/>
                                        <p:tgtEl>
                                          <p:spTgt spid="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 grpId="0"/>
      <p:bldP spid="363" grpId="0" build="p"/>
      <p:bldP spid="36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4"/>
          <p:cNvSpPr txBox="1">
            <a:spLocks noGrp="1"/>
          </p:cNvSpPr>
          <p:nvPr>
            <p:ph type="title"/>
          </p:nvPr>
        </p:nvSpPr>
        <p:spPr>
          <a:xfrm>
            <a:off x="564151" y="361433"/>
            <a:ext cx="10535649" cy="824000"/>
          </a:xfrm>
          <a:prstGeom prst="rect">
            <a:avLst/>
          </a:prstGeom>
        </p:spPr>
        <p:txBody>
          <a:bodyPr spcFirstLastPara="1" vert="horz" wrap="square" lIns="121900" tIns="121900" rIns="121900" bIns="121900" rtlCol="0" anchor="t" anchorCtr="0">
            <a:normAutofit fontScale="90000"/>
          </a:bodyPr>
          <a:lstStyle/>
          <a:p>
            <a:pPr algn="ctr"/>
            <a:r>
              <a:rPr lang="en" dirty="0"/>
              <a:t>Monitoring of Account upto Rs 2 Crore…….</a:t>
            </a:r>
            <a:endParaRPr dirty="0"/>
          </a:p>
        </p:txBody>
      </p:sp>
      <p:sp>
        <p:nvSpPr>
          <p:cNvPr id="372" name="Google Shape;372;p44"/>
          <p:cNvSpPr txBox="1">
            <a:spLocks noGrp="1"/>
          </p:cNvSpPr>
          <p:nvPr>
            <p:ph type="body" idx="2"/>
          </p:nvPr>
        </p:nvSpPr>
        <p:spPr>
          <a:xfrm>
            <a:off x="364800" y="1185433"/>
            <a:ext cx="11209600" cy="529200"/>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2267" dirty="0">
                <a:solidFill>
                  <a:srgbClr val="000000"/>
                </a:solidFill>
                <a:latin typeface="Merriweather"/>
                <a:ea typeface="Merriweather"/>
                <a:cs typeface="Merriweather"/>
                <a:sym typeface="Merriweather"/>
              </a:rPr>
              <a:t>Visit to SMA 1 &amp; 2 Borrowers / guarantors based on exposure</a:t>
            </a:r>
            <a:endParaRPr sz="3067" dirty="0">
              <a:latin typeface="Merriweather"/>
              <a:ea typeface="Merriweather"/>
              <a:cs typeface="Merriweather"/>
              <a:sym typeface="Merriweather"/>
            </a:endParaRPr>
          </a:p>
        </p:txBody>
      </p:sp>
      <p:graphicFrame>
        <p:nvGraphicFramePr>
          <p:cNvPr id="373" name="Google Shape;373;p44"/>
          <p:cNvGraphicFramePr/>
          <p:nvPr>
            <p:extLst>
              <p:ext uri="{D42A27DB-BD31-4B8C-83A1-F6EECF244321}">
                <p14:modId xmlns:p14="http://schemas.microsoft.com/office/powerpoint/2010/main" val="1837058580"/>
              </p:ext>
            </p:extLst>
          </p:nvPr>
        </p:nvGraphicFramePr>
        <p:xfrm>
          <a:off x="564151" y="1842301"/>
          <a:ext cx="11063666" cy="4655865"/>
        </p:xfrm>
        <a:graphic>
          <a:graphicData uri="http://schemas.openxmlformats.org/drawingml/2006/table">
            <a:tbl>
              <a:tblPr>
                <a:noFill/>
              </a:tblPr>
              <a:tblGrid>
                <a:gridCol w="5294633">
                  <a:extLst>
                    <a:ext uri="{9D8B030D-6E8A-4147-A177-3AD203B41FA5}">
                      <a16:colId xmlns:a16="http://schemas.microsoft.com/office/drawing/2014/main" val="20000"/>
                    </a:ext>
                  </a:extLst>
                </a:gridCol>
                <a:gridCol w="5769033">
                  <a:extLst>
                    <a:ext uri="{9D8B030D-6E8A-4147-A177-3AD203B41FA5}">
                      <a16:colId xmlns:a16="http://schemas.microsoft.com/office/drawing/2014/main" val="20001"/>
                    </a:ext>
                  </a:extLst>
                </a:gridCol>
              </a:tblGrid>
              <a:tr h="712433">
                <a:tc>
                  <a:txBody>
                    <a:bodyPr/>
                    <a:lstStyle/>
                    <a:p>
                      <a:pPr marL="63500" lvl="0" indent="0" algn="l" rtl="0">
                        <a:lnSpc>
                          <a:spcPct val="115000"/>
                        </a:lnSpc>
                        <a:spcBef>
                          <a:spcPts val="0"/>
                        </a:spcBef>
                        <a:spcAft>
                          <a:spcPts val="0"/>
                        </a:spcAft>
                        <a:buNone/>
                      </a:pPr>
                      <a:r>
                        <a:rPr lang="en" sz="2300" b="1" dirty="0">
                          <a:solidFill>
                            <a:srgbClr val="002060"/>
                          </a:solidFill>
                          <a:latin typeface="Merriweather"/>
                          <a:ea typeface="Merriweather"/>
                          <a:cs typeface="Merriweather"/>
                          <a:sym typeface="Merriweather"/>
                        </a:rPr>
                        <a:t>Exposure</a:t>
                      </a:r>
                      <a:endParaRPr sz="2300" b="1"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l" rtl="0">
                        <a:lnSpc>
                          <a:spcPct val="115000"/>
                        </a:lnSpc>
                        <a:spcBef>
                          <a:spcPts val="0"/>
                        </a:spcBef>
                        <a:spcAft>
                          <a:spcPts val="0"/>
                        </a:spcAft>
                        <a:buNone/>
                      </a:pPr>
                      <a:r>
                        <a:rPr lang="en" sz="2300" b="1">
                          <a:solidFill>
                            <a:srgbClr val="002060"/>
                          </a:solidFill>
                          <a:latin typeface="Merriweather"/>
                          <a:ea typeface="Merriweather"/>
                          <a:cs typeface="Merriweather"/>
                          <a:sym typeface="Merriweather"/>
                        </a:rPr>
                        <a:t>Designation of visiting officials</a:t>
                      </a:r>
                      <a:endParaRPr sz="2300" b="1">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729733">
                <a:tc>
                  <a:txBody>
                    <a:bodyPr/>
                    <a:lstStyle/>
                    <a:p>
                      <a:pPr marL="63500" lvl="0" indent="0" algn="l" rtl="0">
                        <a:lnSpc>
                          <a:spcPct val="115000"/>
                        </a:lnSpc>
                        <a:spcBef>
                          <a:spcPts val="100"/>
                        </a:spcBef>
                        <a:spcAft>
                          <a:spcPts val="0"/>
                        </a:spcAft>
                        <a:buNone/>
                      </a:pPr>
                      <a:r>
                        <a:rPr lang="en" sz="2300" dirty="0">
                          <a:solidFill>
                            <a:srgbClr val="002060"/>
                          </a:solidFill>
                          <a:latin typeface="Merriweather"/>
                          <a:ea typeface="Merriweather"/>
                          <a:cs typeface="Merriweather"/>
                          <a:sym typeface="Merriweather"/>
                        </a:rPr>
                        <a:t>Upto Rs. 1Cr</a:t>
                      </a:r>
                      <a:endParaRPr sz="2300"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l" rtl="0">
                        <a:lnSpc>
                          <a:spcPct val="115000"/>
                        </a:lnSpc>
                        <a:spcBef>
                          <a:spcPts val="100"/>
                        </a:spcBef>
                        <a:spcAft>
                          <a:spcPts val="0"/>
                        </a:spcAft>
                        <a:buNone/>
                      </a:pPr>
                      <a:r>
                        <a:rPr lang="en" sz="2300">
                          <a:solidFill>
                            <a:srgbClr val="002060"/>
                          </a:solidFill>
                          <a:latin typeface="Merriweather"/>
                          <a:ea typeface="Merriweather"/>
                          <a:cs typeface="Merriweather"/>
                          <a:sym typeface="Merriweather"/>
                        </a:rPr>
                        <a:t>Branch Manager</a:t>
                      </a:r>
                      <a:endParaRPr sz="23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29733">
                <a:tc>
                  <a:txBody>
                    <a:bodyPr/>
                    <a:lstStyle/>
                    <a:p>
                      <a:pPr marL="63500" lvl="0" indent="0" algn="l" rtl="0">
                        <a:lnSpc>
                          <a:spcPct val="115000"/>
                        </a:lnSpc>
                        <a:spcBef>
                          <a:spcPts val="100"/>
                        </a:spcBef>
                        <a:spcAft>
                          <a:spcPts val="0"/>
                        </a:spcAft>
                        <a:buNone/>
                      </a:pPr>
                      <a:r>
                        <a:rPr lang="en" sz="2300">
                          <a:solidFill>
                            <a:srgbClr val="002060"/>
                          </a:solidFill>
                          <a:latin typeface="Merriweather"/>
                          <a:ea typeface="Merriweather"/>
                          <a:cs typeface="Merriweather"/>
                          <a:sym typeface="Merriweather"/>
                        </a:rPr>
                        <a:t>Rs.1 Cr to less than Rs.5 Cr</a:t>
                      </a:r>
                      <a:endParaRPr sz="23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l" rtl="0">
                        <a:lnSpc>
                          <a:spcPct val="115000"/>
                        </a:lnSpc>
                        <a:spcBef>
                          <a:spcPts val="100"/>
                        </a:spcBef>
                        <a:spcAft>
                          <a:spcPts val="0"/>
                        </a:spcAft>
                        <a:buNone/>
                      </a:pPr>
                      <a:r>
                        <a:rPr lang="en" sz="2300" dirty="0">
                          <a:solidFill>
                            <a:srgbClr val="002060"/>
                          </a:solidFill>
                          <a:latin typeface="Merriweather"/>
                          <a:ea typeface="Merriweather"/>
                          <a:cs typeface="Merriweather"/>
                          <a:sym typeface="Merriweather"/>
                        </a:rPr>
                        <a:t>Deputy Zonal Manager</a:t>
                      </a:r>
                      <a:endParaRPr sz="2300"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729733">
                <a:tc>
                  <a:txBody>
                    <a:bodyPr/>
                    <a:lstStyle/>
                    <a:p>
                      <a:pPr marL="63500" lvl="0" indent="0" algn="l" rtl="0">
                        <a:lnSpc>
                          <a:spcPct val="115000"/>
                        </a:lnSpc>
                        <a:spcBef>
                          <a:spcPts val="100"/>
                        </a:spcBef>
                        <a:spcAft>
                          <a:spcPts val="0"/>
                        </a:spcAft>
                        <a:buNone/>
                      </a:pPr>
                      <a:r>
                        <a:rPr lang="en" sz="2300">
                          <a:solidFill>
                            <a:srgbClr val="002060"/>
                          </a:solidFill>
                          <a:latin typeface="Merriweather"/>
                          <a:ea typeface="Merriweather"/>
                          <a:cs typeface="Merriweather"/>
                          <a:sym typeface="Merriweather"/>
                        </a:rPr>
                        <a:t>Rs. 5 Cr to Less than Rs.10 Cr</a:t>
                      </a:r>
                      <a:endParaRPr sz="23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l" rtl="0">
                        <a:lnSpc>
                          <a:spcPct val="115000"/>
                        </a:lnSpc>
                        <a:spcBef>
                          <a:spcPts val="100"/>
                        </a:spcBef>
                        <a:spcAft>
                          <a:spcPts val="0"/>
                        </a:spcAft>
                        <a:buNone/>
                      </a:pPr>
                      <a:r>
                        <a:rPr lang="en" sz="2300">
                          <a:solidFill>
                            <a:srgbClr val="002060"/>
                          </a:solidFill>
                          <a:latin typeface="Merriweather"/>
                          <a:ea typeface="Merriweather"/>
                          <a:cs typeface="Merriweather"/>
                          <a:sym typeface="Merriweather"/>
                        </a:rPr>
                        <a:t>Zonal Manager</a:t>
                      </a:r>
                      <a:endParaRPr sz="23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729733">
                <a:tc>
                  <a:txBody>
                    <a:bodyPr/>
                    <a:lstStyle/>
                    <a:p>
                      <a:pPr marL="63500" lvl="0" indent="0" algn="l" rtl="0">
                        <a:lnSpc>
                          <a:spcPct val="115000"/>
                        </a:lnSpc>
                        <a:spcBef>
                          <a:spcPts val="100"/>
                        </a:spcBef>
                        <a:spcAft>
                          <a:spcPts val="0"/>
                        </a:spcAft>
                        <a:buNone/>
                      </a:pPr>
                      <a:r>
                        <a:rPr lang="en" sz="2300">
                          <a:solidFill>
                            <a:srgbClr val="002060"/>
                          </a:solidFill>
                          <a:latin typeface="Merriweather"/>
                          <a:ea typeface="Merriweather"/>
                          <a:cs typeface="Merriweather"/>
                          <a:sym typeface="Merriweather"/>
                        </a:rPr>
                        <a:t>Rs.10 Cr to Rs.25 Cr</a:t>
                      </a:r>
                      <a:endParaRPr sz="23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l" rtl="0">
                        <a:lnSpc>
                          <a:spcPct val="115000"/>
                        </a:lnSpc>
                        <a:spcBef>
                          <a:spcPts val="100"/>
                        </a:spcBef>
                        <a:spcAft>
                          <a:spcPts val="0"/>
                        </a:spcAft>
                        <a:buNone/>
                      </a:pPr>
                      <a:r>
                        <a:rPr lang="en" sz="2300">
                          <a:solidFill>
                            <a:srgbClr val="002060"/>
                          </a:solidFill>
                          <a:latin typeface="Merriweather"/>
                          <a:ea typeface="Merriweather"/>
                          <a:cs typeface="Merriweather"/>
                          <a:sym typeface="Merriweather"/>
                        </a:rPr>
                        <a:t>Field General Manager</a:t>
                      </a:r>
                      <a:endParaRPr sz="230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1024500">
                <a:tc>
                  <a:txBody>
                    <a:bodyPr/>
                    <a:lstStyle/>
                    <a:p>
                      <a:pPr marL="63500" lvl="0" indent="0" algn="l" rtl="0">
                        <a:lnSpc>
                          <a:spcPct val="115000"/>
                        </a:lnSpc>
                        <a:spcBef>
                          <a:spcPts val="100"/>
                        </a:spcBef>
                        <a:spcAft>
                          <a:spcPts val="0"/>
                        </a:spcAft>
                        <a:buNone/>
                      </a:pPr>
                      <a:r>
                        <a:rPr lang="en" sz="2300" dirty="0">
                          <a:solidFill>
                            <a:srgbClr val="002060"/>
                          </a:solidFill>
                          <a:latin typeface="Merriweather"/>
                          <a:ea typeface="Merriweather"/>
                          <a:cs typeface="Merriweather"/>
                          <a:sym typeface="Merriweather"/>
                        </a:rPr>
                        <a:t>Above Rs.25 Cr</a:t>
                      </a:r>
                      <a:endParaRPr sz="2300"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3500" lvl="0" indent="0" algn="l" rtl="0">
                        <a:lnSpc>
                          <a:spcPct val="115000"/>
                        </a:lnSpc>
                        <a:spcBef>
                          <a:spcPts val="100"/>
                        </a:spcBef>
                        <a:spcAft>
                          <a:spcPts val="0"/>
                        </a:spcAft>
                        <a:buNone/>
                      </a:pPr>
                      <a:r>
                        <a:rPr lang="en" sz="2300" dirty="0">
                          <a:solidFill>
                            <a:srgbClr val="002060"/>
                          </a:solidFill>
                          <a:latin typeface="Merriweather"/>
                          <a:ea typeface="Merriweather"/>
                          <a:cs typeface="Merriweather"/>
                          <a:sym typeface="Merriweather"/>
                        </a:rPr>
                        <a:t>General Manager from Corporate Office</a:t>
                      </a:r>
                      <a:endParaRPr sz="2300" dirty="0">
                        <a:solidFill>
                          <a:srgbClr val="002060"/>
                        </a:solidFill>
                        <a:latin typeface="Merriweather"/>
                        <a:ea typeface="Merriweather"/>
                        <a:cs typeface="Merriweather"/>
                        <a:sym typeface="Merriweather"/>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79467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71"/>
                                        </p:tgtEl>
                                        <p:attrNameLst>
                                          <p:attrName>style.visibility</p:attrName>
                                        </p:attrNameLst>
                                      </p:cBhvr>
                                      <p:to>
                                        <p:strVal val="visible"/>
                                      </p:to>
                                    </p:set>
                                    <p:anim calcmode="lin" valueType="num">
                                      <p:cBhvr additive="base">
                                        <p:cTn id="7" dur="500" fill="hold"/>
                                        <p:tgtEl>
                                          <p:spTgt spid="371"/>
                                        </p:tgtEl>
                                        <p:attrNameLst>
                                          <p:attrName>ppt_x</p:attrName>
                                        </p:attrNameLst>
                                      </p:cBhvr>
                                      <p:tavLst>
                                        <p:tav tm="0">
                                          <p:val>
                                            <p:strVal val="#ppt_x"/>
                                          </p:val>
                                        </p:tav>
                                        <p:tav tm="100000">
                                          <p:val>
                                            <p:strVal val="#ppt_x"/>
                                          </p:val>
                                        </p:tav>
                                      </p:tavLst>
                                    </p:anim>
                                    <p:anim calcmode="lin" valueType="num">
                                      <p:cBhvr additive="base">
                                        <p:cTn id="8" dur="500" fill="hold"/>
                                        <p:tgtEl>
                                          <p:spTgt spid="37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72">
                                            <p:txEl>
                                              <p:pRg st="0" end="0"/>
                                            </p:txEl>
                                          </p:spTgt>
                                        </p:tgtEl>
                                        <p:attrNameLst>
                                          <p:attrName>style.visibility</p:attrName>
                                        </p:attrNameLst>
                                      </p:cBhvr>
                                      <p:to>
                                        <p:strVal val="visible"/>
                                      </p:to>
                                    </p:set>
                                    <p:anim calcmode="lin" valueType="num">
                                      <p:cBhvr>
                                        <p:cTn id="13" dur="500" fill="hold"/>
                                        <p:tgtEl>
                                          <p:spTgt spid="37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72">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7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373"/>
                                        </p:tgtEl>
                                        <p:attrNameLst>
                                          <p:attrName>style.visibility</p:attrName>
                                        </p:attrNameLst>
                                      </p:cBhvr>
                                      <p:to>
                                        <p:strVal val="visible"/>
                                      </p:to>
                                    </p:set>
                                    <p:animEffect transition="in" filter="box(in)">
                                      <p:cBhvr>
                                        <p:cTn id="20" dur="10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 grpId="0"/>
      <p:bldP spid="37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4"/>
          <p:cNvSpPr txBox="1">
            <a:spLocks noGrp="1"/>
          </p:cNvSpPr>
          <p:nvPr>
            <p:ph type="title"/>
          </p:nvPr>
        </p:nvSpPr>
        <p:spPr>
          <a:xfrm>
            <a:off x="564151" y="361433"/>
            <a:ext cx="10535649" cy="824000"/>
          </a:xfrm>
          <a:prstGeom prst="rect">
            <a:avLst/>
          </a:prstGeom>
        </p:spPr>
        <p:txBody>
          <a:bodyPr spcFirstLastPara="1" vert="horz" wrap="square" lIns="121900" tIns="121900" rIns="121900" bIns="121900" rtlCol="0" anchor="t" anchorCtr="0">
            <a:normAutofit/>
          </a:bodyPr>
          <a:lstStyle/>
          <a:p>
            <a:pPr algn="ctr"/>
            <a:r>
              <a:rPr lang="en" dirty="0" smtClean="0"/>
              <a:t>Non Cooperative Borrower</a:t>
            </a:r>
            <a:endParaRPr dirty="0"/>
          </a:p>
        </p:txBody>
      </p:sp>
      <p:sp>
        <p:nvSpPr>
          <p:cNvPr id="372" name="Google Shape;372;p44"/>
          <p:cNvSpPr txBox="1">
            <a:spLocks noGrp="1"/>
          </p:cNvSpPr>
          <p:nvPr>
            <p:ph type="body" idx="2"/>
          </p:nvPr>
        </p:nvSpPr>
        <p:spPr>
          <a:xfrm>
            <a:off x="364800" y="1185433"/>
            <a:ext cx="11209600" cy="529200"/>
          </a:xfrm>
          <a:prstGeom prst="rect">
            <a:avLst/>
          </a:prstGeom>
        </p:spPr>
        <p:txBody>
          <a:bodyPr spcFirstLastPara="1" vert="horz" wrap="square" lIns="121900" tIns="121900" rIns="121900" bIns="121900" rtlCol="0" anchor="t" anchorCtr="0">
            <a:noAutofit/>
          </a:bodyPr>
          <a:lstStyle/>
          <a:p>
            <a:pPr marL="457200" algn="just">
              <a:lnSpc>
                <a:spcPct val="115000"/>
              </a:lnSpc>
              <a:spcAft>
                <a:spcPts val="1000"/>
              </a:spcAft>
              <a:buFont typeface="Wingdings" panose="05000000000000000000" pitchFamily="2" charset="2"/>
              <a:buChar char="v"/>
            </a:pPr>
            <a:r>
              <a:rPr lang="en-IN"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A non-cooperative borrower is one who does not engage constructively with his lender by defaulting in timely repayment of dues while having ability to pay,  thwarting lenders efforts for recovery of their dues by not providing necessary information sought,  denying access to assets financed/collateral securities, obstructing sale of securities, etc. </a:t>
            </a:r>
            <a:endParaRPr lang="en-IN"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marL="1066785" lvl="1" algn="just">
              <a:lnSpc>
                <a:spcPct val="115000"/>
              </a:lnSpc>
              <a:spcAft>
                <a:spcPts val="1000"/>
              </a:spcAft>
              <a:buFont typeface="Wingdings" panose="05000000000000000000" pitchFamily="2" charset="2"/>
              <a:buChar char="v"/>
            </a:pPr>
            <a:r>
              <a:rPr lang="en-IN" sz="1733" i="1"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In </a:t>
            </a:r>
            <a:r>
              <a:rPr lang="en-IN" sz="1733" i="1" dirty="0">
                <a:solidFill>
                  <a:srgbClr val="002060"/>
                </a:solidFill>
                <a:latin typeface="Cambria" panose="02040503050406030204" pitchFamily="18" charset="0"/>
                <a:ea typeface="Cambria" panose="02040503050406030204" pitchFamily="18" charset="0"/>
                <a:cs typeface="Times New Roman" panose="02020603050405020304" pitchFamily="18" charset="0"/>
              </a:rPr>
              <a:t>effect, a non- cooperative borrower is a defaulter who deliberately stone walls legitimate efforts of the lenders to recover their dues. (Modified definition vide RBI circular dt.22.12.2014)</a:t>
            </a:r>
            <a:endParaRPr lang="en-IN" sz="1733"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v"/>
              <a:tabLst>
                <a:tab pos="685800" algn="l"/>
              </a:tabLst>
            </a:pPr>
            <a:r>
              <a:rPr lang="en-US"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Cut off Limit- FB+NFB limit of </a:t>
            </a:r>
            <a:r>
              <a:rPr lang="en-US" sz="200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Rs</a:t>
            </a:r>
            <a:r>
              <a:rPr lang="en-US"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 5 Crore &amp; above</a:t>
            </a:r>
            <a:endParaRPr lang="en-IN" sz="2000"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v"/>
              <a:tabLst>
                <a:tab pos="457200" algn="l"/>
                <a:tab pos="685800" algn="l"/>
              </a:tabLst>
            </a:pPr>
            <a:r>
              <a:rPr lang="en-US"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Independent directors/</a:t>
            </a:r>
            <a:r>
              <a:rPr lang="en-US" sz="200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Govt</a:t>
            </a:r>
            <a:r>
              <a:rPr lang="en-US"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 nominated directors/Directors representing lenders are excluded</a:t>
            </a:r>
            <a:endParaRPr lang="en-IN" sz="2000"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v"/>
              <a:tabLst>
                <a:tab pos="457200" algn="l"/>
                <a:tab pos="685800" algn="l"/>
              </a:tabLst>
            </a:pPr>
            <a:r>
              <a:rPr lang="en-US"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In the case of a business enterprises, other than companies, non-cooperative borrowers would include persons who are in charge and responsible for the management of the affairs of the business enterprise. Hence in the case of a partnership firm all the partners and in the case of sole proprietorship the proprietor besides the persons who are in charge and responsible for the management of the affairs of the business enterprise is liable to be </a:t>
            </a:r>
            <a:r>
              <a:rPr lang="en-US" sz="2000" dirty="0">
                <a:solidFill>
                  <a:srgbClr val="002060"/>
                </a:solidFill>
                <a:latin typeface="Cambria" panose="02040503050406030204" pitchFamily="18" charset="0"/>
                <a:ea typeface="Calibri" panose="020F0502020204030204" pitchFamily="34" charset="0"/>
                <a:cs typeface="Times New Roman" panose="02020603050405020304" pitchFamily="18" charset="0"/>
              </a:rPr>
              <a:t>treated as non-cooperative.</a:t>
            </a:r>
            <a:endParaRPr lang="en-IN"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spcAft>
                <a:spcPts val="1600"/>
              </a:spcAft>
              <a:buNone/>
            </a:pPr>
            <a:endParaRPr sz="3067" dirty="0">
              <a:latin typeface="Merriweather"/>
              <a:ea typeface="Merriweather"/>
              <a:cs typeface="Merriweather"/>
              <a:sym typeface="Merriweather"/>
            </a:endParaRPr>
          </a:p>
        </p:txBody>
      </p:sp>
    </p:spTree>
    <p:extLst>
      <p:ext uri="{BB962C8B-B14F-4D97-AF65-F5344CB8AC3E}">
        <p14:creationId xmlns:p14="http://schemas.microsoft.com/office/powerpoint/2010/main" val="410339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71"/>
                                        </p:tgtEl>
                                        <p:attrNameLst>
                                          <p:attrName>style.visibility</p:attrName>
                                        </p:attrNameLst>
                                      </p:cBhvr>
                                      <p:to>
                                        <p:strVal val="visible"/>
                                      </p:to>
                                    </p:set>
                                    <p:anim calcmode="lin" valueType="num">
                                      <p:cBhvr additive="base">
                                        <p:cTn id="7" dur="500" fill="hold"/>
                                        <p:tgtEl>
                                          <p:spTgt spid="371"/>
                                        </p:tgtEl>
                                        <p:attrNameLst>
                                          <p:attrName>ppt_x</p:attrName>
                                        </p:attrNameLst>
                                      </p:cBhvr>
                                      <p:tavLst>
                                        <p:tav tm="0">
                                          <p:val>
                                            <p:strVal val="#ppt_x"/>
                                          </p:val>
                                        </p:tav>
                                        <p:tav tm="100000">
                                          <p:val>
                                            <p:strVal val="#ppt_x"/>
                                          </p:val>
                                        </p:tav>
                                      </p:tavLst>
                                    </p:anim>
                                    <p:anim calcmode="lin" valueType="num">
                                      <p:cBhvr additive="base">
                                        <p:cTn id="8" dur="500" fill="hold"/>
                                        <p:tgtEl>
                                          <p:spTgt spid="37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72">
                                            <p:txEl>
                                              <p:pRg st="0" end="0"/>
                                            </p:txEl>
                                          </p:spTgt>
                                        </p:tgtEl>
                                        <p:attrNameLst>
                                          <p:attrName>style.visibility</p:attrName>
                                        </p:attrNameLst>
                                      </p:cBhvr>
                                      <p:to>
                                        <p:strVal val="visible"/>
                                      </p:to>
                                    </p:set>
                                    <p:anim calcmode="lin" valueType="num">
                                      <p:cBhvr>
                                        <p:cTn id="13" dur="500" fill="hold"/>
                                        <p:tgtEl>
                                          <p:spTgt spid="37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72">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72">
                                            <p:txEl>
                                              <p:pRg st="0" end="0"/>
                                            </p:txEl>
                                          </p:spTgt>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372">
                                            <p:txEl>
                                              <p:pRg st="1" end="1"/>
                                            </p:txEl>
                                          </p:spTgt>
                                        </p:tgtEl>
                                        <p:attrNameLst>
                                          <p:attrName>style.visibility</p:attrName>
                                        </p:attrNameLst>
                                      </p:cBhvr>
                                      <p:to>
                                        <p:strVal val="visible"/>
                                      </p:to>
                                    </p:set>
                                    <p:anim calcmode="lin" valueType="num">
                                      <p:cBhvr>
                                        <p:cTn id="18" dur="500" fill="hold"/>
                                        <p:tgtEl>
                                          <p:spTgt spid="37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37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37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72">
                                            <p:txEl>
                                              <p:pRg st="2" end="2"/>
                                            </p:txEl>
                                          </p:spTgt>
                                        </p:tgtEl>
                                        <p:attrNameLst>
                                          <p:attrName>style.visibility</p:attrName>
                                        </p:attrNameLst>
                                      </p:cBhvr>
                                      <p:to>
                                        <p:strVal val="visible"/>
                                      </p:to>
                                    </p:set>
                                    <p:anim calcmode="lin" valueType="num">
                                      <p:cBhvr>
                                        <p:cTn id="25" dur="500" fill="hold"/>
                                        <p:tgtEl>
                                          <p:spTgt spid="37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72">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37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372">
                                            <p:txEl>
                                              <p:pRg st="3" end="3"/>
                                            </p:txEl>
                                          </p:spTgt>
                                        </p:tgtEl>
                                        <p:attrNameLst>
                                          <p:attrName>style.visibility</p:attrName>
                                        </p:attrNameLst>
                                      </p:cBhvr>
                                      <p:to>
                                        <p:strVal val="visible"/>
                                      </p:to>
                                    </p:set>
                                    <p:anim calcmode="lin" valueType="num">
                                      <p:cBhvr>
                                        <p:cTn id="32" dur="500" fill="hold"/>
                                        <p:tgtEl>
                                          <p:spTgt spid="372">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372">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37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372">
                                            <p:txEl>
                                              <p:pRg st="4" end="4"/>
                                            </p:txEl>
                                          </p:spTgt>
                                        </p:tgtEl>
                                        <p:attrNameLst>
                                          <p:attrName>style.visibility</p:attrName>
                                        </p:attrNameLst>
                                      </p:cBhvr>
                                      <p:to>
                                        <p:strVal val="visible"/>
                                      </p:to>
                                    </p:set>
                                    <p:anim calcmode="lin" valueType="num">
                                      <p:cBhvr>
                                        <p:cTn id="39" dur="500" fill="hold"/>
                                        <p:tgtEl>
                                          <p:spTgt spid="372">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72">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37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 grpId="0"/>
      <p:bldP spid="37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4"/>
          <p:cNvSpPr txBox="1">
            <a:spLocks noGrp="1"/>
          </p:cNvSpPr>
          <p:nvPr>
            <p:ph type="title"/>
          </p:nvPr>
        </p:nvSpPr>
        <p:spPr>
          <a:xfrm>
            <a:off x="564151" y="361433"/>
            <a:ext cx="10535649" cy="824000"/>
          </a:xfrm>
          <a:prstGeom prst="rect">
            <a:avLst/>
          </a:prstGeom>
        </p:spPr>
        <p:txBody>
          <a:bodyPr spcFirstLastPara="1" vert="horz" wrap="square" lIns="121900" tIns="121900" rIns="121900" bIns="121900" rtlCol="0" anchor="t" anchorCtr="0">
            <a:normAutofit/>
          </a:bodyPr>
          <a:lstStyle/>
          <a:p>
            <a:pPr algn="ctr"/>
            <a:r>
              <a:rPr lang="en" dirty="0" smtClean="0"/>
              <a:t>SMS to Borrower</a:t>
            </a:r>
            <a:endParaRPr dirty="0"/>
          </a:p>
        </p:txBody>
      </p:sp>
      <p:sp>
        <p:nvSpPr>
          <p:cNvPr id="372" name="Google Shape;372;p44"/>
          <p:cNvSpPr txBox="1">
            <a:spLocks noGrp="1"/>
          </p:cNvSpPr>
          <p:nvPr>
            <p:ph type="body" idx="2"/>
          </p:nvPr>
        </p:nvSpPr>
        <p:spPr>
          <a:xfrm>
            <a:off x="364800" y="1185433"/>
            <a:ext cx="11209600" cy="529200"/>
          </a:xfrm>
          <a:prstGeom prst="rect">
            <a:avLst/>
          </a:prstGeom>
        </p:spPr>
        <p:txBody>
          <a:bodyPr spcFirstLastPara="1" vert="horz" wrap="square" lIns="121900" tIns="121900" rIns="121900" bIns="121900" rtlCol="0" anchor="t" anchorCtr="0">
            <a:noAutofit/>
          </a:bodyPr>
          <a:lstStyle/>
          <a:p>
            <a:pPr marL="457200" algn="just">
              <a:lnSpc>
                <a:spcPct val="115000"/>
              </a:lnSpc>
              <a:spcAft>
                <a:spcPts val="1000"/>
              </a:spcAft>
              <a:buFont typeface="Wingdings" panose="05000000000000000000" pitchFamily="2" charset="2"/>
              <a:buChar char="v"/>
            </a:pPr>
            <a:r>
              <a:rPr lang="en-US" sz="2400" dirty="0">
                <a:solidFill>
                  <a:srgbClr val="002060"/>
                </a:solidFill>
                <a:latin typeface="Cambria" panose="02040503050406030204" pitchFamily="18" charset="0"/>
                <a:ea typeface="Cambria" panose="02040503050406030204" pitchFamily="18" charset="0"/>
              </a:rPr>
              <a:t>There are Three Type of SMS being sent from Central office level to all the loan accounts (excluding LOD): </a:t>
            </a:r>
            <a:endParaRPr lang="en-US" sz="2400" dirty="0" smtClean="0">
              <a:solidFill>
                <a:srgbClr val="002060"/>
              </a:solidFill>
              <a:latin typeface="Cambria" panose="02040503050406030204" pitchFamily="18" charset="0"/>
              <a:ea typeface="Cambria" panose="02040503050406030204" pitchFamily="18" charset="0"/>
            </a:endParaRPr>
          </a:p>
          <a:p>
            <a:pPr marL="1066785" lvl="1" algn="just">
              <a:lnSpc>
                <a:spcPct val="115000"/>
              </a:lnSpc>
              <a:spcAft>
                <a:spcPts val="1000"/>
              </a:spcAft>
              <a:buFont typeface="Wingdings" panose="05000000000000000000" pitchFamily="2" charset="2"/>
              <a:buChar char="v"/>
            </a:pPr>
            <a:r>
              <a:rPr lang="en-US" sz="2133" dirty="0" smtClean="0">
                <a:solidFill>
                  <a:srgbClr val="002060"/>
                </a:solidFill>
                <a:latin typeface="Cambria" panose="02040503050406030204" pitchFamily="18" charset="0"/>
                <a:ea typeface="Cambria" panose="02040503050406030204" pitchFamily="18" charset="0"/>
              </a:rPr>
              <a:t>Post </a:t>
            </a:r>
            <a:r>
              <a:rPr lang="en-US" sz="2133" dirty="0">
                <a:solidFill>
                  <a:srgbClr val="002060"/>
                </a:solidFill>
                <a:latin typeface="Cambria" panose="02040503050406030204" pitchFamily="18" charset="0"/>
                <a:ea typeface="Cambria" panose="02040503050406030204" pitchFamily="18" charset="0"/>
              </a:rPr>
              <a:t>disbursement SMS to all loan borrowers (excluding LOD) on the same day for loan account which is opened and disbursed. </a:t>
            </a:r>
            <a:endParaRPr lang="en-US" sz="2133" dirty="0" smtClean="0">
              <a:solidFill>
                <a:srgbClr val="002060"/>
              </a:solidFill>
              <a:latin typeface="Cambria" panose="02040503050406030204" pitchFamily="18" charset="0"/>
              <a:ea typeface="Cambria" panose="02040503050406030204" pitchFamily="18" charset="0"/>
            </a:endParaRPr>
          </a:p>
          <a:p>
            <a:pPr marL="1066785" lvl="1" algn="just">
              <a:lnSpc>
                <a:spcPct val="115000"/>
              </a:lnSpc>
              <a:spcAft>
                <a:spcPts val="1000"/>
              </a:spcAft>
              <a:buFont typeface="Wingdings" panose="05000000000000000000" pitchFamily="2" charset="2"/>
              <a:buChar char="v"/>
            </a:pPr>
            <a:r>
              <a:rPr lang="en-US" sz="2133" dirty="0" smtClean="0">
                <a:solidFill>
                  <a:srgbClr val="002060"/>
                </a:solidFill>
                <a:latin typeface="Cambria" panose="02040503050406030204" pitchFamily="18" charset="0"/>
                <a:ea typeface="Cambria" panose="02040503050406030204" pitchFamily="18" charset="0"/>
              </a:rPr>
              <a:t>Pre-default </a:t>
            </a:r>
            <a:r>
              <a:rPr lang="en-US" sz="2133" dirty="0">
                <a:solidFill>
                  <a:srgbClr val="002060"/>
                </a:solidFill>
                <a:latin typeface="Cambria" panose="02040503050406030204" pitchFamily="18" charset="0"/>
                <a:ea typeface="Cambria" panose="02040503050406030204" pitchFamily="18" charset="0"/>
              </a:rPr>
              <a:t>SMS to all loan accounts which has demand in next 7 days, 15 Days and 21 Days. </a:t>
            </a:r>
            <a:endParaRPr lang="en-US" sz="2133" dirty="0" smtClean="0">
              <a:solidFill>
                <a:srgbClr val="002060"/>
              </a:solidFill>
              <a:latin typeface="Cambria" panose="02040503050406030204" pitchFamily="18" charset="0"/>
              <a:ea typeface="Cambria" panose="02040503050406030204" pitchFamily="18" charset="0"/>
            </a:endParaRPr>
          </a:p>
          <a:p>
            <a:pPr marL="1066785" lvl="1" algn="just">
              <a:lnSpc>
                <a:spcPct val="115000"/>
              </a:lnSpc>
              <a:spcAft>
                <a:spcPts val="1000"/>
              </a:spcAft>
              <a:buFont typeface="Wingdings" panose="05000000000000000000" pitchFamily="2" charset="2"/>
              <a:buChar char="v"/>
            </a:pPr>
            <a:r>
              <a:rPr lang="en-US" sz="2133" dirty="0" smtClean="0">
                <a:solidFill>
                  <a:srgbClr val="002060"/>
                </a:solidFill>
                <a:latin typeface="Cambria" panose="02040503050406030204" pitchFamily="18" charset="0"/>
                <a:ea typeface="Cambria" panose="02040503050406030204" pitchFamily="18" charset="0"/>
              </a:rPr>
              <a:t>Another </a:t>
            </a:r>
            <a:r>
              <a:rPr lang="en-US" sz="2133" dirty="0">
                <a:solidFill>
                  <a:srgbClr val="002060"/>
                </a:solidFill>
                <a:latin typeface="Cambria" panose="02040503050406030204" pitchFamily="18" charset="0"/>
                <a:ea typeface="Cambria" panose="02040503050406030204" pitchFamily="18" charset="0"/>
              </a:rPr>
              <a:t>pre-default SMS OD / OCC loan account on EOD of last day of every month where interest has been charged. </a:t>
            </a:r>
            <a:endParaRPr lang="en-US" sz="2133" dirty="0" smtClean="0">
              <a:solidFill>
                <a:srgbClr val="002060"/>
              </a:solidFill>
              <a:latin typeface="Cambria" panose="02040503050406030204" pitchFamily="18" charset="0"/>
              <a:ea typeface="Cambria" panose="02040503050406030204" pitchFamily="18" charset="0"/>
            </a:endParaRPr>
          </a:p>
          <a:p>
            <a:pPr marL="1066785" lvl="1" algn="just">
              <a:lnSpc>
                <a:spcPct val="115000"/>
              </a:lnSpc>
              <a:spcAft>
                <a:spcPts val="1000"/>
              </a:spcAft>
              <a:buFont typeface="Wingdings" panose="05000000000000000000" pitchFamily="2" charset="2"/>
              <a:buChar char="v"/>
            </a:pPr>
            <a:r>
              <a:rPr lang="en-US" sz="2133" dirty="0" smtClean="0">
                <a:solidFill>
                  <a:srgbClr val="002060"/>
                </a:solidFill>
                <a:latin typeface="Cambria" panose="02040503050406030204" pitchFamily="18" charset="0"/>
                <a:ea typeface="Cambria" panose="02040503050406030204" pitchFamily="18" charset="0"/>
              </a:rPr>
              <a:t>Post </a:t>
            </a:r>
            <a:r>
              <a:rPr lang="en-US" sz="2133" dirty="0">
                <a:solidFill>
                  <a:srgbClr val="002060"/>
                </a:solidFill>
                <a:latin typeface="Cambria" panose="02040503050406030204" pitchFamily="18" charset="0"/>
                <a:ea typeface="Cambria" panose="02040503050406030204" pitchFamily="18" charset="0"/>
              </a:rPr>
              <a:t>default SMS to all SMA 0,1,2 &amp; Fresh NPA loan accounts on the same day when classified as default. </a:t>
            </a:r>
            <a:endParaRPr lang="en-IN" sz="2133"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marL="0" indent="0">
              <a:spcAft>
                <a:spcPts val="1600"/>
              </a:spcAft>
              <a:buNone/>
            </a:pPr>
            <a:endParaRPr sz="3067" dirty="0">
              <a:latin typeface="Merriweather"/>
              <a:ea typeface="Merriweather"/>
              <a:cs typeface="Merriweather"/>
              <a:sym typeface="Merriweather"/>
            </a:endParaRPr>
          </a:p>
        </p:txBody>
      </p:sp>
    </p:spTree>
    <p:extLst>
      <p:ext uri="{BB962C8B-B14F-4D97-AF65-F5344CB8AC3E}">
        <p14:creationId xmlns:p14="http://schemas.microsoft.com/office/powerpoint/2010/main" val="37365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71"/>
                                        </p:tgtEl>
                                        <p:attrNameLst>
                                          <p:attrName>style.visibility</p:attrName>
                                        </p:attrNameLst>
                                      </p:cBhvr>
                                      <p:to>
                                        <p:strVal val="visible"/>
                                      </p:to>
                                    </p:set>
                                    <p:anim calcmode="lin" valueType="num">
                                      <p:cBhvr additive="base">
                                        <p:cTn id="7" dur="500" fill="hold"/>
                                        <p:tgtEl>
                                          <p:spTgt spid="371"/>
                                        </p:tgtEl>
                                        <p:attrNameLst>
                                          <p:attrName>ppt_x</p:attrName>
                                        </p:attrNameLst>
                                      </p:cBhvr>
                                      <p:tavLst>
                                        <p:tav tm="0">
                                          <p:val>
                                            <p:strVal val="#ppt_x"/>
                                          </p:val>
                                        </p:tav>
                                        <p:tav tm="100000">
                                          <p:val>
                                            <p:strVal val="#ppt_x"/>
                                          </p:val>
                                        </p:tav>
                                      </p:tavLst>
                                    </p:anim>
                                    <p:anim calcmode="lin" valueType="num">
                                      <p:cBhvr additive="base">
                                        <p:cTn id="8" dur="500" fill="hold"/>
                                        <p:tgtEl>
                                          <p:spTgt spid="37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72">
                                            <p:txEl>
                                              <p:pRg st="0" end="0"/>
                                            </p:txEl>
                                          </p:spTgt>
                                        </p:tgtEl>
                                        <p:attrNameLst>
                                          <p:attrName>style.visibility</p:attrName>
                                        </p:attrNameLst>
                                      </p:cBhvr>
                                      <p:to>
                                        <p:strVal val="visible"/>
                                      </p:to>
                                    </p:set>
                                    <p:anim calcmode="lin" valueType="num">
                                      <p:cBhvr>
                                        <p:cTn id="13" dur="500" fill="hold"/>
                                        <p:tgtEl>
                                          <p:spTgt spid="37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72">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72">
                                            <p:txEl>
                                              <p:pRg st="0" end="0"/>
                                            </p:txEl>
                                          </p:spTgt>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372">
                                            <p:txEl>
                                              <p:pRg st="1" end="1"/>
                                            </p:txEl>
                                          </p:spTgt>
                                        </p:tgtEl>
                                        <p:attrNameLst>
                                          <p:attrName>style.visibility</p:attrName>
                                        </p:attrNameLst>
                                      </p:cBhvr>
                                      <p:to>
                                        <p:strVal val="visible"/>
                                      </p:to>
                                    </p:set>
                                    <p:anim calcmode="lin" valueType="num">
                                      <p:cBhvr>
                                        <p:cTn id="18" dur="500" fill="hold"/>
                                        <p:tgtEl>
                                          <p:spTgt spid="37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37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372">
                                            <p:txEl>
                                              <p:pRg st="1" end="1"/>
                                            </p:txEl>
                                          </p:spTgt>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72">
                                            <p:txEl>
                                              <p:pRg st="2" end="2"/>
                                            </p:txEl>
                                          </p:spTgt>
                                        </p:tgtEl>
                                        <p:attrNameLst>
                                          <p:attrName>style.visibility</p:attrName>
                                        </p:attrNameLst>
                                      </p:cBhvr>
                                      <p:to>
                                        <p:strVal val="visible"/>
                                      </p:to>
                                    </p:set>
                                    <p:anim calcmode="lin" valueType="num">
                                      <p:cBhvr>
                                        <p:cTn id="23" dur="500" fill="hold"/>
                                        <p:tgtEl>
                                          <p:spTgt spid="372">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72">
                                            <p:txEl>
                                              <p:pRg st="2" end="2"/>
                                            </p:txEl>
                                          </p:spTgt>
                                        </p:tgtEl>
                                        <p:attrNameLst>
                                          <p:attrName>ppt_h</p:attrName>
                                        </p:attrNameLst>
                                      </p:cBhvr>
                                      <p:tavLst>
                                        <p:tav tm="0">
                                          <p:val>
                                            <p:fltVal val="0"/>
                                          </p:val>
                                        </p:tav>
                                        <p:tav tm="100000">
                                          <p:val>
                                            <p:strVal val="#ppt_h"/>
                                          </p:val>
                                        </p:tav>
                                      </p:tavLst>
                                    </p:anim>
                                    <p:animEffect transition="in" filter="fade">
                                      <p:cBhvr>
                                        <p:cTn id="25" dur="500"/>
                                        <p:tgtEl>
                                          <p:spTgt spid="372">
                                            <p:txEl>
                                              <p:pRg st="2" end="2"/>
                                            </p:txEl>
                                          </p:spTgt>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72">
                                            <p:txEl>
                                              <p:pRg st="3" end="3"/>
                                            </p:txEl>
                                          </p:spTgt>
                                        </p:tgtEl>
                                        <p:attrNameLst>
                                          <p:attrName>style.visibility</p:attrName>
                                        </p:attrNameLst>
                                      </p:cBhvr>
                                      <p:to>
                                        <p:strVal val="visible"/>
                                      </p:to>
                                    </p:set>
                                    <p:anim calcmode="lin" valueType="num">
                                      <p:cBhvr>
                                        <p:cTn id="28" dur="500" fill="hold"/>
                                        <p:tgtEl>
                                          <p:spTgt spid="37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7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72">
                                            <p:txEl>
                                              <p:pRg st="3" end="3"/>
                                            </p:txEl>
                                          </p:spTgt>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72">
                                            <p:txEl>
                                              <p:pRg st="4" end="4"/>
                                            </p:txEl>
                                          </p:spTgt>
                                        </p:tgtEl>
                                        <p:attrNameLst>
                                          <p:attrName>style.visibility</p:attrName>
                                        </p:attrNameLst>
                                      </p:cBhvr>
                                      <p:to>
                                        <p:strVal val="visible"/>
                                      </p:to>
                                    </p:set>
                                    <p:anim calcmode="lin" valueType="num">
                                      <p:cBhvr>
                                        <p:cTn id="33" dur="500" fill="hold"/>
                                        <p:tgtEl>
                                          <p:spTgt spid="372">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372">
                                            <p:txEl>
                                              <p:pRg st="4" end="4"/>
                                            </p:txEl>
                                          </p:spTgt>
                                        </p:tgtEl>
                                        <p:attrNameLst>
                                          <p:attrName>ppt_h</p:attrName>
                                        </p:attrNameLst>
                                      </p:cBhvr>
                                      <p:tavLst>
                                        <p:tav tm="0">
                                          <p:val>
                                            <p:fltVal val="0"/>
                                          </p:val>
                                        </p:tav>
                                        <p:tav tm="100000">
                                          <p:val>
                                            <p:strVal val="#ppt_h"/>
                                          </p:val>
                                        </p:tav>
                                      </p:tavLst>
                                    </p:anim>
                                    <p:animEffect transition="in" filter="fade">
                                      <p:cBhvr>
                                        <p:cTn id="35" dur="500"/>
                                        <p:tgtEl>
                                          <p:spTgt spid="37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 grpId="0"/>
      <p:bldP spid="37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4"/>
          <p:cNvSpPr txBox="1">
            <a:spLocks noGrp="1"/>
          </p:cNvSpPr>
          <p:nvPr>
            <p:ph type="title"/>
          </p:nvPr>
        </p:nvSpPr>
        <p:spPr>
          <a:xfrm>
            <a:off x="564151" y="361433"/>
            <a:ext cx="10535649" cy="824000"/>
          </a:xfrm>
          <a:prstGeom prst="rect">
            <a:avLst/>
          </a:prstGeom>
        </p:spPr>
        <p:txBody>
          <a:bodyPr spcFirstLastPara="1" vert="horz" wrap="square" lIns="121900" tIns="121900" rIns="121900" bIns="121900" rtlCol="0" anchor="t" anchorCtr="0">
            <a:normAutofit/>
          </a:bodyPr>
          <a:lstStyle/>
          <a:p>
            <a:pPr algn="ctr"/>
            <a:r>
              <a:rPr lang="en" dirty="0" smtClean="0">
                <a:latin typeface="Cambria" panose="02040503050406030204" pitchFamily="18" charset="0"/>
                <a:ea typeface="Cambria" panose="02040503050406030204" pitchFamily="18" charset="0"/>
              </a:rPr>
              <a:t>DAMC</a:t>
            </a:r>
            <a:endParaRPr dirty="0">
              <a:latin typeface="Cambria" panose="02040503050406030204" pitchFamily="18" charset="0"/>
              <a:ea typeface="Cambria" panose="020405030504060302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826540885"/>
              </p:ext>
            </p:extLst>
          </p:nvPr>
        </p:nvGraphicFramePr>
        <p:xfrm>
          <a:off x="564151" y="1183334"/>
          <a:ext cx="5418666" cy="2595880"/>
        </p:xfrm>
        <a:graphic>
          <a:graphicData uri="http://schemas.openxmlformats.org/drawingml/2006/table">
            <a:tbl>
              <a:tblPr firstRow="1" bandRow="1">
                <a:tableStyleId>{69CF1AB2-1976-4502-BF36-3FF5EA218861}</a:tableStyleId>
              </a:tblPr>
              <a:tblGrid>
                <a:gridCol w="2709333">
                  <a:extLst>
                    <a:ext uri="{9D8B030D-6E8A-4147-A177-3AD203B41FA5}">
                      <a16:colId xmlns:a16="http://schemas.microsoft.com/office/drawing/2014/main" val="2448565202"/>
                    </a:ext>
                  </a:extLst>
                </a:gridCol>
                <a:gridCol w="2709333">
                  <a:extLst>
                    <a:ext uri="{9D8B030D-6E8A-4147-A177-3AD203B41FA5}">
                      <a16:colId xmlns:a16="http://schemas.microsoft.com/office/drawing/2014/main" val="1777304899"/>
                    </a:ext>
                  </a:extLst>
                </a:gridCol>
              </a:tblGrid>
              <a:tr h="370840">
                <a:tc gridSpan="2">
                  <a:txBody>
                    <a:bodyPr/>
                    <a:lstStyle/>
                    <a:p>
                      <a:pPr algn="ctr"/>
                      <a:r>
                        <a:rPr lang="en-US" dirty="0" smtClean="0">
                          <a:solidFill>
                            <a:srgbClr val="002060"/>
                          </a:solidFill>
                          <a:latin typeface="Cambria" panose="02040503050406030204" pitchFamily="18" charset="0"/>
                          <a:ea typeface="Cambria" panose="02040503050406030204" pitchFamily="18" charset="0"/>
                        </a:rPr>
                        <a:t>DAMC Application Module</a:t>
                      </a:r>
                      <a:endParaRPr lang="en-IN" dirty="0">
                        <a:solidFill>
                          <a:srgbClr val="002060"/>
                        </a:solidFill>
                        <a:latin typeface="Cambria" panose="02040503050406030204" pitchFamily="18" charset="0"/>
                        <a:ea typeface="Cambria" panose="02040503050406030204" pitchFamily="18" charset="0"/>
                      </a:endParaRPr>
                    </a:p>
                  </a:txBody>
                  <a:tcPr/>
                </a:tc>
                <a:tc hMerge="1">
                  <a:txBody>
                    <a:bodyPr/>
                    <a:lstStyle/>
                    <a:p>
                      <a:endParaRPr lang="en-IN" dirty="0"/>
                    </a:p>
                  </a:txBody>
                  <a:tcPr/>
                </a:tc>
                <a:extLst>
                  <a:ext uri="{0D108BD9-81ED-4DB2-BD59-A6C34878D82A}">
                    <a16:rowId xmlns:a16="http://schemas.microsoft.com/office/drawing/2014/main" val="425860382"/>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Fresh/</a:t>
                      </a:r>
                      <a:r>
                        <a:rPr lang="en-US" dirty="0" err="1" smtClean="0">
                          <a:solidFill>
                            <a:srgbClr val="002060"/>
                          </a:solidFill>
                          <a:latin typeface="Cambria" panose="02040503050406030204" pitchFamily="18" charset="0"/>
                          <a:ea typeface="Cambria" panose="02040503050406030204" pitchFamily="18" charset="0"/>
                        </a:rPr>
                        <a:t>Adhoc</a:t>
                      </a:r>
                      <a:r>
                        <a:rPr lang="en-US" dirty="0" smtClean="0">
                          <a:solidFill>
                            <a:srgbClr val="002060"/>
                          </a:solidFill>
                          <a:latin typeface="Cambria" panose="02040503050406030204" pitchFamily="18" charset="0"/>
                          <a:ea typeface="Cambria" panose="02040503050406030204" pitchFamily="18" charset="0"/>
                        </a:rPr>
                        <a:t>/New</a:t>
                      </a:r>
                      <a:r>
                        <a:rPr lang="en-US" baseline="0" dirty="0" smtClean="0">
                          <a:solidFill>
                            <a:srgbClr val="002060"/>
                          </a:solidFill>
                          <a:latin typeface="Cambria" panose="02040503050406030204" pitchFamily="18" charset="0"/>
                          <a:ea typeface="Cambria" panose="02040503050406030204" pitchFamily="18" charset="0"/>
                        </a:rPr>
                        <a:t> Loan</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DEVA-1</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3014000520"/>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Enhancement</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DEVA-1</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2260255247"/>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Post Disbursement</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DEVA-2</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3088075427"/>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Modification</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DEVA-3</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4240689936"/>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Review/Renewal</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DEVA-4</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3849783860"/>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Archival</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DEVA-5</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4090448274"/>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196083643"/>
              </p:ext>
            </p:extLst>
          </p:nvPr>
        </p:nvGraphicFramePr>
        <p:xfrm>
          <a:off x="6404832" y="1183334"/>
          <a:ext cx="5418666" cy="3484880"/>
        </p:xfrm>
        <a:graphic>
          <a:graphicData uri="http://schemas.openxmlformats.org/drawingml/2006/table">
            <a:tbl>
              <a:tblPr firstRow="1" bandRow="1">
                <a:tableStyleId>{69CF1AB2-1976-4502-BF36-3FF5EA218861}</a:tableStyleId>
              </a:tblPr>
              <a:tblGrid>
                <a:gridCol w="2501662">
                  <a:extLst>
                    <a:ext uri="{9D8B030D-6E8A-4147-A177-3AD203B41FA5}">
                      <a16:colId xmlns:a16="http://schemas.microsoft.com/office/drawing/2014/main" val="2448565202"/>
                    </a:ext>
                  </a:extLst>
                </a:gridCol>
                <a:gridCol w="2917004">
                  <a:extLst>
                    <a:ext uri="{9D8B030D-6E8A-4147-A177-3AD203B41FA5}">
                      <a16:colId xmlns:a16="http://schemas.microsoft.com/office/drawing/2014/main" val="1777304899"/>
                    </a:ext>
                  </a:extLst>
                </a:gridCol>
              </a:tblGrid>
              <a:tr h="370840">
                <a:tc gridSpan="2">
                  <a:txBody>
                    <a:bodyPr/>
                    <a:lstStyle/>
                    <a:p>
                      <a:pPr algn="ctr"/>
                      <a:r>
                        <a:rPr lang="en-US" dirty="0" smtClean="0">
                          <a:solidFill>
                            <a:srgbClr val="002060"/>
                          </a:solidFill>
                          <a:latin typeface="Cambria" panose="02040503050406030204" pitchFamily="18" charset="0"/>
                          <a:ea typeface="Cambria" panose="02040503050406030204" pitchFamily="18" charset="0"/>
                        </a:rPr>
                        <a:t>Scale Wise Cut Off Limit for Approval</a:t>
                      </a:r>
                      <a:endParaRPr lang="en-IN" dirty="0">
                        <a:solidFill>
                          <a:srgbClr val="002060"/>
                        </a:solidFill>
                        <a:latin typeface="Cambria" panose="02040503050406030204" pitchFamily="18" charset="0"/>
                        <a:ea typeface="Cambria" panose="02040503050406030204" pitchFamily="18" charset="0"/>
                      </a:endParaRPr>
                    </a:p>
                  </a:txBody>
                  <a:tcPr/>
                </a:tc>
                <a:tc hMerge="1">
                  <a:txBody>
                    <a:bodyPr/>
                    <a:lstStyle/>
                    <a:p>
                      <a:endParaRPr lang="en-IN" dirty="0"/>
                    </a:p>
                  </a:txBody>
                  <a:tcPr/>
                </a:tc>
                <a:extLst>
                  <a:ext uri="{0D108BD9-81ED-4DB2-BD59-A6C34878D82A}">
                    <a16:rowId xmlns:a16="http://schemas.microsoft.com/office/drawing/2014/main" val="425860382"/>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Rank of Officer</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Maker</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3014000520"/>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Scale-1</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No Limit</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2260255247"/>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Scale-II/III</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No Limit</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3088075427"/>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Rank of Officer</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Checker</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4240689936"/>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Scale-II/III</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err="1" smtClean="0">
                          <a:solidFill>
                            <a:srgbClr val="002060"/>
                          </a:solidFill>
                          <a:latin typeface="Cambria" panose="02040503050406030204" pitchFamily="18" charset="0"/>
                          <a:ea typeface="Cambria" panose="02040503050406030204" pitchFamily="18" charset="0"/>
                        </a:rPr>
                        <a:t>Upto</a:t>
                      </a:r>
                      <a:r>
                        <a:rPr lang="en-US" dirty="0" smtClean="0">
                          <a:solidFill>
                            <a:srgbClr val="002060"/>
                          </a:solidFill>
                          <a:latin typeface="Cambria" panose="02040503050406030204" pitchFamily="18" charset="0"/>
                          <a:ea typeface="Cambria" panose="02040503050406030204" pitchFamily="18" charset="0"/>
                        </a:rPr>
                        <a:t> </a:t>
                      </a:r>
                      <a:r>
                        <a:rPr lang="en-US" dirty="0" err="1" smtClean="0">
                          <a:solidFill>
                            <a:srgbClr val="002060"/>
                          </a:solidFill>
                          <a:latin typeface="Cambria" panose="02040503050406030204" pitchFamily="18" charset="0"/>
                          <a:ea typeface="Cambria" panose="02040503050406030204" pitchFamily="18" charset="0"/>
                        </a:rPr>
                        <a:t>Rs</a:t>
                      </a:r>
                      <a:r>
                        <a:rPr lang="en-US" dirty="0" smtClean="0">
                          <a:solidFill>
                            <a:srgbClr val="002060"/>
                          </a:solidFill>
                          <a:latin typeface="Cambria" panose="02040503050406030204" pitchFamily="18" charset="0"/>
                          <a:ea typeface="Cambria" panose="02040503050406030204" pitchFamily="18" charset="0"/>
                        </a:rPr>
                        <a:t> 10 Crore</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3849783860"/>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Scale-IV</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&gt;10 Crore to up to 25 Crore</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4090448274"/>
                  </a:ext>
                </a:extLst>
              </a:tr>
              <a:tr h="370840">
                <a:tc>
                  <a:txBody>
                    <a:bodyPr/>
                    <a:lstStyle/>
                    <a:p>
                      <a:pPr algn="ctr"/>
                      <a:r>
                        <a:rPr lang="en-US" dirty="0" smtClean="0">
                          <a:solidFill>
                            <a:srgbClr val="002060"/>
                          </a:solidFill>
                          <a:latin typeface="Cambria" panose="02040503050406030204" pitchFamily="18" charset="0"/>
                          <a:ea typeface="Cambria" panose="02040503050406030204" pitchFamily="18" charset="0"/>
                        </a:rPr>
                        <a:t>Scale-V</a:t>
                      </a:r>
                      <a:endParaRPr lang="en-IN" dirty="0">
                        <a:solidFill>
                          <a:srgbClr val="002060"/>
                        </a:solidFill>
                        <a:latin typeface="Cambria" panose="02040503050406030204" pitchFamily="18" charset="0"/>
                        <a:ea typeface="Cambria" panose="02040503050406030204" pitchFamily="18" charset="0"/>
                      </a:endParaRPr>
                    </a:p>
                  </a:txBody>
                  <a:tcPr/>
                </a:tc>
                <a:tc>
                  <a:txBody>
                    <a:bodyPr/>
                    <a:lstStyle/>
                    <a:p>
                      <a:pPr algn="ctr"/>
                      <a:r>
                        <a:rPr lang="en-US" dirty="0" smtClean="0">
                          <a:solidFill>
                            <a:srgbClr val="002060"/>
                          </a:solidFill>
                          <a:latin typeface="Cambria" panose="02040503050406030204" pitchFamily="18" charset="0"/>
                          <a:ea typeface="Cambria" panose="02040503050406030204" pitchFamily="18" charset="0"/>
                        </a:rPr>
                        <a:t>&gt;25 Crore</a:t>
                      </a:r>
                      <a:endParaRPr lang="en-IN" dirty="0">
                        <a:solidFill>
                          <a:srgbClr val="002060"/>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3849752939"/>
                  </a:ext>
                </a:extLst>
              </a:tr>
              <a:tr h="370840">
                <a:tc gridSpan="2">
                  <a:txBody>
                    <a:bodyPr/>
                    <a:lstStyle/>
                    <a:p>
                      <a:pPr algn="just"/>
                      <a:r>
                        <a:rPr lang="en-US" sz="1400" i="1" dirty="0" smtClean="0">
                          <a:solidFill>
                            <a:srgbClr val="002060"/>
                          </a:solidFill>
                          <a:latin typeface="Cambria" panose="02040503050406030204" pitchFamily="18" charset="0"/>
                          <a:ea typeface="Cambria" panose="02040503050406030204" pitchFamily="18" charset="0"/>
                        </a:rPr>
                        <a:t>At DAMC where Scale V is not available, Scale IV will be checker for proposals above </a:t>
                      </a:r>
                      <a:r>
                        <a:rPr lang="en-US" sz="1400" i="1" dirty="0" err="1" smtClean="0">
                          <a:solidFill>
                            <a:srgbClr val="002060"/>
                          </a:solidFill>
                          <a:latin typeface="Cambria" panose="02040503050406030204" pitchFamily="18" charset="0"/>
                          <a:ea typeface="Cambria" panose="02040503050406030204" pitchFamily="18" charset="0"/>
                        </a:rPr>
                        <a:t>Rs</a:t>
                      </a:r>
                      <a:r>
                        <a:rPr lang="en-US" sz="1400" i="1" dirty="0" smtClean="0">
                          <a:solidFill>
                            <a:srgbClr val="002060"/>
                          </a:solidFill>
                          <a:latin typeface="Cambria" panose="02040503050406030204" pitchFamily="18" charset="0"/>
                          <a:ea typeface="Cambria" panose="02040503050406030204" pitchFamily="18" charset="0"/>
                        </a:rPr>
                        <a:t>. 10 </a:t>
                      </a:r>
                      <a:r>
                        <a:rPr lang="en-US" sz="1400" i="1" baseline="0" dirty="0" smtClean="0">
                          <a:solidFill>
                            <a:srgbClr val="002060"/>
                          </a:solidFill>
                          <a:latin typeface="Cambria" panose="02040503050406030204" pitchFamily="18" charset="0"/>
                          <a:ea typeface="Cambria" panose="02040503050406030204" pitchFamily="18" charset="0"/>
                        </a:rPr>
                        <a:t> </a:t>
                      </a:r>
                      <a:r>
                        <a:rPr lang="en-US" sz="1400" i="1" dirty="0" smtClean="0">
                          <a:solidFill>
                            <a:srgbClr val="002060"/>
                          </a:solidFill>
                          <a:latin typeface="Cambria" panose="02040503050406030204" pitchFamily="18" charset="0"/>
                          <a:ea typeface="Cambria" panose="02040503050406030204" pitchFamily="18" charset="0"/>
                        </a:rPr>
                        <a:t>Crore</a:t>
                      </a:r>
                      <a:endParaRPr lang="en-IN" sz="1400" i="1" dirty="0">
                        <a:solidFill>
                          <a:srgbClr val="002060"/>
                        </a:solidFill>
                        <a:latin typeface="Cambria" panose="02040503050406030204" pitchFamily="18" charset="0"/>
                        <a:ea typeface="Cambria" panose="02040503050406030204" pitchFamily="18" charset="0"/>
                      </a:endParaRPr>
                    </a:p>
                  </a:txBody>
                  <a:tcPr/>
                </a:tc>
                <a:tc hMerge="1">
                  <a:txBody>
                    <a:bodyPr/>
                    <a:lstStyle/>
                    <a:p>
                      <a:pPr algn="ctr"/>
                      <a:endParaRPr lang="en-IN" dirty="0">
                        <a:solidFill>
                          <a:srgbClr val="002060"/>
                        </a:solidFill>
                      </a:endParaRPr>
                    </a:p>
                  </a:txBody>
                  <a:tcPr/>
                </a:tc>
                <a:extLst>
                  <a:ext uri="{0D108BD9-81ED-4DB2-BD59-A6C34878D82A}">
                    <a16:rowId xmlns:a16="http://schemas.microsoft.com/office/drawing/2014/main" val="1652301427"/>
                  </a:ext>
                </a:extLst>
              </a:tr>
            </a:tbl>
          </a:graphicData>
        </a:graphic>
      </p:graphicFrame>
    </p:spTree>
    <p:extLst>
      <p:ext uri="{BB962C8B-B14F-4D97-AF65-F5344CB8AC3E}">
        <p14:creationId xmlns:p14="http://schemas.microsoft.com/office/powerpoint/2010/main" val="254261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71"/>
                                        </p:tgtEl>
                                        <p:attrNameLst>
                                          <p:attrName>style.visibility</p:attrName>
                                        </p:attrNameLst>
                                      </p:cBhvr>
                                      <p:to>
                                        <p:strVal val="visible"/>
                                      </p:to>
                                    </p:set>
                                    <p:anim calcmode="lin" valueType="num">
                                      <p:cBhvr additive="base">
                                        <p:cTn id="7" dur="500" fill="hold"/>
                                        <p:tgtEl>
                                          <p:spTgt spid="371"/>
                                        </p:tgtEl>
                                        <p:attrNameLst>
                                          <p:attrName>ppt_x</p:attrName>
                                        </p:attrNameLst>
                                      </p:cBhvr>
                                      <p:tavLst>
                                        <p:tav tm="0">
                                          <p:val>
                                            <p:strVal val="#ppt_x"/>
                                          </p:val>
                                        </p:tav>
                                        <p:tav tm="100000">
                                          <p:val>
                                            <p:strVal val="#ppt_x"/>
                                          </p:val>
                                        </p:tav>
                                      </p:tavLst>
                                    </p:anim>
                                    <p:anim calcmode="lin" valueType="num">
                                      <p:cBhvr additive="base">
                                        <p:cTn id="8" dur="500" fill="hold"/>
                                        <p:tgtEl>
                                          <p:spTgt spid="37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4"/>
          <p:cNvSpPr txBox="1">
            <a:spLocks noGrp="1"/>
          </p:cNvSpPr>
          <p:nvPr>
            <p:ph type="title"/>
          </p:nvPr>
        </p:nvSpPr>
        <p:spPr>
          <a:xfrm>
            <a:off x="564151" y="135802"/>
            <a:ext cx="10535649" cy="824000"/>
          </a:xfrm>
          <a:prstGeom prst="rect">
            <a:avLst/>
          </a:prstGeom>
        </p:spPr>
        <p:txBody>
          <a:bodyPr spcFirstLastPara="1" vert="horz" wrap="square" lIns="121900" tIns="121900" rIns="121900" bIns="121900" rtlCol="0" anchor="t" anchorCtr="0">
            <a:normAutofit/>
          </a:bodyPr>
          <a:lstStyle/>
          <a:p>
            <a:pPr algn="ctr"/>
            <a:r>
              <a:rPr lang="en" dirty="0" smtClean="0">
                <a:latin typeface="Cambria" panose="02040503050406030204" pitchFamily="18" charset="0"/>
                <a:ea typeface="Cambria" panose="02040503050406030204" pitchFamily="18" charset="0"/>
              </a:rPr>
              <a:t>Nominee Director</a:t>
            </a:r>
            <a:endParaRPr dirty="0">
              <a:latin typeface="Cambria" panose="02040503050406030204" pitchFamily="18" charset="0"/>
              <a:ea typeface="Cambria" panose="02040503050406030204" pitchFamily="18" charset="0"/>
            </a:endParaRPr>
          </a:p>
        </p:txBody>
      </p:sp>
      <p:sp>
        <p:nvSpPr>
          <p:cNvPr id="2" name="TextBox 1"/>
          <p:cNvSpPr txBox="1"/>
          <p:nvPr/>
        </p:nvSpPr>
        <p:spPr>
          <a:xfrm>
            <a:off x="795647" y="852924"/>
            <a:ext cx="10521538" cy="4893647"/>
          </a:xfrm>
          <a:prstGeom prst="rect">
            <a:avLst/>
          </a:prstGeom>
          <a:noFill/>
        </p:spPr>
        <p:txBody>
          <a:bodyPr wrap="square" rtlCol="0">
            <a:spAutoFit/>
          </a:bodyPr>
          <a:lstStyle/>
          <a:p>
            <a:pPr algn="just"/>
            <a:r>
              <a:rPr lang="en-US" sz="2000" dirty="0">
                <a:solidFill>
                  <a:srgbClr val="002060"/>
                </a:solidFill>
                <a:latin typeface="Cambria" panose="02040503050406030204" pitchFamily="18" charset="0"/>
                <a:ea typeface="Cambria" panose="02040503050406030204" pitchFamily="18" charset="0"/>
              </a:rPr>
              <a:t>The Bank may appoint Nominee Directors on the boards of borrower companies in the following instances: </a:t>
            </a:r>
            <a:endParaRPr lang="en-US" sz="2000" dirty="0" smtClean="0">
              <a:solidFill>
                <a:srgbClr val="002060"/>
              </a:solidFill>
              <a:latin typeface="Cambria" panose="02040503050406030204" pitchFamily="18" charset="0"/>
              <a:ea typeface="Cambria" panose="02040503050406030204" pitchFamily="18" charset="0"/>
            </a:endParaRPr>
          </a:p>
          <a:p>
            <a:pPr algn="just"/>
            <a:endParaRPr lang="en-US" sz="2000" dirty="0" smtClean="0">
              <a:solidFill>
                <a:srgbClr val="002060"/>
              </a:solidFill>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000" dirty="0" smtClean="0">
                <a:solidFill>
                  <a:srgbClr val="002060"/>
                </a:solidFill>
                <a:latin typeface="Cambria" panose="02040503050406030204" pitchFamily="18" charset="0"/>
                <a:ea typeface="Cambria" panose="02040503050406030204" pitchFamily="18" charset="0"/>
              </a:rPr>
              <a:t>Where </a:t>
            </a:r>
            <a:r>
              <a:rPr lang="en-US" sz="2000" dirty="0">
                <a:solidFill>
                  <a:srgbClr val="002060"/>
                </a:solidFill>
                <a:latin typeface="Cambria" panose="02040503050406030204" pitchFamily="18" charset="0"/>
                <a:ea typeface="Cambria" panose="02040503050406030204" pitchFamily="18" charset="0"/>
              </a:rPr>
              <a:t>Bank’s credit exposure to the company exceeds Rs.500 </a:t>
            </a:r>
            <a:r>
              <a:rPr lang="en-US" sz="2000" dirty="0" smtClean="0">
                <a:solidFill>
                  <a:srgbClr val="002060"/>
                </a:solidFill>
                <a:latin typeface="Cambria" panose="02040503050406030204" pitchFamily="18" charset="0"/>
                <a:ea typeface="Cambria" panose="02040503050406030204" pitchFamily="18" charset="0"/>
              </a:rPr>
              <a:t>Crore</a:t>
            </a:r>
          </a:p>
          <a:p>
            <a:pPr marL="342900" indent="-342900" algn="just">
              <a:buFont typeface="Wingdings" panose="05000000000000000000" pitchFamily="2" charset="2"/>
              <a:buChar char="Ø"/>
            </a:pPr>
            <a:r>
              <a:rPr lang="en-US" sz="2000" dirty="0" smtClean="0">
                <a:solidFill>
                  <a:srgbClr val="002060"/>
                </a:solidFill>
                <a:latin typeface="Cambria" panose="02040503050406030204" pitchFamily="18" charset="0"/>
                <a:ea typeface="Cambria" panose="02040503050406030204" pitchFamily="18" charset="0"/>
              </a:rPr>
              <a:t>or Where </a:t>
            </a:r>
            <a:r>
              <a:rPr lang="en-US" sz="2000" dirty="0">
                <a:solidFill>
                  <a:srgbClr val="002060"/>
                </a:solidFill>
                <a:latin typeface="Cambria" panose="02040503050406030204" pitchFamily="18" charset="0"/>
                <a:ea typeface="Cambria" panose="02040503050406030204" pitchFamily="18" charset="0"/>
              </a:rPr>
              <a:t>Bank’s credit exposure exceeds Rs.50 Crore and the account has become SMA/NPA. and/or </a:t>
            </a:r>
            <a:endParaRPr lang="en-US" sz="2000" dirty="0" smtClean="0">
              <a:solidFill>
                <a:srgbClr val="002060"/>
              </a:solidFill>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000" dirty="0" smtClean="0">
                <a:solidFill>
                  <a:srgbClr val="002060"/>
                </a:solidFill>
                <a:latin typeface="Cambria" panose="02040503050406030204" pitchFamily="18" charset="0"/>
                <a:ea typeface="Cambria" panose="02040503050406030204" pitchFamily="18" charset="0"/>
              </a:rPr>
              <a:t>Where </a:t>
            </a:r>
            <a:r>
              <a:rPr lang="en-US" sz="2000" dirty="0">
                <a:solidFill>
                  <a:srgbClr val="002060"/>
                </a:solidFill>
                <a:latin typeface="Cambria" panose="02040503050406030204" pitchFamily="18" charset="0"/>
                <a:ea typeface="Cambria" panose="02040503050406030204" pitchFamily="18" charset="0"/>
              </a:rPr>
              <a:t>mismanagement or inefficient / recalcitrant management has been observed. and/or </a:t>
            </a:r>
            <a:endParaRPr lang="en-US" sz="2000" dirty="0" smtClean="0">
              <a:solidFill>
                <a:srgbClr val="002060"/>
              </a:solidFill>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000" dirty="0" smtClean="0">
                <a:solidFill>
                  <a:srgbClr val="002060"/>
                </a:solidFill>
                <a:latin typeface="Cambria" panose="02040503050406030204" pitchFamily="18" charset="0"/>
                <a:ea typeface="Cambria" panose="02040503050406030204" pitchFamily="18" charset="0"/>
              </a:rPr>
              <a:t>Available </a:t>
            </a:r>
            <a:r>
              <a:rPr lang="en-US" sz="2000" dirty="0">
                <a:solidFill>
                  <a:srgbClr val="002060"/>
                </a:solidFill>
                <a:latin typeface="Cambria" panose="02040503050406030204" pitchFamily="18" charset="0"/>
                <a:ea typeface="Cambria" panose="02040503050406030204" pitchFamily="18" charset="0"/>
              </a:rPr>
              <a:t>evidences indicate that the unit / management is functioning in a manner detrimental to the interest of the Bank. </a:t>
            </a:r>
            <a:endParaRPr lang="en-US" sz="2000" dirty="0" smtClean="0">
              <a:solidFill>
                <a:srgbClr val="002060"/>
              </a:solidFill>
              <a:latin typeface="Cambria" panose="02040503050406030204" pitchFamily="18" charset="0"/>
              <a:ea typeface="Cambria" panose="02040503050406030204" pitchFamily="18" charset="0"/>
            </a:endParaRPr>
          </a:p>
          <a:p>
            <a:pPr algn="just"/>
            <a:endParaRPr lang="en-US" sz="2000" i="1" dirty="0" smtClean="0">
              <a:solidFill>
                <a:srgbClr val="002060"/>
              </a:solidFill>
              <a:latin typeface="Cambria" panose="02040503050406030204" pitchFamily="18" charset="0"/>
              <a:ea typeface="Cambria" panose="02040503050406030204" pitchFamily="18" charset="0"/>
            </a:endParaRPr>
          </a:p>
          <a:p>
            <a:pPr algn="just"/>
            <a:endParaRPr lang="en-US" sz="2000" i="1" dirty="0">
              <a:solidFill>
                <a:srgbClr val="002060"/>
              </a:solidFill>
              <a:latin typeface="Cambria" panose="02040503050406030204" pitchFamily="18" charset="0"/>
              <a:ea typeface="Cambria" panose="02040503050406030204" pitchFamily="18" charset="0"/>
            </a:endParaRPr>
          </a:p>
          <a:p>
            <a:pPr algn="just"/>
            <a:r>
              <a:rPr lang="en-US" i="1" dirty="0">
                <a:solidFill>
                  <a:srgbClr val="002060"/>
                </a:solidFill>
                <a:latin typeface="Cambria" panose="02040503050406030204" pitchFamily="18" charset="0"/>
                <a:ea typeface="Cambria" panose="02040503050406030204" pitchFamily="18" charset="0"/>
              </a:rPr>
              <a:t>Appointment of Nominee Director on the boards of assisted companies’ rests with the GM (Corporate Credit). In addition to serving and retired officers of the bank, reputed professionals from Banking, Finance and Accountancy fields like Chartered Accountants having experience of minimum 10 years as Statutory Auditors in Public Sector Banks and/or senior faculty from IIMs or reputed Management Institutes may also be considered for such appointment</a:t>
            </a:r>
            <a:r>
              <a:rPr lang="en-US" sz="2000" i="1" dirty="0">
                <a:solidFill>
                  <a:srgbClr val="002060"/>
                </a:solidFill>
                <a:latin typeface="Cambria" panose="02040503050406030204" pitchFamily="18" charset="0"/>
                <a:ea typeface="Cambria" panose="02040503050406030204" pitchFamily="18" charset="0"/>
              </a:rPr>
              <a:t>. </a:t>
            </a:r>
            <a:endParaRPr lang="en-IN" sz="2000" i="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0726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71"/>
                                        </p:tgtEl>
                                        <p:attrNameLst>
                                          <p:attrName>style.visibility</p:attrName>
                                        </p:attrNameLst>
                                      </p:cBhvr>
                                      <p:to>
                                        <p:strVal val="visible"/>
                                      </p:to>
                                    </p:set>
                                    <p:anim calcmode="lin" valueType="num">
                                      <p:cBhvr additive="base">
                                        <p:cTn id="7" dur="500" fill="hold"/>
                                        <p:tgtEl>
                                          <p:spTgt spid="371"/>
                                        </p:tgtEl>
                                        <p:attrNameLst>
                                          <p:attrName>ppt_x</p:attrName>
                                        </p:attrNameLst>
                                      </p:cBhvr>
                                      <p:tavLst>
                                        <p:tav tm="0">
                                          <p:val>
                                            <p:strVal val="#ppt_x"/>
                                          </p:val>
                                        </p:tav>
                                        <p:tav tm="100000">
                                          <p:val>
                                            <p:strVal val="#ppt_x"/>
                                          </p:val>
                                        </p:tav>
                                      </p:tavLst>
                                    </p:anim>
                                    <p:anim calcmode="lin" valueType="num">
                                      <p:cBhvr additive="base">
                                        <p:cTn id="8" dur="500" fill="hold"/>
                                        <p:tgtEl>
                                          <p:spTgt spid="37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C1B7-6E4E-3DEE-50C0-1CA3B14303EE}"/>
              </a:ext>
            </a:extLst>
          </p:cNvPr>
          <p:cNvSpPr>
            <a:spLocks noGrp="1"/>
          </p:cNvSpPr>
          <p:nvPr>
            <p:ph type="ctrTitle"/>
          </p:nvPr>
        </p:nvSpPr>
        <p:spPr>
          <a:xfrm>
            <a:off x="594360" y="411479"/>
            <a:ext cx="5486400" cy="3291840"/>
          </a:xfrm>
        </p:spPr>
        <p:txBody>
          <a:bodyPr/>
          <a:lstStyle/>
          <a:p>
            <a:r>
              <a:rPr lang="en-US" dirty="0"/>
              <a:t>Thank you</a:t>
            </a:r>
          </a:p>
        </p:txBody>
      </p:sp>
    </p:spTree>
    <p:extLst>
      <p:ext uri="{BB962C8B-B14F-4D97-AF65-F5344CB8AC3E}">
        <p14:creationId xmlns:p14="http://schemas.microsoft.com/office/powerpoint/2010/main" val="4261132419"/>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0FE134-9032-4C7F-BC57-C7DE3F833363}">
  <ds:schemaRefs>
    <ds:schemaRef ds:uri="http://purl.org/dc/elements/1.1/"/>
    <ds:schemaRef ds:uri="http://schemas.microsoft.com/office/2006/metadata/properties"/>
    <ds:schemaRef ds:uri="http://schemas.microsoft.com/office/infopath/2007/PartnerControls"/>
    <ds:schemaRef ds:uri="http://schemas.microsoft.com/sharepoint/v3"/>
    <ds:schemaRef ds:uri="230e9df3-be65-4c73-a93b-d1236ebd677e"/>
    <ds:schemaRef ds:uri="http://purl.org/dc/terms/"/>
    <ds:schemaRef ds:uri="http://schemas.microsoft.com/office/2006/documentManagement/types"/>
    <ds:schemaRef ds:uri="16c05727-aa75-4e4a-9b5f-8a80a1165891"/>
    <ds:schemaRef ds:uri="http://purl.org/dc/dcmitype/"/>
    <ds:schemaRef ds:uri="http://schemas.openxmlformats.org/package/2006/metadata/core-properties"/>
    <ds:schemaRef ds:uri="71af3243-3dd4-4a8d-8c0d-dd76da1f02a5"/>
    <ds:schemaRef ds:uri="http://www.w3.org/XML/1998/namespace"/>
  </ds:schemaRefs>
</ds:datastoreItem>
</file>

<file path=customXml/itemProps2.xml><?xml version="1.0" encoding="utf-8"?>
<ds:datastoreItem xmlns:ds="http://schemas.openxmlformats.org/officeDocument/2006/customXml" ds:itemID="{36D24F1A-6251-4B9A-A918-7D6F3A8F7E2A}">
  <ds:schemaRefs>
    <ds:schemaRef ds:uri="http://schemas.microsoft.com/sharepoint/v3/contenttype/forms"/>
  </ds:schemaRefs>
</ds:datastoreItem>
</file>

<file path=customXml/itemProps3.xml><?xml version="1.0" encoding="utf-8"?>
<ds:datastoreItem xmlns:ds="http://schemas.openxmlformats.org/officeDocument/2006/customXml" ds:itemID="{A8A8ECD1-788F-484B-9043-D957FCFDF1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97</TotalTime>
  <Words>4223</Words>
  <Application>Microsoft Office PowerPoint</Application>
  <PresentationFormat>Widescreen</PresentationFormat>
  <Paragraphs>476</Paragraphs>
  <Slides>49</Slides>
  <Notes>42</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49</vt:i4>
      </vt:variant>
    </vt:vector>
  </HeadingPairs>
  <TitlesOfParts>
    <vt:vector size="64" baseType="lpstr">
      <vt:lpstr>Arial</vt:lpstr>
      <vt:lpstr>Arial MT</vt:lpstr>
      <vt:lpstr>Calibri</vt:lpstr>
      <vt:lpstr>Cambria</vt:lpstr>
      <vt:lpstr>Comfortaa Medium</vt:lpstr>
      <vt:lpstr>Courier New</vt:lpstr>
      <vt:lpstr>Franklin Gothic Book</vt:lpstr>
      <vt:lpstr>Franklin Gothic Demi</vt:lpstr>
      <vt:lpstr>Merriweather</vt:lpstr>
      <vt:lpstr>Microsoft Sans Serif</vt:lpstr>
      <vt:lpstr>Open Sans</vt:lpstr>
      <vt:lpstr>Roboto</vt:lpstr>
      <vt:lpstr>Times New Roman</vt:lpstr>
      <vt:lpstr>Wingdings</vt:lpstr>
      <vt:lpstr>Custom</vt:lpstr>
      <vt:lpstr>Credit Monitoring</vt:lpstr>
      <vt:lpstr>Credit Monitoring policy</vt:lpstr>
      <vt:lpstr>Governance Framework </vt:lpstr>
      <vt:lpstr>Stages of Monitoring</vt:lpstr>
      <vt:lpstr>Loan Review Mechanism: -</vt:lpstr>
      <vt:lpstr>Loan Review Mechanism: ….</vt:lpstr>
      <vt:lpstr>Credit Audit</vt:lpstr>
      <vt:lpstr>Stock &amp; Book Debt Audit</vt:lpstr>
      <vt:lpstr>PowerPoint Presentation</vt:lpstr>
      <vt:lpstr>Closure of Stock Audit</vt:lpstr>
      <vt:lpstr>Timeline of Stock Audit</vt:lpstr>
      <vt:lpstr>SMA Audit</vt:lpstr>
      <vt:lpstr>Closure of SMA Audit</vt:lpstr>
      <vt:lpstr>Legal Audit</vt:lpstr>
      <vt:lpstr>Review/Renewal of Accounts</vt:lpstr>
      <vt:lpstr>Review/Renewal of Accounts</vt:lpstr>
      <vt:lpstr>Credit Relationship Manager (CRM)</vt:lpstr>
      <vt:lpstr>PowerPoint Presentation</vt:lpstr>
      <vt:lpstr>Agency for Specialised Monitoring</vt:lpstr>
      <vt:lpstr>ASM Closure Committee</vt:lpstr>
      <vt:lpstr>EWS_RFA_CRM</vt:lpstr>
      <vt:lpstr>EWS</vt:lpstr>
      <vt:lpstr>EWS (Early Warning Signals)</vt:lpstr>
      <vt:lpstr>Eligibility Criteria:- Applicable for all accounts above Rs 10 Lac</vt:lpstr>
      <vt:lpstr>Serious EWS</vt:lpstr>
      <vt:lpstr>Serious Alerts</vt:lpstr>
      <vt:lpstr>Paramount Important Alert</vt:lpstr>
      <vt:lpstr>PowerPoint Presentation</vt:lpstr>
      <vt:lpstr>Generation of Daily Alerts-</vt:lpstr>
      <vt:lpstr>Authority for closure of EWS</vt:lpstr>
      <vt:lpstr>Timeline for closure of EWS- Monthly</vt:lpstr>
      <vt:lpstr>Timeline for closure of EWS- Daily</vt:lpstr>
      <vt:lpstr>Monitoring of Closed Alerts-</vt:lpstr>
      <vt:lpstr>Red Flagging of Accounts</vt:lpstr>
      <vt:lpstr>Process of Red Flagging of Account</vt:lpstr>
      <vt:lpstr>PowerPoint Presentation</vt:lpstr>
      <vt:lpstr>PowerPoint Presentation</vt:lpstr>
      <vt:lpstr>Process (Contd)</vt:lpstr>
      <vt:lpstr>RFA Committee</vt:lpstr>
      <vt:lpstr>Important Information of Credit Monitoring</vt:lpstr>
      <vt:lpstr>PowerPoint Presentation</vt:lpstr>
      <vt:lpstr>Consortium Meeting</vt:lpstr>
      <vt:lpstr>Monitoring of Account upto Rs 2 Crore</vt:lpstr>
      <vt:lpstr>Monitoring of Account upto Rs 2 Crore…….</vt:lpstr>
      <vt:lpstr>Non Cooperative Borrower</vt:lpstr>
      <vt:lpstr>SMS to Borrower</vt:lpstr>
      <vt:lpstr>DAMC</vt:lpstr>
      <vt:lpstr>Nominee Director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Compliance &amp; Credit Monitoring</dc:title>
  <dc:creator/>
  <cp:lastModifiedBy>DHIRENDRA PRATAP SINGH</cp:lastModifiedBy>
  <cp:revision>784</cp:revision>
  <dcterms:created xsi:type="dcterms:W3CDTF">2024-12-20T06:08:47Z</dcterms:created>
  <dcterms:modified xsi:type="dcterms:W3CDTF">2025-02-02T06:40:30Z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SIP_Label_50ed21d0-0daf-4139-8040-3110418215e0_Enabled">
    <vt:lpwstr>true</vt:lpwstr>
  </property>
  <property fmtid="{D5CDD505-2E9C-101B-9397-08002B2CF9AE}" pid="4" name="MSIP_Label_50ed21d0-0daf-4139-8040-3110418215e0_SetDate">
    <vt:lpwstr>2024-12-20T06:08:52Z</vt:lpwstr>
  </property>
  <property fmtid="{D5CDD505-2E9C-101B-9397-08002B2CF9AE}" pid="5" name="MSIP_Label_50ed21d0-0daf-4139-8040-3110418215e0_Method">
    <vt:lpwstr>Standard</vt:lpwstr>
  </property>
  <property fmtid="{D5CDD505-2E9C-101B-9397-08002B2CF9AE}" pid="6" name="MSIP_Label_50ed21d0-0daf-4139-8040-3110418215e0_Name">
    <vt:lpwstr>Internal- Access within Indian bank domain</vt:lpwstr>
  </property>
  <property fmtid="{D5CDD505-2E9C-101B-9397-08002B2CF9AE}" pid="7" name="MSIP_Label_50ed21d0-0daf-4139-8040-3110418215e0_SiteId">
    <vt:lpwstr>19e8abd9-a4ec-4a12-a8e7-ad170593e0b2</vt:lpwstr>
  </property>
  <property fmtid="{D5CDD505-2E9C-101B-9397-08002B2CF9AE}" pid="8" name="MSIP_Label_50ed21d0-0daf-4139-8040-3110418215e0_ActionId">
    <vt:lpwstr>4e597c6f-ab3d-4615-8820-297e87db043a</vt:lpwstr>
  </property>
  <property fmtid="{D5CDD505-2E9C-101B-9397-08002B2CF9AE}" pid="9" name="MSIP_Label_50ed21d0-0daf-4139-8040-3110418215e0_ContentBits">
    <vt:lpwstr>3</vt:lpwstr>
  </property>
  <property fmtid="{D5CDD505-2E9C-101B-9397-08002B2CF9AE}" pid="10" name="ClassificationContentMarkingFooterLocations">
    <vt:lpwstr>Custom:6</vt:lpwstr>
  </property>
  <property fmtid="{D5CDD505-2E9C-101B-9397-08002B2CF9AE}" pid="11" name="ClassificationContentMarkingFooterText">
    <vt:lpwstr>This message has been classified as Internal</vt:lpwstr>
  </property>
  <property fmtid="{D5CDD505-2E9C-101B-9397-08002B2CF9AE}" pid="12" name="ClassificationContentMarkingHeaderLocations">
    <vt:lpwstr>Custom:5</vt:lpwstr>
  </property>
  <property fmtid="{D5CDD505-2E9C-101B-9397-08002B2CF9AE}" pid="13" name="ClassificationContentMarkingHeaderText">
    <vt:lpwstr>Classification: Internal</vt:lpwstr>
  </property>
</Properties>
</file>