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375" r:id="rId3"/>
    <p:sldId id="376" r:id="rId4"/>
    <p:sldId id="377" r:id="rId5"/>
    <p:sldId id="378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9" r:id="rId1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15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3869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5749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2493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1514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0466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8895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3033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303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6613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2367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94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0851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4711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1369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6072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34468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0362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DAE37E1-5F7F-448D-9AEC-D27E796861BB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DEEE570-2187-4C9C-A91F-63F7312453CC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202925-FE2F-07CB-5BB9-0F058C3FB14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11652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IN" sz="100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Classification: Internal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5597A9-0761-2415-6DC0-CD5E0FC51AE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22717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IN" sz="100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message has been classified as Internal</a:t>
            </a:r>
          </a:p>
        </p:txBody>
      </p:sp>
    </p:spTree>
    <p:extLst>
      <p:ext uri="{BB962C8B-B14F-4D97-AF65-F5344CB8AC3E}">
        <p14:creationId xmlns:p14="http://schemas.microsoft.com/office/powerpoint/2010/main" val="233017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5F363-AAE1-D54F-A2CB-6C70FF624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118" y="1401834"/>
            <a:ext cx="10053763" cy="1156350"/>
          </a:xfrm>
        </p:spPr>
        <p:txBody>
          <a:bodyPr anchor="b">
            <a:normAutofit/>
          </a:bodyPr>
          <a:lstStyle/>
          <a:p>
            <a:r>
              <a:rPr lang="en-US" sz="5400" dirty="0"/>
              <a:t>NPA Management POLICY</a:t>
            </a:r>
            <a:endParaRPr lang="en-IN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EE1B0C-17FA-046B-0B41-01532FC12427}"/>
              </a:ext>
            </a:extLst>
          </p:cNvPr>
          <p:cNvSpPr txBox="1"/>
          <p:nvPr/>
        </p:nvSpPr>
        <p:spPr>
          <a:xfrm>
            <a:off x="3733800" y="3368040"/>
            <a:ext cx="3444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Ashish Goel</a:t>
            </a:r>
          </a:p>
          <a:p>
            <a:pPr algn="ctr"/>
            <a:r>
              <a:rPr lang="en-IN" dirty="0"/>
              <a:t>CM-Faculty</a:t>
            </a:r>
          </a:p>
          <a:p>
            <a:pPr algn="ctr"/>
            <a:r>
              <a:rPr lang="en-IN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734005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7135-6C5E-1CA7-1058-704262852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925148"/>
          </a:xfrm>
        </p:spPr>
        <p:txBody>
          <a:bodyPr/>
          <a:lstStyle/>
          <a:p>
            <a:pPr algn="l"/>
            <a:r>
              <a:rPr lang="en-IN" cap="none" dirty="0">
                <a:solidFill>
                  <a:srgbClr val="7030A0"/>
                </a:solidFill>
              </a:rPr>
              <a:t>Major Modifications in NPA Management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57CF9-8DC5-571D-A817-074ECA62E18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49" y="1716945"/>
            <a:ext cx="10363826" cy="4261067"/>
          </a:xfrm>
        </p:spPr>
        <p:txBody>
          <a:bodyPr>
            <a:normAutofit lnSpcReduction="10000"/>
          </a:bodyPr>
          <a:lstStyle/>
          <a:p>
            <a:r>
              <a:rPr lang="en-IN" sz="2400" cap="none" dirty="0"/>
              <a:t>Mechanism for Identification &amp; Classification of WFD</a:t>
            </a:r>
          </a:p>
          <a:p>
            <a:r>
              <a:rPr lang="en-IN" sz="2400" cap="none" dirty="0"/>
              <a:t>Penal Measures of WFD</a:t>
            </a:r>
          </a:p>
          <a:p>
            <a:r>
              <a:rPr lang="en-IN" sz="2400" cap="none" dirty="0"/>
              <a:t>Reporting of WFD to CICs</a:t>
            </a:r>
          </a:p>
          <a:p>
            <a:r>
              <a:rPr lang="en-IN" sz="2400" cap="none" dirty="0"/>
              <a:t>Treatment of Compromise &amp; defaulted loans sold to ARCs</a:t>
            </a:r>
          </a:p>
          <a:p>
            <a:r>
              <a:rPr lang="en-IN" sz="2400" cap="none" dirty="0"/>
              <a:t>Guiding principals in OTS</a:t>
            </a:r>
          </a:p>
          <a:p>
            <a:r>
              <a:rPr lang="en-IN" sz="2400" cap="none" dirty="0"/>
              <a:t>Competent Authority for engagement of IRP/RP/Liquidator &amp; approval of professional fee</a:t>
            </a:r>
          </a:p>
          <a:p>
            <a:r>
              <a:rPr lang="en-IN" sz="2400" cap="none" dirty="0"/>
              <a:t>Asset classification of NPAs based on security</a:t>
            </a:r>
          </a:p>
        </p:txBody>
      </p:sp>
    </p:spTree>
    <p:extLst>
      <p:ext uri="{BB962C8B-B14F-4D97-AF65-F5344CB8AC3E}">
        <p14:creationId xmlns:p14="http://schemas.microsoft.com/office/powerpoint/2010/main" val="3855198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495D9-FD42-B5F8-4895-0BF075FE1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261654"/>
          </a:xfrm>
        </p:spPr>
        <p:txBody>
          <a:bodyPr>
            <a:normAutofit/>
          </a:bodyPr>
          <a:lstStyle/>
          <a:p>
            <a:r>
              <a:rPr lang="en-IN" sz="4400" cap="none" dirty="0">
                <a:solidFill>
                  <a:srgbClr val="7030A0"/>
                </a:solidFill>
              </a:rPr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C5720-4849-731B-1624-D930F93724A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IN" sz="2800" cap="none" dirty="0"/>
              <a:t>Why is NPA Recovery Important?</a:t>
            </a:r>
          </a:p>
          <a:p>
            <a:pPr marL="514350" indent="-514350">
              <a:buFont typeface="+mj-lt"/>
              <a:buAutoNum type="romanUcPeriod"/>
            </a:pPr>
            <a:r>
              <a:rPr lang="en-IN" sz="2800" cap="none" dirty="0"/>
              <a:t>Various Tools &amp; Strategies of recovery</a:t>
            </a:r>
          </a:p>
          <a:p>
            <a:pPr marL="514350" indent="-514350">
              <a:buFont typeface="+mj-lt"/>
              <a:buAutoNum type="romanUcPeriod"/>
            </a:pPr>
            <a:r>
              <a:rPr lang="en-IN" sz="2800" cap="none" dirty="0"/>
              <a:t>Understanding through MCQs</a:t>
            </a:r>
          </a:p>
          <a:p>
            <a:pPr marL="514350" indent="-514350">
              <a:buFont typeface="+mj-lt"/>
              <a:buAutoNum type="romanUcPeriod"/>
            </a:pPr>
            <a:r>
              <a:rPr lang="en-IN" sz="2800" cap="none" dirty="0"/>
              <a:t>References Material</a:t>
            </a:r>
          </a:p>
        </p:txBody>
      </p:sp>
    </p:spTree>
    <p:extLst>
      <p:ext uri="{BB962C8B-B14F-4D97-AF65-F5344CB8AC3E}">
        <p14:creationId xmlns:p14="http://schemas.microsoft.com/office/powerpoint/2010/main" val="285794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90279-6E06-B329-A3B9-80651E45F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210283"/>
          </a:xfrm>
        </p:spPr>
        <p:txBody>
          <a:bodyPr/>
          <a:lstStyle/>
          <a:p>
            <a:pPr algn="l"/>
            <a:r>
              <a:rPr lang="en-US" sz="3600" cap="none" dirty="0">
                <a:solidFill>
                  <a:srgbClr val="0070C0"/>
                </a:solidFill>
              </a:rPr>
              <a:t>Why is NPA recovery important?</a:t>
            </a:r>
            <a:endParaRPr lang="en-IN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63F1D-68EB-8F4E-1087-D0C9F2598B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49" y="1865320"/>
            <a:ext cx="10363826" cy="37751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cap="none" dirty="0">
                <a:solidFill>
                  <a:srgbClr val="7030A0"/>
                </a:solidFill>
              </a:rPr>
              <a:t>Because an NPA account-</a:t>
            </a:r>
            <a:endParaRPr lang="en-US" sz="2400" cap="none" dirty="0"/>
          </a:p>
          <a:p>
            <a:pPr marL="342900" indent="-342900">
              <a:buAutoNum type="arabicPeriod"/>
            </a:pPr>
            <a:r>
              <a:rPr lang="en-US" sz="2400" cap="none" dirty="0">
                <a:solidFill>
                  <a:schemeClr val="accent5">
                    <a:lumMod val="75000"/>
                  </a:schemeClr>
                </a:solidFill>
              </a:rPr>
              <a:t>Stops earning income to the bank</a:t>
            </a:r>
          </a:p>
          <a:p>
            <a:pPr marL="342900" indent="-342900">
              <a:buAutoNum type="arabicPeriod"/>
            </a:pPr>
            <a:r>
              <a:rPr lang="en-US" sz="2400" cap="none" dirty="0">
                <a:solidFill>
                  <a:schemeClr val="accent5">
                    <a:lumMod val="75000"/>
                  </a:schemeClr>
                </a:solidFill>
              </a:rPr>
              <a:t>Directly impacts profitability</a:t>
            </a:r>
          </a:p>
          <a:p>
            <a:pPr marL="342900" indent="-342900">
              <a:buAutoNum type="arabicPeriod"/>
            </a:pPr>
            <a:r>
              <a:rPr lang="en-US" sz="2400" cap="none" dirty="0">
                <a:solidFill>
                  <a:schemeClr val="accent5">
                    <a:lumMod val="75000"/>
                  </a:schemeClr>
                </a:solidFill>
              </a:rPr>
              <a:t>Bank has to make huge provisions out of the income earned by other performing assets</a:t>
            </a:r>
          </a:p>
          <a:p>
            <a:pPr marL="342900" indent="-342900">
              <a:buAutoNum type="arabicPeriod"/>
            </a:pPr>
            <a:r>
              <a:rPr lang="en-US" sz="2400" cap="none" dirty="0">
                <a:solidFill>
                  <a:schemeClr val="accent5">
                    <a:lumMod val="75000"/>
                  </a:schemeClr>
                </a:solidFill>
              </a:rPr>
              <a:t>Huge expenditure incurred in recovery</a:t>
            </a:r>
          </a:p>
          <a:p>
            <a:pPr marL="342900" indent="-342900">
              <a:buAutoNum type="arabicPeriod"/>
            </a:pPr>
            <a:r>
              <a:rPr lang="en-US" sz="2400" cap="none" dirty="0">
                <a:solidFill>
                  <a:schemeClr val="accent5">
                    <a:lumMod val="75000"/>
                  </a:schemeClr>
                </a:solidFill>
              </a:rPr>
              <a:t>Legal issues</a:t>
            </a:r>
            <a:endParaRPr lang="en-IN" sz="2400" cap="none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665184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5CFB3-2727-B9C1-FD8F-B4B590CDE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348644"/>
            <a:ext cx="10364451" cy="1007545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cap="none" dirty="0">
                <a:solidFill>
                  <a:srgbClr val="7030A0"/>
                </a:solidFill>
              </a:rPr>
              <a:t>What are the tools &amp; strategies used by the bank for recovery?</a:t>
            </a:r>
            <a:endParaRPr lang="en-IN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B8568-BB05-A0EA-D912-3BDDFBAE6D2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1356189"/>
            <a:ext cx="10363826" cy="5239820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AutoNum type="arabicPeriod"/>
            </a:pPr>
            <a:r>
              <a:rPr lang="en-US" cap="none" dirty="0">
                <a:solidFill>
                  <a:srgbClr val="002060"/>
                </a:solidFill>
              </a:rPr>
              <a:t>Upgradation</a:t>
            </a:r>
          </a:p>
          <a:p>
            <a:pPr marL="342900" indent="-342900">
              <a:buAutoNum type="arabicPeriod"/>
            </a:pPr>
            <a:r>
              <a:rPr lang="en-US" cap="none" dirty="0">
                <a:solidFill>
                  <a:srgbClr val="002060"/>
                </a:solidFill>
              </a:rPr>
              <a:t>Re-</a:t>
            </a:r>
            <a:r>
              <a:rPr lang="en-US" cap="none" dirty="0" err="1">
                <a:solidFill>
                  <a:srgbClr val="002060"/>
                </a:solidFill>
              </a:rPr>
              <a:t>phasement</a:t>
            </a:r>
            <a:r>
              <a:rPr lang="en-US" cap="none" dirty="0">
                <a:solidFill>
                  <a:srgbClr val="002060"/>
                </a:solidFill>
              </a:rPr>
              <a:t> &amp; restructuring/ rehabilitation</a:t>
            </a:r>
          </a:p>
          <a:p>
            <a:pPr marL="342900" indent="-342900">
              <a:buAutoNum type="arabicPeriod"/>
            </a:pPr>
            <a:r>
              <a:rPr lang="en-US" cap="none" dirty="0">
                <a:solidFill>
                  <a:srgbClr val="002060"/>
                </a:solidFill>
              </a:rPr>
              <a:t>SARFAESI action</a:t>
            </a:r>
          </a:p>
          <a:p>
            <a:pPr marL="342900" indent="-342900">
              <a:buAutoNum type="arabicPeriod"/>
            </a:pPr>
            <a:r>
              <a:rPr lang="en-US" cap="none" dirty="0">
                <a:solidFill>
                  <a:srgbClr val="002060"/>
                </a:solidFill>
              </a:rPr>
              <a:t>Suit filing</a:t>
            </a:r>
          </a:p>
          <a:p>
            <a:pPr marL="342900" indent="-342900">
              <a:buAutoNum type="arabicPeriod"/>
            </a:pPr>
            <a:r>
              <a:rPr lang="en-US" cap="none" dirty="0">
                <a:solidFill>
                  <a:srgbClr val="002060"/>
                </a:solidFill>
              </a:rPr>
              <a:t>Compromise settlement</a:t>
            </a:r>
          </a:p>
          <a:p>
            <a:pPr marL="342900" indent="-342900">
              <a:buAutoNum type="arabicPeriod"/>
            </a:pPr>
            <a:r>
              <a:rPr lang="en-US" cap="none" dirty="0">
                <a:solidFill>
                  <a:srgbClr val="002060"/>
                </a:solidFill>
              </a:rPr>
              <a:t>Lok-</a:t>
            </a:r>
            <a:r>
              <a:rPr lang="en-US" cap="none" dirty="0" err="1">
                <a:solidFill>
                  <a:srgbClr val="002060"/>
                </a:solidFill>
              </a:rPr>
              <a:t>adalats</a:t>
            </a:r>
            <a:endParaRPr lang="en-US" cap="none" dirty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r>
              <a:rPr lang="en-US" cap="none" dirty="0">
                <a:solidFill>
                  <a:srgbClr val="002060"/>
                </a:solidFill>
              </a:rPr>
              <a:t>CIRP/ PIRP</a:t>
            </a:r>
          </a:p>
          <a:p>
            <a:pPr marL="342900" indent="-342900">
              <a:buAutoNum type="arabicPeriod"/>
            </a:pPr>
            <a:r>
              <a:rPr lang="en-US" cap="none" dirty="0">
                <a:solidFill>
                  <a:srgbClr val="002060"/>
                </a:solidFill>
              </a:rPr>
              <a:t>PPIRP (pre-packaged insolvency resolution process)</a:t>
            </a:r>
          </a:p>
          <a:p>
            <a:pPr marL="342900" indent="-342900">
              <a:buAutoNum type="arabicPeriod"/>
            </a:pPr>
            <a:r>
              <a:rPr lang="en-US" cap="none" dirty="0">
                <a:solidFill>
                  <a:srgbClr val="002060"/>
                </a:solidFill>
              </a:rPr>
              <a:t>NCB</a:t>
            </a:r>
          </a:p>
          <a:p>
            <a:pPr marL="342900" indent="-342900">
              <a:buAutoNum type="arabicPeriod"/>
            </a:pPr>
            <a:r>
              <a:rPr lang="en-US" cap="none" dirty="0">
                <a:solidFill>
                  <a:srgbClr val="002060"/>
                </a:solidFill>
              </a:rPr>
              <a:t>WFD</a:t>
            </a:r>
          </a:p>
          <a:p>
            <a:pPr marL="342900" indent="-342900">
              <a:buAutoNum type="arabicPeriod"/>
            </a:pPr>
            <a:r>
              <a:rPr lang="en-US" cap="none" dirty="0">
                <a:solidFill>
                  <a:srgbClr val="002060"/>
                </a:solidFill>
              </a:rPr>
              <a:t>Fraud examination</a:t>
            </a:r>
          </a:p>
          <a:p>
            <a:pPr marL="342900" indent="-342900">
              <a:buAutoNum type="arabicPeriod"/>
            </a:pPr>
            <a:r>
              <a:rPr lang="en-US" cap="none" dirty="0">
                <a:solidFill>
                  <a:srgbClr val="002060"/>
                </a:solidFill>
              </a:rPr>
              <a:t>Look out circular</a:t>
            </a:r>
            <a:endParaRPr lang="en-IN" cap="none" dirty="0"/>
          </a:p>
        </p:txBody>
      </p:sp>
    </p:spTree>
    <p:extLst>
      <p:ext uri="{BB962C8B-B14F-4D97-AF65-F5344CB8AC3E}">
        <p14:creationId xmlns:p14="http://schemas.microsoft.com/office/powerpoint/2010/main" val="204493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A50BDC-EBE3-1068-1C7B-FCCE33D931FB}"/>
              </a:ext>
            </a:extLst>
          </p:cNvPr>
          <p:cNvSpPr txBox="1"/>
          <p:nvPr/>
        </p:nvSpPr>
        <p:spPr>
          <a:xfrm>
            <a:off x="1489753" y="871381"/>
            <a:ext cx="9503595" cy="464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required before considering an OTS (One-Time Settlement)?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At least one SARFAESI auction of eligible mortgaged properties should be attempted.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The proposed OTS amount should be below Notional Dues.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The decision on OTS proposals should be taken by the same authority.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The OTS offer should be less than Book Balance and RSV.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 A) At least one SARFAESI auction of eligible mortgaged properties should be attempted.</a:t>
            </a:r>
            <a:endParaRPr lang="en-IN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4201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81CD27-FE40-E049-EF35-AB676DE096AD}"/>
              </a:ext>
            </a:extLst>
          </p:cNvPr>
          <p:cNvSpPr txBox="1"/>
          <p:nvPr/>
        </p:nvSpPr>
        <p:spPr>
          <a:xfrm>
            <a:off x="1570234" y="732280"/>
            <a:ext cx="9051531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will take the decision on waiver/acceptance of OTS proposals if the waiver amount falls within ZLCC?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FGMCAC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COLCC(GM)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SAM Br.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COLCC(ED)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 A) FGMCAC</a:t>
            </a:r>
            <a:endParaRPr lang="en-IN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92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AA6EC2-29E5-D258-B757-79AB08C4FA06}"/>
              </a:ext>
            </a:extLst>
          </p:cNvPr>
          <p:cNvSpPr txBox="1"/>
          <p:nvPr/>
        </p:nvSpPr>
        <p:spPr>
          <a:xfrm>
            <a:off x="1910994" y="750931"/>
            <a:ext cx="8722758" cy="464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According to RBI guidelines, what factors are considered for the classification of NPAs?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Time lag between an account becoming doubtful of recovery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Availability, valuation, and realisation of security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Erosion over time in the value of security charged to the Bank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All of the above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D)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19687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A3FF9B-3916-214C-8892-25713EF1A454}"/>
              </a:ext>
            </a:extLst>
          </p:cNvPr>
          <p:cNvSpPr txBox="1"/>
          <p:nvPr/>
        </p:nvSpPr>
        <p:spPr>
          <a:xfrm>
            <a:off x="1652427" y="637915"/>
            <a:ext cx="8887145" cy="4905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is the Chairperson of the CGM Committee for asset classification of NPAs?</a:t>
            </a:r>
            <a:endParaRPr lang="en-IN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CGM (R&amp;L)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GM/DH (Accounts)/CFO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Senior most CGM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GM/DH (Recovery-I)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32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32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Senior most CGM</a:t>
            </a:r>
          </a:p>
        </p:txBody>
      </p:sp>
    </p:spTree>
    <p:extLst>
      <p:ext uri="{BB962C8B-B14F-4D97-AF65-F5344CB8AC3E}">
        <p14:creationId xmlns:p14="http://schemas.microsoft.com/office/powerpoint/2010/main" val="281136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F9C28-4928-E9DD-80B9-8E4796ED8D46}"/>
              </a:ext>
            </a:extLst>
          </p:cNvPr>
          <p:cNvSpPr txBox="1"/>
          <p:nvPr/>
        </p:nvSpPr>
        <p:spPr>
          <a:xfrm>
            <a:off x="1508588" y="968585"/>
            <a:ext cx="9174823" cy="4095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quorum required for the CGM Committee to assess the availability, realisation, and erosion of value of security in any account/class of accounts?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2 members including Chairperson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3 members including Chairperson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4 members including Chairperson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5 members including Chairperson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0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0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0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3 members including Chairperson</a:t>
            </a:r>
          </a:p>
        </p:txBody>
      </p:sp>
    </p:spTree>
    <p:extLst>
      <p:ext uri="{BB962C8B-B14F-4D97-AF65-F5344CB8AC3E}">
        <p14:creationId xmlns:p14="http://schemas.microsoft.com/office/powerpoint/2010/main" val="397333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3A6765-9C32-6D0A-756B-DE9A44BDF23F}"/>
              </a:ext>
            </a:extLst>
          </p:cNvPr>
          <p:cNvSpPr txBox="1"/>
          <p:nvPr/>
        </p:nvSpPr>
        <p:spPr>
          <a:xfrm>
            <a:off x="1530849" y="1050778"/>
            <a:ext cx="9010436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happens if the Identification Committee is not satisfied with the reasons for wilful default?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The process of wilful default will be dropped in the account.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A show-cause notice will be issued.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The proposal will be forwarded to the Review Committee.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The borrower will be classified as a wilful defaulter.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A) The process of wilful default will be dropped in the account.</a:t>
            </a:r>
          </a:p>
        </p:txBody>
      </p:sp>
    </p:spTree>
    <p:extLst>
      <p:ext uri="{BB962C8B-B14F-4D97-AF65-F5344CB8AC3E}">
        <p14:creationId xmlns:p14="http://schemas.microsoft.com/office/powerpoint/2010/main" val="125285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0F152F-5AE2-28B1-DF80-C626485522E8}"/>
              </a:ext>
            </a:extLst>
          </p:cNvPr>
          <p:cNvSpPr txBox="1"/>
          <p:nvPr/>
        </p:nvSpPr>
        <p:spPr>
          <a:xfrm>
            <a:off x="1318517" y="896666"/>
            <a:ext cx="9554965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time frame given to the borrower/guarantor to submit their response to the show-cause notice in case of WFD Identification process?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15 days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21 days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30 days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45 days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21 days</a:t>
            </a:r>
          </a:p>
        </p:txBody>
      </p:sp>
    </p:spTree>
    <p:extLst>
      <p:ext uri="{BB962C8B-B14F-4D97-AF65-F5344CB8AC3E}">
        <p14:creationId xmlns:p14="http://schemas.microsoft.com/office/powerpoint/2010/main" val="266895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55CBD4-6F1A-81B8-0AD7-5D31D384D807}"/>
              </a:ext>
            </a:extLst>
          </p:cNvPr>
          <p:cNvSpPr txBox="1"/>
          <p:nvPr/>
        </p:nvSpPr>
        <p:spPr>
          <a:xfrm>
            <a:off x="1210638" y="797103"/>
            <a:ext cx="9770724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action is taken if no representation is received from the borrower/guarantor within the stipulated time of 21 days?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The process will be dropped.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The borrower will be classified as a wilful defaulter.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The proposal will be forwarded to the Review Committee.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The borrower will be given another chance to respond.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The proposal will be forwarded to the Review Committee.</a:t>
            </a:r>
          </a:p>
        </p:txBody>
      </p:sp>
    </p:spTree>
    <p:extLst>
      <p:ext uri="{BB962C8B-B14F-4D97-AF65-F5344CB8AC3E}">
        <p14:creationId xmlns:p14="http://schemas.microsoft.com/office/powerpoint/2010/main" val="417942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37E98E-1384-22CD-3345-FA8C251C03FB}"/>
              </a:ext>
            </a:extLst>
          </p:cNvPr>
          <p:cNvSpPr txBox="1"/>
          <p:nvPr/>
        </p:nvSpPr>
        <p:spPr>
          <a:xfrm>
            <a:off x="1551397" y="1185870"/>
            <a:ext cx="9380305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should be the first appropriation of any recovery in NPA accounts?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Unpaid Legal Expenses (MLE)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Unpaid Other Expenses (MOX)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Book Balance (Principal)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Unpaid Interest (MOI)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Book Balance (Principal)</a:t>
            </a:r>
          </a:p>
        </p:txBody>
      </p:sp>
    </p:spTree>
    <p:extLst>
      <p:ext uri="{BB962C8B-B14F-4D97-AF65-F5344CB8AC3E}">
        <p14:creationId xmlns:p14="http://schemas.microsoft.com/office/powerpoint/2010/main" val="45321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647FFC-A38A-1A04-6799-6E7C5073FDF9}"/>
              </a:ext>
            </a:extLst>
          </p:cNvPr>
          <p:cNvSpPr txBox="1"/>
          <p:nvPr/>
        </p:nvSpPr>
        <p:spPr>
          <a:xfrm>
            <a:off x="1674687" y="855569"/>
            <a:ext cx="8979613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how long is the bar on additional credit facility to a wilful defaulter or any associated entity effective after the name is removed from the List of Wilful Defaulters (LWD)?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6 months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1 year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3 years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5 years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1 year</a:t>
            </a:r>
          </a:p>
        </p:txBody>
      </p:sp>
    </p:spTree>
    <p:extLst>
      <p:ext uri="{BB962C8B-B14F-4D97-AF65-F5344CB8AC3E}">
        <p14:creationId xmlns:p14="http://schemas.microsoft.com/office/powerpoint/2010/main" val="347004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66C951-A416-CA99-DB86-408FC20657B2}"/>
              </a:ext>
            </a:extLst>
          </p:cNvPr>
          <p:cNvSpPr txBox="1"/>
          <p:nvPr/>
        </p:nvSpPr>
        <p:spPr>
          <a:xfrm>
            <a:off x="1839074" y="991032"/>
            <a:ext cx="8424809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period during which no credit facility shall be granted for floating new ventures to a wilful defaulter or any associated entity after the name is removed from the LWD?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1 year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3 years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5 years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7 years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5 years</a:t>
            </a:r>
          </a:p>
        </p:txBody>
      </p:sp>
    </p:spTree>
    <p:extLst>
      <p:ext uri="{BB962C8B-B14F-4D97-AF65-F5344CB8AC3E}">
        <p14:creationId xmlns:p14="http://schemas.microsoft.com/office/powerpoint/2010/main" val="261750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95BF98-8C4F-31B7-4EE3-15EF7821E48E}"/>
              </a:ext>
            </a:extLst>
          </p:cNvPr>
          <p:cNvSpPr txBox="1"/>
          <p:nvPr/>
        </p:nvSpPr>
        <p:spPr>
          <a:xfrm>
            <a:off x="1664413" y="1125373"/>
            <a:ext cx="8784405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required for secured creditors to exercise the power of enforcement of securities under SARFAESI Act?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Consent from 30% in value of the amount outstanding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Consent from 50% in value of the amount outstanding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Consent from 60% in value of the amount outstanding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Consent from 70% in value of the amount outstanding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Consent from 60% in value of the amount outstanding</a:t>
            </a:r>
          </a:p>
        </p:txBody>
      </p:sp>
    </p:spTree>
    <p:extLst>
      <p:ext uri="{BB962C8B-B14F-4D97-AF65-F5344CB8AC3E}">
        <p14:creationId xmlns:p14="http://schemas.microsoft.com/office/powerpoint/2010/main" val="191891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95D477-254F-6DE3-763C-029536CDC578}"/>
              </a:ext>
            </a:extLst>
          </p:cNvPr>
          <p:cNvSpPr txBox="1"/>
          <p:nvPr/>
        </p:nvSpPr>
        <p:spPr>
          <a:xfrm>
            <a:off x="1541123" y="878940"/>
            <a:ext cx="9267289" cy="371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action should the bank take against borrowers/guarantors for recovery of dues in case of wilful default?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Grant additional credit facilities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Initiate criminal proceedings and foreclosure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Restructure the credit facility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Remove the name from the LWD without any further action</a:t>
            </a:r>
          </a:p>
          <a:p>
            <a:endParaRPr lang="en-IN" sz="2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Initiate criminal proceedings and foreclosure</a:t>
            </a:r>
            <a:endParaRPr lang="en-IN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72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6EC8D8-E2EC-7F45-4F40-8DA9DF5E4E72}"/>
              </a:ext>
            </a:extLst>
          </p:cNvPr>
          <p:cNvSpPr txBox="1"/>
          <p:nvPr/>
        </p:nvSpPr>
        <p:spPr>
          <a:xfrm>
            <a:off x="1592494" y="1050778"/>
            <a:ext cx="9226194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action should branches take if repayments are not forthcoming as per OTS sanction terms?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Communicate the cancellation of OTS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Proceed with legal action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Initiate action under SARFAESI Act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All of the above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D)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17714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0CABCA-5A8D-9DCB-095E-E5A58D527E41}"/>
              </a:ext>
            </a:extLst>
          </p:cNvPr>
          <p:cNvSpPr txBox="1"/>
          <p:nvPr/>
        </p:nvSpPr>
        <p:spPr>
          <a:xfrm>
            <a:off x="1839073" y="905043"/>
            <a:ext cx="9328935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primary aim of the Bank once an account becomes NPA?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To file a suit at DRT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To conduct a forensic audit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To regularize the account by recovering critical amounts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To initiate personal insolvency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To regularize the account by recovering critical amounts</a:t>
            </a:r>
          </a:p>
        </p:txBody>
      </p:sp>
    </p:spTree>
    <p:extLst>
      <p:ext uri="{BB962C8B-B14F-4D97-AF65-F5344CB8AC3E}">
        <p14:creationId xmlns:p14="http://schemas.microsoft.com/office/powerpoint/2010/main" val="731438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D8BB98-CEF7-1CA7-0B9B-8021BDE19505}"/>
              </a:ext>
            </a:extLst>
          </p:cNvPr>
          <p:cNvSpPr txBox="1"/>
          <p:nvPr/>
        </p:nvSpPr>
        <p:spPr>
          <a:xfrm>
            <a:off x="1232898" y="740657"/>
            <a:ext cx="9996755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Which of the following is considered as cash recovery in NPA accounts?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Recovery from sale of charged assets through DRT/Court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Recovery from sale of assets to ARCs/ASCs/Banks on cash basis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Recovery in compromise settled accounts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All of the above</a:t>
            </a:r>
            <a:endParaRPr lang="en-IN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D)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7789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5B451C-42F0-BCEE-0DFD-64EEB95079BE}"/>
              </a:ext>
            </a:extLst>
          </p:cNvPr>
          <p:cNvSpPr txBox="1"/>
          <p:nvPr/>
        </p:nvSpPr>
        <p:spPr>
          <a:xfrm>
            <a:off x="1325365" y="853672"/>
            <a:ext cx="9852917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does a compromise settlement entail?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Full recovery of dues without any sacrifice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A negotiated arrangement with possible sacrifice of the amount due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Immediate repayment of the entire loan amount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No involvement of the borrower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A negotiated arrangement with possible sacrifice of the amount due</a:t>
            </a:r>
          </a:p>
        </p:txBody>
      </p:sp>
    </p:spTree>
    <p:extLst>
      <p:ext uri="{BB962C8B-B14F-4D97-AF65-F5344CB8AC3E}">
        <p14:creationId xmlns:p14="http://schemas.microsoft.com/office/powerpoint/2010/main" val="85777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047679-8C94-7AA4-EDF4-6EA0455E1429}"/>
              </a:ext>
            </a:extLst>
          </p:cNvPr>
          <p:cNvSpPr txBox="1"/>
          <p:nvPr/>
        </p:nvSpPr>
        <p:spPr>
          <a:xfrm>
            <a:off x="1561671" y="935866"/>
            <a:ext cx="9359757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cooling period for Non-Farm Credit after a compromise settlement?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6 months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12 months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18 months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24 months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D) 24 months</a:t>
            </a:r>
          </a:p>
        </p:txBody>
      </p:sp>
    </p:spTree>
    <p:extLst>
      <p:ext uri="{BB962C8B-B14F-4D97-AF65-F5344CB8AC3E}">
        <p14:creationId xmlns:p14="http://schemas.microsoft.com/office/powerpoint/2010/main" val="232105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">
            <a:extLst>
              <a:ext uri="{FF2B5EF4-FFF2-40B4-BE49-F238E27FC236}">
                <a16:creationId xmlns:a16="http://schemas.microsoft.com/office/drawing/2014/main" id="{2ADDFA1F-D5FE-AE28-2AEE-A9936510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859" y="639097"/>
            <a:ext cx="9832258" cy="510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756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7E8853-2AC5-D764-204A-14AE10FD24D0}"/>
              </a:ext>
            </a:extLst>
          </p:cNvPr>
          <p:cNvSpPr txBox="1"/>
          <p:nvPr/>
        </p:nvSpPr>
        <p:spPr>
          <a:xfrm>
            <a:off x="1726058" y="908789"/>
            <a:ext cx="8979614" cy="3919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should be done before considering an OTS?</a:t>
            </a:r>
            <a:endParaRPr lang="en-IN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Conduct a forensic audit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Attempt at least one SARFAESI auction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File a suit at DRT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Initiate personal insolvency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8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8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Attempt at least one SARFAESI auction</a:t>
            </a:r>
          </a:p>
        </p:txBody>
      </p:sp>
    </p:spTree>
    <p:extLst>
      <p:ext uri="{BB962C8B-B14F-4D97-AF65-F5344CB8AC3E}">
        <p14:creationId xmlns:p14="http://schemas.microsoft.com/office/powerpoint/2010/main" val="128340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D5BEB7-7DE6-18FE-9C3D-BEA969FF6DF3}"/>
              </a:ext>
            </a:extLst>
          </p:cNvPr>
          <p:cNvSpPr txBox="1"/>
          <p:nvPr/>
        </p:nvSpPr>
        <p:spPr>
          <a:xfrm>
            <a:off x="1273996" y="867692"/>
            <a:ext cx="9801546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primary objective of determining the Reference Recoverable Amount (RRA)?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To minimize recovery and maximize sacrifice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To maximize recovery and minimize sacrifice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To equalize recovery and sacrifice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To ignore recovery and focus on sacrifice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To maximize recovery and minimize sacrifice</a:t>
            </a:r>
          </a:p>
        </p:txBody>
      </p:sp>
    </p:spTree>
    <p:extLst>
      <p:ext uri="{BB962C8B-B14F-4D97-AF65-F5344CB8AC3E}">
        <p14:creationId xmlns:p14="http://schemas.microsoft.com/office/powerpoint/2010/main" val="2593519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B297B7-DC75-B5FD-18AE-BCC88F2CFC2E}"/>
              </a:ext>
            </a:extLst>
          </p:cNvPr>
          <p:cNvSpPr txBox="1"/>
          <p:nvPr/>
        </p:nvSpPr>
        <p:spPr>
          <a:xfrm>
            <a:off x="1561672" y="1126443"/>
            <a:ext cx="9770724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minimum upfront amount required for OTS proposals of Rs.10.00 lakhs and above?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5% of the OTS offered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10% of the OTS offered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15% of the OTS offered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20% of the OTS offered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10% of the OTS offered</a:t>
            </a:r>
          </a:p>
        </p:txBody>
      </p:sp>
    </p:spTree>
    <p:extLst>
      <p:ext uri="{BB962C8B-B14F-4D97-AF65-F5344CB8AC3E}">
        <p14:creationId xmlns:p14="http://schemas.microsoft.com/office/powerpoint/2010/main" val="36961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AF3945-BAB6-4014-6060-6D8047C35055}"/>
              </a:ext>
            </a:extLst>
          </p:cNvPr>
          <p:cNvSpPr txBox="1"/>
          <p:nvPr/>
        </p:nvSpPr>
        <p:spPr>
          <a:xfrm>
            <a:off x="1458930" y="920960"/>
            <a:ext cx="9380306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should be included in the compromise proposal for accounts with identified staff lapses?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Status of staff accountability examination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Details of the borrower's financial statements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Valuation reports of charged securities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All of the above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A) Status of staff accountability examination</a:t>
            </a:r>
          </a:p>
        </p:txBody>
      </p:sp>
    </p:spTree>
    <p:extLst>
      <p:ext uri="{BB962C8B-B14F-4D97-AF65-F5344CB8AC3E}">
        <p14:creationId xmlns:p14="http://schemas.microsoft.com/office/powerpoint/2010/main" val="93936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E75933-7140-6250-5D63-5753D31B955D}"/>
              </a:ext>
            </a:extLst>
          </p:cNvPr>
          <p:cNvSpPr txBox="1"/>
          <p:nvPr/>
        </p:nvSpPr>
        <p:spPr>
          <a:xfrm>
            <a:off x="1479479" y="795772"/>
            <a:ext cx="9328934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Net Present Value (NPV) of securities?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The future value of the amount that may be recovered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The present value of the amount that may be recovered at a future date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The total dues of the borrower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The book balance of the borrower's account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The present value of the amount that may be recovered at a future date</a:t>
            </a:r>
          </a:p>
        </p:txBody>
      </p:sp>
    </p:spTree>
    <p:extLst>
      <p:ext uri="{BB962C8B-B14F-4D97-AF65-F5344CB8AC3E}">
        <p14:creationId xmlns:p14="http://schemas.microsoft.com/office/powerpoint/2010/main" val="231375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52EFA9-0860-8E97-40E0-CD31366D3FFA}"/>
              </a:ext>
            </a:extLst>
          </p:cNvPr>
          <p:cNvSpPr txBox="1"/>
          <p:nvPr/>
        </p:nvSpPr>
        <p:spPr>
          <a:xfrm>
            <a:off x="1448656" y="951783"/>
            <a:ext cx="9298113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maximum age of valuation reports for securities in NPA accounts when considering Compromise Settlements?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6 months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1 year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2 years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3 years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1 year</a:t>
            </a:r>
          </a:p>
        </p:txBody>
      </p:sp>
    </p:spTree>
    <p:extLst>
      <p:ext uri="{BB962C8B-B14F-4D97-AF65-F5344CB8AC3E}">
        <p14:creationId xmlns:p14="http://schemas.microsoft.com/office/powerpoint/2010/main" val="403548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9CA3B74-1F51-0BB1-CEFD-43010528728E}"/>
              </a:ext>
            </a:extLst>
          </p:cNvPr>
          <p:cNvSpPr txBox="1"/>
          <p:nvPr/>
        </p:nvSpPr>
        <p:spPr>
          <a:xfrm>
            <a:off x="1643865" y="828493"/>
            <a:ext cx="9154274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should certify the realizable value of stocks and book debts for values up to Rs.100 lakhs?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Approved valuer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Branch Manager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External auditor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Government authority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Branch Manager</a:t>
            </a:r>
          </a:p>
        </p:txBody>
      </p:sp>
    </p:spTree>
    <p:extLst>
      <p:ext uri="{BB962C8B-B14F-4D97-AF65-F5344CB8AC3E}">
        <p14:creationId xmlns:p14="http://schemas.microsoft.com/office/powerpoint/2010/main" val="334312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770D7C-8B6F-3753-B5B6-749085FDC1FA}"/>
              </a:ext>
            </a:extLst>
          </p:cNvPr>
          <p:cNvSpPr txBox="1"/>
          <p:nvPr/>
        </p:nvSpPr>
        <p:spPr>
          <a:xfrm>
            <a:off x="1602769" y="932157"/>
            <a:ext cx="9667982" cy="371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cost of realization deducted from the Realisable Value to calculate NPV?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5% of RV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10% of RV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15% of RV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20% of RV</a:t>
            </a:r>
          </a:p>
          <a:p>
            <a:endParaRPr lang="en-IN" sz="2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10% of RV</a:t>
            </a:r>
            <a:endParaRPr lang="en-IN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55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747465-7FEE-36BA-D0C0-B2C28E907D80}"/>
              </a:ext>
            </a:extLst>
          </p:cNvPr>
          <p:cNvSpPr txBox="1"/>
          <p:nvPr/>
        </p:nvSpPr>
        <p:spPr>
          <a:xfrm>
            <a:off x="1684962" y="951783"/>
            <a:ext cx="9102903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percentage of the assessed value of agricultural land is taken as the realizable value for computing NPV?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50%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75%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85%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100%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85%</a:t>
            </a:r>
          </a:p>
        </p:txBody>
      </p:sp>
    </p:spTree>
    <p:extLst>
      <p:ext uri="{BB962C8B-B14F-4D97-AF65-F5344CB8AC3E}">
        <p14:creationId xmlns:p14="http://schemas.microsoft.com/office/powerpoint/2010/main" val="250124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C31476-133E-9E31-2A21-F41BBA52E4F0}"/>
              </a:ext>
            </a:extLst>
          </p:cNvPr>
          <p:cNvSpPr txBox="1"/>
          <p:nvPr/>
        </p:nvSpPr>
        <p:spPr>
          <a:xfrm>
            <a:off x="1756881" y="898515"/>
            <a:ext cx="8209052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discount rate applied for calculating NPV for FY 24-25?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7.85%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8.85%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9.85%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10.85%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8.85%</a:t>
            </a:r>
          </a:p>
        </p:txBody>
      </p:sp>
    </p:spTree>
    <p:extLst>
      <p:ext uri="{BB962C8B-B14F-4D97-AF65-F5344CB8AC3E}">
        <p14:creationId xmlns:p14="http://schemas.microsoft.com/office/powerpoint/2010/main" val="390743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Description automatically generated">
            <a:extLst>
              <a:ext uri="{FF2B5EF4-FFF2-40B4-BE49-F238E27FC236}">
                <a16:creationId xmlns:a16="http://schemas.microsoft.com/office/drawing/2014/main" id="{A34124D0-5BA7-B538-02B3-BB5B5A354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890" y="2123893"/>
            <a:ext cx="6954220" cy="261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273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56A2BF-697D-C8D8-3F50-56CDC543F44B}"/>
              </a:ext>
            </a:extLst>
          </p:cNvPr>
          <p:cNvSpPr txBox="1"/>
          <p:nvPr/>
        </p:nvSpPr>
        <p:spPr>
          <a:xfrm>
            <a:off x="1664412" y="888240"/>
            <a:ext cx="9328935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maximum discount period for House/Residential Properties in Metro cities?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1 year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2 years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3 years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4 years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2 years</a:t>
            </a:r>
          </a:p>
        </p:txBody>
      </p:sp>
    </p:spTree>
    <p:extLst>
      <p:ext uri="{BB962C8B-B14F-4D97-AF65-F5344CB8AC3E}">
        <p14:creationId xmlns:p14="http://schemas.microsoft.com/office/powerpoint/2010/main" val="361114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document with white text&#10;&#10;Description automatically generated">
            <a:extLst>
              <a:ext uri="{FF2B5EF4-FFF2-40B4-BE49-F238E27FC236}">
                <a16:creationId xmlns:a16="http://schemas.microsoft.com/office/drawing/2014/main" id="{4D1BB26A-BFFB-5619-2B46-E615236BB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946" y="174661"/>
            <a:ext cx="9257016" cy="605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928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A2BC5D-20F7-8151-6111-C46D23E74665}"/>
              </a:ext>
            </a:extLst>
          </p:cNvPr>
          <p:cNvSpPr txBox="1"/>
          <p:nvPr/>
        </p:nvSpPr>
        <p:spPr>
          <a:xfrm>
            <a:off x="1592494" y="872411"/>
            <a:ext cx="9226194" cy="371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percentage of the last SARFAESI reserve price is used to cap the NPV of residential/industrial properties?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50%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60%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70%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80%</a:t>
            </a:r>
          </a:p>
          <a:p>
            <a:endParaRPr lang="en-IN" sz="2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70%</a:t>
            </a:r>
            <a:endParaRPr lang="en-IN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72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ocument with numbers and a number of text&#10;&#10;Description automatically generated with medium confidence">
            <a:extLst>
              <a:ext uri="{FF2B5EF4-FFF2-40B4-BE49-F238E27FC236}">
                <a16:creationId xmlns:a16="http://schemas.microsoft.com/office/drawing/2014/main" id="{CBFF2C03-720D-8F4C-DEF8-27051A406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043" y="359596"/>
            <a:ext cx="8917968" cy="551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479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F1DC7A-B9AF-4D74-ABC2-01A35DFD4A01}"/>
              </a:ext>
            </a:extLst>
          </p:cNvPr>
          <p:cNvSpPr txBox="1"/>
          <p:nvPr/>
        </p:nvSpPr>
        <p:spPr>
          <a:xfrm>
            <a:off x="1366462" y="877966"/>
            <a:ext cx="9575515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should the OTS amount generally not be less than, according to RBI directives?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Market Value of securities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Net Present Value (NPV) of realizable value of securities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Distress Sale Value of securities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Book Value of securities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Net Present Value (NPV) of realizable value of securities</a:t>
            </a:r>
          </a:p>
        </p:txBody>
      </p:sp>
    </p:spTree>
    <p:extLst>
      <p:ext uri="{BB962C8B-B14F-4D97-AF65-F5344CB8AC3E}">
        <p14:creationId xmlns:p14="http://schemas.microsoft.com/office/powerpoint/2010/main" val="201632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34A4CE-A941-BFF6-E2FE-4CC19504DDF9}"/>
              </a:ext>
            </a:extLst>
          </p:cNvPr>
          <p:cNvSpPr txBox="1"/>
          <p:nvPr/>
        </p:nvSpPr>
        <p:spPr>
          <a:xfrm>
            <a:off x="1150706" y="831173"/>
            <a:ext cx="10417995" cy="5041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definition of a Stuck Project according to the Ministry of Road Transport and Highways (</a:t>
            </a:r>
            <a:r>
              <a:rPr lang="en-IN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MoRTH</a:t>
            </a: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A project where work has stopped due to financial issues.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A project where work has stopped due to proceedings initiated under the Insolvency and Bankruptcy Code 2016 or Section 241(2) of the Companies Act 2013.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A project where work has stopped due to default by both parties (NHAI/NHIDCL/State PWD and the contractor/concessionaire).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Both B and C.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D) Both B and C.</a:t>
            </a:r>
          </a:p>
        </p:txBody>
      </p:sp>
    </p:spTree>
    <p:extLst>
      <p:ext uri="{BB962C8B-B14F-4D97-AF65-F5344CB8AC3E}">
        <p14:creationId xmlns:p14="http://schemas.microsoft.com/office/powerpoint/2010/main" val="262793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6322D3-DEE1-E7F2-8AB2-B1161B69CDE5}"/>
              </a:ext>
            </a:extLst>
          </p:cNvPr>
          <p:cNvSpPr txBox="1"/>
          <p:nvPr/>
        </p:nvSpPr>
        <p:spPr>
          <a:xfrm>
            <a:off x="1520575" y="892036"/>
            <a:ext cx="9657708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additional concession is given for unsecured NPA accounts with Real Balance up to Rs.10 lakhs if repayments made by the borrower are more than 50% of the amount availed?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5% in RRA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10% in RRA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15% in RRA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20% in RRA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10% in RRA</a:t>
            </a:r>
          </a:p>
        </p:txBody>
      </p:sp>
    </p:spTree>
    <p:extLst>
      <p:ext uri="{BB962C8B-B14F-4D97-AF65-F5344CB8AC3E}">
        <p14:creationId xmlns:p14="http://schemas.microsoft.com/office/powerpoint/2010/main" val="114662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DD7311-0D30-B958-3CAA-91872192FFDC}"/>
              </a:ext>
            </a:extLst>
          </p:cNvPr>
          <p:cNvSpPr txBox="1"/>
          <p:nvPr/>
        </p:nvSpPr>
        <p:spPr>
          <a:xfrm>
            <a:off x="1458930" y="890138"/>
            <a:ext cx="9894014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NPAs with Real Balance above Rs.1 crore, what is the settlement formula if NPV + Net Worth (NW) is less than ND but more than or equal to RB in the D-01 category?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RB + 70% of INT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RB + 60% of INT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RB + 50% of INT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RB + 30% of INT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D) RB + 30% of INT</a:t>
            </a:r>
          </a:p>
        </p:txBody>
      </p:sp>
    </p:spTree>
    <p:extLst>
      <p:ext uri="{BB962C8B-B14F-4D97-AF65-F5344CB8AC3E}">
        <p14:creationId xmlns:p14="http://schemas.microsoft.com/office/powerpoint/2010/main" val="173167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with numbers and symbols&#10;&#10;Description automatically generated">
            <a:extLst>
              <a:ext uri="{FF2B5EF4-FFF2-40B4-BE49-F238E27FC236}">
                <a16:creationId xmlns:a16="http://schemas.microsoft.com/office/drawing/2014/main" id="{5A53015B-CA7F-89E4-B9B2-851473740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818" y="904126"/>
            <a:ext cx="9554966" cy="473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987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7AC940-A8A0-9B9D-18DF-65D303F30279}"/>
              </a:ext>
            </a:extLst>
          </p:cNvPr>
          <p:cNvSpPr txBox="1"/>
          <p:nvPr/>
        </p:nvSpPr>
        <p:spPr>
          <a:xfrm>
            <a:off x="1294544" y="970434"/>
            <a:ext cx="9914562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final RRA for NPAs with Real Balance above Rs.10 lakhs?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The higher of NPV or RRA as computed, restricted to Notional Dues.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The lower of NPV or RRA as computed, restricted to Notional Dues.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The total dues owed by the borrower.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The net worth of the borrower and guarantors.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A) The higher of NPV or RRA as computed, restricted to Notional Dues.</a:t>
            </a:r>
          </a:p>
        </p:txBody>
      </p:sp>
    </p:spTree>
    <p:extLst>
      <p:ext uri="{BB962C8B-B14F-4D97-AF65-F5344CB8AC3E}">
        <p14:creationId xmlns:p14="http://schemas.microsoft.com/office/powerpoint/2010/main" val="70059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E11C6D-CC74-B3F1-D225-5AEBF8B443A8}"/>
              </a:ext>
            </a:extLst>
          </p:cNvPr>
          <p:cNvSpPr txBox="1"/>
          <p:nvPr/>
        </p:nvSpPr>
        <p:spPr>
          <a:xfrm>
            <a:off x="1674688" y="898515"/>
            <a:ext cx="9113177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upper limit for the Non-Discretionary and Non-Discriminatory OTS policy?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Rs.50.00 lakhs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Rs.75.00 lakhs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Rs.100.00 lakhs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Rs.150.00 lakhs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Rs.100.00 lakhs</a:t>
            </a:r>
          </a:p>
        </p:txBody>
      </p:sp>
    </p:spTree>
    <p:extLst>
      <p:ext uri="{BB962C8B-B14F-4D97-AF65-F5344CB8AC3E}">
        <p14:creationId xmlns:p14="http://schemas.microsoft.com/office/powerpoint/2010/main" val="31990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74A5A4-2729-127B-C1A1-90E4DCFF31F2}"/>
              </a:ext>
            </a:extLst>
          </p:cNvPr>
          <p:cNvSpPr txBox="1"/>
          <p:nvPr/>
        </p:nvSpPr>
        <p:spPr>
          <a:xfrm>
            <a:off x="1458930" y="910686"/>
            <a:ext cx="9534418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settlement formula for Educational Loans with a limit up to Rs.7.50 lakhs in the Sub-standard category?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80% of RB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70% of RB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60% of RB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50% of RB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70% of RB</a:t>
            </a:r>
          </a:p>
        </p:txBody>
      </p:sp>
    </p:spTree>
    <p:extLst>
      <p:ext uri="{BB962C8B-B14F-4D97-AF65-F5344CB8AC3E}">
        <p14:creationId xmlns:p14="http://schemas.microsoft.com/office/powerpoint/2010/main" val="323996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ocument with text and numbers&#10;&#10;Description automatically generated">
            <a:extLst>
              <a:ext uri="{FF2B5EF4-FFF2-40B4-BE49-F238E27FC236}">
                <a16:creationId xmlns:a16="http://schemas.microsoft.com/office/drawing/2014/main" id="{1048C33C-1E94-7697-468A-0D8053C1A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766" y="842481"/>
            <a:ext cx="8013843" cy="438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935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CDB838-46B2-28A2-4051-B93E75493A9C}"/>
              </a:ext>
            </a:extLst>
          </p:cNvPr>
          <p:cNvSpPr txBox="1"/>
          <p:nvPr/>
        </p:nvSpPr>
        <p:spPr>
          <a:xfrm>
            <a:off x="1438382" y="892960"/>
            <a:ext cx="9524144" cy="411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Which of the following cases are not covered under the Non-Discretionary and Non-Discriminatory OTS policy?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OTS settled cases already under repayment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Units under rehabilitation/restructuring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Cases referred to NCLT under Insolvency and Bankruptcy Code (IBC)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All of the above</a:t>
            </a:r>
          </a:p>
          <a:p>
            <a:endParaRPr lang="en-IN" sz="2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D) All of the above</a:t>
            </a:r>
            <a:endParaRPr lang="en-IN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43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AE05CC-4D30-03D9-2D23-5D2C40049C83}"/>
              </a:ext>
            </a:extLst>
          </p:cNvPr>
          <p:cNvSpPr txBox="1"/>
          <p:nvPr/>
        </p:nvSpPr>
        <p:spPr>
          <a:xfrm>
            <a:off x="1777428" y="951782"/>
            <a:ext cx="8928243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NPAs with Real Balance less than Rs.10 lakhs or above Rs.1 Crore, which framework will apply?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Special category framework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Regular RRA framework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Discretionary framework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Non-discretionary framework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Regular RRA framework</a:t>
            </a:r>
          </a:p>
        </p:txBody>
      </p:sp>
    </p:spTree>
    <p:extLst>
      <p:ext uri="{BB962C8B-B14F-4D97-AF65-F5344CB8AC3E}">
        <p14:creationId xmlns:p14="http://schemas.microsoft.com/office/powerpoint/2010/main" val="337614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8873E0-FC25-BEE0-567E-17032018181F}"/>
              </a:ext>
            </a:extLst>
          </p:cNvPr>
          <p:cNvSpPr txBox="1"/>
          <p:nvPr/>
        </p:nvSpPr>
        <p:spPr>
          <a:xfrm>
            <a:off x="1767154" y="900412"/>
            <a:ext cx="9072081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NPA accounts with Real Balance up to Rs.10 lakhs, what value should be taken for the net worth of borrower/guarantors in the settlement formula?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Actual net worth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Zero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50% of net worth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25% of net worth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Zero</a:t>
            </a:r>
          </a:p>
        </p:txBody>
      </p:sp>
    </p:spTree>
    <p:extLst>
      <p:ext uri="{BB962C8B-B14F-4D97-AF65-F5344CB8AC3E}">
        <p14:creationId xmlns:p14="http://schemas.microsoft.com/office/powerpoint/2010/main" val="410407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41A9C6-3E25-5C82-D367-F44474E995C4}"/>
              </a:ext>
            </a:extLst>
          </p:cNvPr>
          <p:cNvSpPr txBox="1"/>
          <p:nvPr/>
        </p:nvSpPr>
        <p:spPr>
          <a:xfrm>
            <a:off x="1530848" y="1044250"/>
            <a:ext cx="9585789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final RRA for NPAs with asset classification D3 or Loss as on 31.03.2024 and minimum 5 years old with Real Balance above Rs.10 lakhs?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NPV or RRA as computed, whichever is lower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NPV or RRA as computed, whichever is higher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Total Dues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Notional Dues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NPV or RRA as computed, whichever is higher</a:t>
            </a:r>
          </a:p>
        </p:txBody>
      </p:sp>
    </p:spTree>
    <p:extLst>
      <p:ext uri="{BB962C8B-B14F-4D97-AF65-F5344CB8AC3E}">
        <p14:creationId xmlns:p14="http://schemas.microsoft.com/office/powerpoint/2010/main" val="403013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1D1DE0C-C9FD-9883-04D0-18CEFFB68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73" y="1357023"/>
            <a:ext cx="8087854" cy="41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9588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CE6ACA-759E-61FB-DCDE-6F1A27EDEF82}"/>
              </a:ext>
            </a:extLst>
          </p:cNvPr>
          <p:cNvSpPr txBox="1"/>
          <p:nvPr/>
        </p:nvSpPr>
        <p:spPr>
          <a:xfrm>
            <a:off x="1479479" y="941508"/>
            <a:ext cx="9657708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settlement formula for Housing Loan NPA with Real Balance up to Rs.10 lakhs and up to Rs.1 Crore if NPV is less than RB in the Doubtful-02 category?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80% of RB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70% of RB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40% of RB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30% of RB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40% of RB</a:t>
            </a:r>
          </a:p>
        </p:txBody>
      </p:sp>
    </p:spTree>
    <p:extLst>
      <p:ext uri="{BB962C8B-B14F-4D97-AF65-F5344CB8AC3E}">
        <p14:creationId xmlns:p14="http://schemas.microsoft.com/office/powerpoint/2010/main" val="170028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document">
            <a:extLst>
              <a:ext uri="{FF2B5EF4-FFF2-40B4-BE49-F238E27FC236}">
                <a16:creationId xmlns:a16="http://schemas.microsoft.com/office/drawing/2014/main" id="{B9722EE7-CA22-2FE1-9AE1-648CF46A8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363" y="437732"/>
            <a:ext cx="7697274" cy="598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820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0AFFD4-1F77-E84F-E2F2-7B28D425A011}"/>
              </a:ext>
            </a:extLst>
          </p:cNvPr>
          <p:cNvSpPr txBox="1"/>
          <p:nvPr/>
        </p:nvSpPr>
        <p:spPr>
          <a:xfrm>
            <a:off x="1541124" y="990982"/>
            <a:ext cx="9606337" cy="3460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is the Chairman of the SAM OTS Committee (SAM-OC)?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Assistant Manager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Branch Head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Senior Officer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Manager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Branch Head</a:t>
            </a:r>
          </a:p>
        </p:txBody>
      </p:sp>
    </p:spTree>
    <p:extLst>
      <p:ext uri="{BB962C8B-B14F-4D97-AF65-F5344CB8AC3E}">
        <p14:creationId xmlns:p14="http://schemas.microsoft.com/office/powerpoint/2010/main" val="170593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9A0194-DF58-196D-8342-752B98A60934}"/>
              </a:ext>
            </a:extLst>
          </p:cNvPr>
          <p:cNvSpPr txBox="1"/>
          <p:nvPr/>
        </p:nvSpPr>
        <p:spPr>
          <a:xfrm>
            <a:off x="1705510" y="806047"/>
            <a:ext cx="9102903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can consider OTS cases involving frauds, malfeasance, or wilful default declared?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ZLSCC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FGMCAC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Management Committee of the Board (MCB)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COLCC(GM)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Management Committee of the Board (MCB)</a:t>
            </a:r>
          </a:p>
        </p:txBody>
      </p:sp>
    </p:spTree>
    <p:extLst>
      <p:ext uri="{BB962C8B-B14F-4D97-AF65-F5344CB8AC3E}">
        <p14:creationId xmlns:p14="http://schemas.microsoft.com/office/powerpoint/2010/main" val="227864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EF5329-8FD6-D659-30E1-98577A021B85}"/>
              </a:ext>
            </a:extLst>
          </p:cNvPr>
          <p:cNvSpPr txBox="1"/>
          <p:nvPr/>
        </p:nvSpPr>
        <p:spPr>
          <a:xfrm>
            <a:off x="1510300" y="849041"/>
            <a:ext cx="9431677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approves special schemes of the originator to settle OTS with individual borrowers of Pooled Asset/Co-Lending?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ZLSCC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FGMCAC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Credit Risk Management Committee (CRMC)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COLCC(GM)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Credit Risk Management Committee (CRMC)</a:t>
            </a:r>
          </a:p>
        </p:txBody>
      </p:sp>
    </p:spTree>
    <p:extLst>
      <p:ext uri="{BB962C8B-B14F-4D97-AF65-F5344CB8AC3E}">
        <p14:creationId xmlns:p14="http://schemas.microsoft.com/office/powerpoint/2010/main" val="58912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B83CFB-8EB7-A822-F43C-4E97690ED9CB}"/>
              </a:ext>
            </a:extLst>
          </p:cNvPr>
          <p:cNvSpPr txBox="1"/>
          <p:nvPr/>
        </p:nvSpPr>
        <p:spPr>
          <a:xfrm>
            <a:off x="1448656" y="949885"/>
            <a:ext cx="9287838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should not use discretion in respect of loans they previously sanctioned?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Branch Managers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Authorities exercising delegated powers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Committee members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All of the above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Authorities exercising delegated powers</a:t>
            </a:r>
          </a:p>
        </p:txBody>
      </p:sp>
    </p:spTree>
    <p:extLst>
      <p:ext uri="{BB962C8B-B14F-4D97-AF65-F5344CB8AC3E}">
        <p14:creationId xmlns:p14="http://schemas.microsoft.com/office/powerpoint/2010/main" val="30808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E2D6D3-B8DF-1635-9D16-82ACD22D3072}"/>
              </a:ext>
            </a:extLst>
          </p:cNvPr>
          <p:cNvSpPr txBox="1"/>
          <p:nvPr/>
        </p:nvSpPr>
        <p:spPr>
          <a:xfrm>
            <a:off x="1500026" y="869589"/>
            <a:ext cx="9359757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is the approval authority for the Bank’s mandate on the Resolution Plan (RP) for all accounts?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ZLCC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FGM(CAC)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COLCC(ED)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CAC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COLCC(ED)</a:t>
            </a:r>
          </a:p>
        </p:txBody>
      </p:sp>
    </p:spTree>
    <p:extLst>
      <p:ext uri="{BB962C8B-B14F-4D97-AF65-F5344CB8AC3E}">
        <p14:creationId xmlns:p14="http://schemas.microsoft.com/office/powerpoint/2010/main" val="81625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B4F68F-5D64-42E5-F629-17639F13C64A}"/>
              </a:ext>
            </a:extLst>
          </p:cNvPr>
          <p:cNvSpPr txBox="1"/>
          <p:nvPr/>
        </p:nvSpPr>
        <p:spPr>
          <a:xfrm>
            <a:off x="1695236" y="919062"/>
            <a:ext cx="9205645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maximum period for payment in </a:t>
            </a:r>
            <a:r>
              <a:rPr lang="en-IN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installments</a:t>
            </a: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 OTS?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6 months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9 months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12 months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18 months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12 months</a:t>
            </a:r>
          </a:p>
        </p:txBody>
      </p:sp>
    </p:spTree>
    <p:extLst>
      <p:ext uri="{BB962C8B-B14F-4D97-AF65-F5344CB8AC3E}">
        <p14:creationId xmlns:p14="http://schemas.microsoft.com/office/powerpoint/2010/main" val="304433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A5F601-5FB6-3D18-9155-B03541A15EDB}"/>
              </a:ext>
            </a:extLst>
          </p:cNvPr>
          <p:cNvSpPr txBox="1"/>
          <p:nvPr/>
        </p:nvSpPr>
        <p:spPr>
          <a:xfrm>
            <a:off x="1232898" y="713580"/>
            <a:ext cx="10089223" cy="5041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should be included in consent orders for compromise settlements in fraud cases?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A clause stating that the settlement affects ongoing criminal cases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A clause stating that the settlement does not affect ongoing criminal cases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A clause stating that the settlement is final and binding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A clause stating that the settlement is subject to approval by the court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A clause stating that the settlement does not affect ongoing criminal cases</a:t>
            </a:r>
          </a:p>
        </p:txBody>
      </p:sp>
    </p:spTree>
    <p:extLst>
      <p:ext uri="{BB962C8B-B14F-4D97-AF65-F5344CB8AC3E}">
        <p14:creationId xmlns:p14="http://schemas.microsoft.com/office/powerpoint/2010/main" val="312102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5C55CA-607B-259B-A0BF-058B0C7CDEC3}"/>
              </a:ext>
            </a:extLst>
          </p:cNvPr>
          <p:cNvSpPr txBox="1"/>
          <p:nvPr/>
        </p:nvSpPr>
        <p:spPr>
          <a:xfrm>
            <a:off x="1304818" y="867691"/>
            <a:ext cx="9894013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purpose of establishing the Stressed Assets Management Vertical (SAMV)?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To handle new loan applications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To focus on recovery efforts for high-value NPA accounts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To manage customer service inquiries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To oversee branch operations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To focus on recovery efforts for high-value NPA accounts</a:t>
            </a:r>
          </a:p>
        </p:txBody>
      </p:sp>
    </p:spTree>
    <p:extLst>
      <p:ext uri="{BB962C8B-B14F-4D97-AF65-F5344CB8AC3E}">
        <p14:creationId xmlns:p14="http://schemas.microsoft.com/office/powerpoint/2010/main" val="274883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35BA0B-0EFC-BB6A-CBBC-0238A0F4FA0B}"/>
              </a:ext>
            </a:extLst>
          </p:cNvPr>
          <p:cNvSpPr txBox="1"/>
          <p:nvPr/>
        </p:nvSpPr>
        <p:spPr>
          <a:xfrm>
            <a:off x="1407560" y="877966"/>
            <a:ext cx="9729627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required for outstanding unexpired guarantees in non-fund based facilities?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50% cash margin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75% cash margin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100% cash margin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No cash margin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100% cash margin</a:t>
            </a:r>
          </a:p>
        </p:txBody>
      </p:sp>
    </p:spTree>
    <p:extLst>
      <p:ext uri="{BB962C8B-B14F-4D97-AF65-F5344CB8AC3E}">
        <p14:creationId xmlns:p14="http://schemas.microsoft.com/office/powerpoint/2010/main" val="274578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177FD5-52DB-D3C4-AE49-7994DB4FF62B}"/>
              </a:ext>
            </a:extLst>
          </p:cNvPr>
          <p:cNvSpPr txBox="1"/>
          <p:nvPr/>
        </p:nvSpPr>
        <p:spPr>
          <a:xfrm>
            <a:off x="1366463" y="931234"/>
            <a:ext cx="9780998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procedure for selling movable securities under the hypothecation agreement outside SARFAESI Act?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Obtaining quotations from parties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Inviting bids from the public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Holding auction/e-auction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All of the above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D)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91969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5DD765-F7ED-2010-9BAD-A5ABB97E7FD3}"/>
              </a:ext>
            </a:extLst>
          </p:cNvPr>
          <p:cNvSpPr txBox="1"/>
          <p:nvPr/>
        </p:nvSpPr>
        <p:spPr>
          <a:xfrm>
            <a:off x="1232898" y="840665"/>
            <a:ext cx="10376899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Which NPA accounts need not be transferred to SAM branches?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Accounts with approved and implemented/under implementation restructure/OTS sanctions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Fresh NPA accounts for a period of 1 year or six months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Accounts where operations are permitted by the Competent Authority as per NPA Management Policy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All of the above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D)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16785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74E00D-00D8-2876-BCED-8989DAA73513}"/>
              </a:ext>
            </a:extLst>
          </p:cNvPr>
          <p:cNvSpPr txBox="1"/>
          <p:nvPr/>
        </p:nvSpPr>
        <p:spPr>
          <a:xfrm>
            <a:off x="1428108" y="870513"/>
            <a:ext cx="9554966" cy="371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handles NPA accounts with book balance of Rs.1.00 crore and above?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Parent branches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SAM Large Branches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SAM Small Branches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Zonal Offices</a:t>
            </a:r>
          </a:p>
          <a:p>
            <a:endParaRPr lang="en-IN" sz="2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SAM Large Branches</a:t>
            </a:r>
            <a:endParaRPr lang="en-IN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52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BBD915-1B67-2394-32F1-F0281522B6EB}"/>
              </a:ext>
            </a:extLst>
          </p:cNvPr>
          <p:cNvSpPr txBox="1"/>
          <p:nvPr/>
        </p:nvSpPr>
        <p:spPr>
          <a:xfrm>
            <a:off x="1263720" y="913508"/>
            <a:ext cx="9832369" cy="371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can the Bank participate in auctions for properties charged to the Bank under SARFAESI Act?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After 1 failed auction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After 2 failed auctions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After 3 failed auctions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After 4 failed auctions</a:t>
            </a:r>
          </a:p>
          <a:p>
            <a:endParaRPr lang="en-IN" sz="2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After 2 failed auctions</a:t>
            </a:r>
            <a:endParaRPr lang="en-IN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55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8ABC54-3759-78A1-2E2E-154F84EBBADD}"/>
              </a:ext>
            </a:extLst>
          </p:cNvPr>
          <p:cNvSpPr txBox="1"/>
          <p:nvPr/>
        </p:nvSpPr>
        <p:spPr>
          <a:xfrm>
            <a:off x="1191802" y="818219"/>
            <a:ext cx="9976207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is empowered to approve the transfer of accounts to SAM branches as per SOP guidelines?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Branch Manager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Zonal Manager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FGM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MD &amp; CEO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FGM</a:t>
            </a:r>
          </a:p>
        </p:txBody>
      </p:sp>
    </p:spTree>
    <p:extLst>
      <p:ext uri="{BB962C8B-B14F-4D97-AF65-F5344CB8AC3E}">
        <p14:creationId xmlns:p14="http://schemas.microsoft.com/office/powerpoint/2010/main" val="129584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3EF77D-7A99-3867-7CCA-84509C57B089}"/>
              </a:ext>
            </a:extLst>
          </p:cNvPr>
          <p:cNvSpPr txBox="1"/>
          <p:nvPr/>
        </p:nvSpPr>
        <p:spPr>
          <a:xfrm>
            <a:off x="1458930" y="877966"/>
            <a:ext cx="9585789" cy="3460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basic premise of the e-OTS module?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Discretionary Policy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Non-Discretionary and Non-Discriminatory (NDND) Policy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Customer Service Policy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Loan Approval Policy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Non-Discretionary and Non-Discriminatory (NDND) Policy</a:t>
            </a:r>
          </a:p>
        </p:txBody>
      </p:sp>
    </p:spTree>
    <p:extLst>
      <p:ext uri="{BB962C8B-B14F-4D97-AF65-F5344CB8AC3E}">
        <p14:creationId xmlns:p14="http://schemas.microsoft.com/office/powerpoint/2010/main" val="252589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653B28-63B7-073C-12B5-CA18C145F87B}"/>
              </a:ext>
            </a:extLst>
          </p:cNvPr>
          <p:cNvSpPr txBox="1"/>
          <p:nvPr/>
        </p:nvSpPr>
        <p:spPr>
          <a:xfrm>
            <a:off x="1345914" y="1036798"/>
            <a:ext cx="9606337" cy="371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should be provided to advocates at the time of filing OA in case of borrower company defaults?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Details of the loan agreement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Details of personal assets of guarantors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Details of the borrower's business operations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Details of the borrower's financial statements</a:t>
            </a:r>
          </a:p>
          <a:p>
            <a:endParaRPr lang="en-IN" sz="2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Details of personal assets of guarantors</a:t>
            </a:r>
            <a:endParaRPr lang="en-IN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40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D7DDBA-4799-09C2-BDB2-E474BEAB4CA6}"/>
              </a:ext>
            </a:extLst>
          </p:cNvPr>
          <p:cNvSpPr txBox="1"/>
          <p:nvPr/>
        </p:nvSpPr>
        <p:spPr>
          <a:xfrm>
            <a:off x="1582220" y="898514"/>
            <a:ext cx="9431677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eligibility criterion for NPA borrowers to use the e-OTS facility?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Real Balance up to Rs.5.00 Lakh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Real Balance up to Rs.10.00 Lakh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Real Balance up to Rs.15.00 Lakh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Real Balance up to Rs.20.00 Lakh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Real Balance up to Rs.10.00 Lakh</a:t>
            </a:r>
          </a:p>
        </p:txBody>
      </p:sp>
    </p:spTree>
    <p:extLst>
      <p:ext uri="{BB962C8B-B14F-4D97-AF65-F5344CB8AC3E}">
        <p14:creationId xmlns:p14="http://schemas.microsoft.com/office/powerpoint/2010/main" val="60355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4180A9-053A-9222-17BF-B8E3D21F88B6}"/>
              </a:ext>
            </a:extLst>
          </p:cNvPr>
          <p:cNvSpPr txBox="1"/>
          <p:nvPr/>
        </p:nvSpPr>
        <p:spPr>
          <a:xfrm>
            <a:off x="1345915" y="785498"/>
            <a:ext cx="9852916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constitutes wilful default by a unit?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Defaulting in meeting payment obligations despite having the capacity to do so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Diverting funds for purposes other than those for which finance was availed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Siphoning off funds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All of the above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D)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09626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6AEDA5-1F94-E7F7-B3A7-D6FEA0AF7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97" y="1814287"/>
            <a:ext cx="10783805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0644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A47A58-2D10-FD23-E18F-844C2DA6DF88}"/>
              </a:ext>
            </a:extLst>
          </p:cNvPr>
          <p:cNvSpPr txBox="1"/>
          <p:nvPr/>
        </p:nvSpPr>
        <p:spPr>
          <a:xfrm>
            <a:off x="1387010" y="849041"/>
            <a:ext cx="10007029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is not considered a wilful defaulter unless it is conclusively established that they consented to or were aware of the wilful default?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Whole-time directors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Independent directors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Nominee directors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Both B and C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D) Both B and C</a:t>
            </a:r>
          </a:p>
        </p:txBody>
      </p:sp>
    </p:spTree>
    <p:extLst>
      <p:ext uri="{BB962C8B-B14F-4D97-AF65-F5344CB8AC3E}">
        <p14:creationId xmlns:p14="http://schemas.microsoft.com/office/powerpoint/2010/main" val="257007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CD93C6-538E-5876-1099-964BE4863AFB}"/>
              </a:ext>
            </a:extLst>
          </p:cNvPr>
          <p:cNvSpPr txBox="1"/>
          <p:nvPr/>
        </p:nvSpPr>
        <p:spPr>
          <a:xfrm>
            <a:off x="1736332" y="836869"/>
            <a:ext cx="9257015" cy="3460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objective of a forensic audit?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To determine if fraud has occurred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To prove the loss and responsibility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To establish guilt and identify other beneficiaries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All of the above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D)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17729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9CD596-4ACC-96CE-FAD1-DF2CBAA4682F}"/>
              </a:ext>
            </a:extLst>
          </p:cNvPr>
          <p:cNvSpPr txBox="1"/>
          <p:nvPr/>
        </p:nvSpPr>
        <p:spPr>
          <a:xfrm>
            <a:off x="1294544" y="829416"/>
            <a:ext cx="9709078" cy="371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minimum book balance for which a forensic audit is compulsory?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Rs.10.00 crores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Rs.25.00 crores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Rs.50.00 crores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Rs.100.00 crores</a:t>
            </a:r>
          </a:p>
          <a:p>
            <a:endParaRPr lang="en-IN" sz="2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Rs.50.00 crores</a:t>
            </a:r>
            <a:endParaRPr lang="en-IN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53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3AAB55-8F70-DAF0-8882-8945B2B8E6ED}"/>
              </a:ext>
            </a:extLst>
          </p:cNvPr>
          <p:cNvSpPr txBox="1"/>
          <p:nvPr/>
        </p:nvSpPr>
        <p:spPr>
          <a:xfrm>
            <a:off x="1150706" y="850939"/>
            <a:ext cx="10325528" cy="464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does technical write-off refer to?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Writing off non-performing assets for accounting purposes without waiving claims against the borrower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Writing off non-performing assets and waiving all claims against the borrower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Writing off performing assets for accounting purposes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Writing off assets without any accounting purposes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A) Writing off non-performing assets for accounting purposes without waiving claims against the borrower</a:t>
            </a:r>
          </a:p>
        </p:txBody>
      </p:sp>
    </p:spTree>
    <p:extLst>
      <p:ext uri="{BB962C8B-B14F-4D97-AF65-F5344CB8AC3E}">
        <p14:creationId xmlns:p14="http://schemas.microsoft.com/office/powerpoint/2010/main" val="90315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A951F3-A033-D14E-EEC4-454897E6A766}"/>
              </a:ext>
            </a:extLst>
          </p:cNvPr>
          <p:cNvSpPr txBox="1"/>
          <p:nvPr/>
        </p:nvSpPr>
        <p:spPr>
          <a:xfrm>
            <a:off x="1397284" y="778045"/>
            <a:ext cx="9606337" cy="371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goal for annual recovery in written off accounts as directed by GOI, MOF?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5% of the outstanding amount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10% of the outstanding amount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15% of the outstanding amount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20% of the outstanding amount</a:t>
            </a:r>
          </a:p>
          <a:p>
            <a:endParaRPr lang="en-IN" sz="2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10% of the outstanding amount</a:t>
            </a:r>
            <a:endParaRPr lang="en-IN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92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E1A0A0-DB01-F0C1-3BDF-6ADC3871187F}"/>
              </a:ext>
            </a:extLst>
          </p:cNvPr>
          <p:cNvSpPr txBox="1"/>
          <p:nvPr/>
        </p:nvSpPr>
        <p:spPr>
          <a:xfrm>
            <a:off x="1417834" y="746299"/>
            <a:ext cx="9822094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can exercise the power of waiver of legal action up to the limit of write off powers delegated to them under the OTS Policy?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Branch Managers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Zonal Managers and above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Loan Officers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Recovery Agents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Zonal Managers and above</a:t>
            </a:r>
          </a:p>
        </p:txBody>
      </p:sp>
    </p:spTree>
    <p:extLst>
      <p:ext uri="{BB962C8B-B14F-4D97-AF65-F5344CB8AC3E}">
        <p14:creationId xmlns:p14="http://schemas.microsoft.com/office/powerpoint/2010/main" val="311798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A526E5-62D8-2D9A-647E-183159B8FEFC}"/>
              </a:ext>
            </a:extLst>
          </p:cNvPr>
          <p:cNvSpPr txBox="1"/>
          <p:nvPr/>
        </p:nvSpPr>
        <p:spPr>
          <a:xfrm>
            <a:off x="1202076" y="910686"/>
            <a:ext cx="9626886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Which accounts are eligible for allowing operations under the policy on potentially viable NPA accounts?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All NPA accounts under Sub Standard and Doubtful 01 category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Accounts under Doubtful 02 category in exceptional cases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Both A and B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Only accounts under Sub Standard category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Both A and B</a:t>
            </a:r>
          </a:p>
        </p:txBody>
      </p:sp>
    </p:spTree>
    <p:extLst>
      <p:ext uri="{BB962C8B-B14F-4D97-AF65-F5344CB8AC3E}">
        <p14:creationId xmlns:p14="http://schemas.microsoft.com/office/powerpoint/2010/main" val="111435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93D09C-A8B9-DFA0-D76A-CD53A780EF93}"/>
              </a:ext>
            </a:extLst>
          </p:cNvPr>
          <p:cNvSpPr txBox="1"/>
          <p:nvPr/>
        </p:nvSpPr>
        <p:spPr>
          <a:xfrm>
            <a:off x="1366463" y="816322"/>
            <a:ext cx="9000162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quorum requirement for the Asset Sales Committee (ASC)?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Two members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Three members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Four members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Five members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Three members</a:t>
            </a:r>
          </a:p>
        </p:txBody>
      </p:sp>
    </p:spTree>
    <p:extLst>
      <p:ext uri="{BB962C8B-B14F-4D97-AF65-F5344CB8AC3E}">
        <p14:creationId xmlns:p14="http://schemas.microsoft.com/office/powerpoint/2010/main" val="338374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ocument with text and numbers&#10;&#10;Description automatically generated">
            <a:extLst>
              <a:ext uri="{FF2B5EF4-FFF2-40B4-BE49-F238E27FC236}">
                <a16:creationId xmlns:a16="http://schemas.microsoft.com/office/drawing/2014/main" id="{4F644619-D13E-4519-BDC1-96804BA12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880533"/>
            <a:ext cx="9592733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83542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DD9E76-5535-79F6-9987-158D28D502DC}"/>
              </a:ext>
            </a:extLst>
          </p:cNvPr>
          <p:cNvSpPr txBox="1"/>
          <p:nvPr/>
        </p:nvSpPr>
        <p:spPr>
          <a:xfrm>
            <a:off x="1520574" y="880787"/>
            <a:ext cx="9698805" cy="3319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is the Chairman of the Settlement Advisory Committee (SAC)?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Retired senior IPS officer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Retired High Court Judge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Retired GM of a Public Sector Bank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General Manager (Recovery)</a:t>
            </a:r>
          </a:p>
          <a:p>
            <a:endParaRPr lang="en-IN" sz="2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Retired High Court Judge</a:t>
            </a:r>
            <a:endParaRPr lang="en-IN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40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document">
            <a:extLst>
              <a:ext uri="{FF2B5EF4-FFF2-40B4-BE49-F238E27FC236}">
                <a16:creationId xmlns:a16="http://schemas.microsoft.com/office/drawing/2014/main" id="{C005BC7F-89C4-E322-E753-197AFE0D8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076" y="0"/>
            <a:ext cx="96577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876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4FD3A2-9629-295B-220D-0BA078B4913B}"/>
              </a:ext>
            </a:extLst>
          </p:cNvPr>
          <p:cNvSpPr txBox="1"/>
          <p:nvPr/>
        </p:nvSpPr>
        <p:spPr>
          <a:xfrm>
            <a:off x="1551398" y="919063"/>
            <a:ext cx="9370031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is the Chairman of the Wilful Defaulter Review Committee - II?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ED (2nd Senior Most)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ED (Senior Most ED)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MD &amp; CEO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CGM (R&amp;GR)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ED (Senior Most ED)</a:t>
            </a:r>
          </a:p>
        </p:txBody>
      </p:sp>
    </p:spTree>
    <p:extLst>
      <p:ext uri="{BB962C8B-B14F-4D97-AF65-F5344CB8AC3E}">
        <p14:creationId xmlns:p14="http://schemas.microsoft.com/office/powerpoint/2010/main" val="420159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9E78E3-499A-1335-78CE-FF9231C1F0C6}"/>
              </a:ext>
            </a:extLst>
          </p:cNvPr>
          <p:cNvSpPr txBox="1"/>
          <p:nvPr/>
        </p:nvSpPr>
        <p:spPr>
          <a:xfrm>
            <a:off x="1284270" y="931234"/>
            <a:ext cx="9647433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Which committee examines accounts from the wilful defaulter angle for amounts above Rs 25 Cr?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Wilful Defaulter Identification Committee - I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Wilful Defaulter Identification Committee - II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Wilful Defaulter Identification Committee - III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Wilful Defaulter Review Committee - 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Wilful Defaulter Identification Committee - III</a:t>
            </a:r>
          </a:p>
        </p:txBody>
      </p:sp>
    </p:spTree>
    <p:extLst>
      <p:ext uri="{BB962C8B-B14F-4D97-AF65-F5344CB8AC3E}">
        <p14:creationId xmlns:p14="http://schemas.microsoft.com/office/powerpoint/2010/main" val="9080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BE7E2D-DD16-5A4E-34CD-39C1900971D9}"/>
              </a:ext>
            </a:extLst>
          </p:cNvPr>
          <p:cNvSpPr txBox="1"/>
          <p:nvPr/>
        </p:nvSpPr>
        <p:spPr>
          <a:xfrm>
            <a:off x="1500027" y="869590"/>
            <a:ext cx="9647434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happens if the post of MD &amp; CEO is vacant for the Wilful Defaulter Review Committee - III?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The committee will not function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The 1st Independent Director will be the Chairman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The ED (Senior Most) will be the Chairman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The committee will be dissolved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The 1st Independent Director will be the Chairman</a:t>
            </a:r>
          </a:p>
        </p:txBody>
      </p:sp>
    </p:spTree>
    <p:extLst>
      <p:ext uri="{BB962C8B-B14F-4D97-AF65-F5344CB8AC3E}">
        <p14:creationId xmlns:p14="http://schemas.microsoft.com/office/powerpoint/2010/main" val="254483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E71D98-398D-3C2D-E3C7-C1510093C8D4}"/>
              </a:ext>
            </a:extLst>
          </p:cNvPr>
          <p:cNvSpPr txBox="1"/>
          <p:nvPr/>
        </p:nvSpPr>
        <p:spPr>
          <a:xfrm>
            <a:off x="1428108" y="920960"/>
            <a:ext cx="9596063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maximum percentage of operating profit that can be used to create floating provisions in any particular year?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3%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5%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7%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10%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5%</a:t>
            </a:r>
          </a:p>
        </p:txBody>
      </p:sp>
    </p:spTree>
    <p:extLst>
      <p:ext uri="{BB962C8B-B14F-4D97-AF65-F5344CB8AC3E}">
        <p14:creationId xmlns:p14="http://schemas.microsoft.com/office/powerpoint/2010/main" val="35641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ocument with text on it&#10;&#10;Description automatically generated">
            <a:extLst>
              <a:ext uri="{FF2B5EF4-FFF2-40B4-BE49-F238E27FC236}">
                <a16:creationId xmlns:a16="http://schemas.microsoft.com/office/drawing/2014/main" id="{76D3B96E-32E8-AC88-3F38-7A4B45276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889" y="1242707"/>
            <a:ext cx="7316221" cy="437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4934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0D9C50-BBB2-8450-E223-51D1166EDB4B}"/>
              </a:ext>
            </a:extLst>
          </p:cNvPr>
          <p:cNvSpPr txBox="1"/>
          <p:nvPr/>
        </p:nvSpPr>
        <p:spPr>
          <a:xfrm>
            <a:off x="1613042" y="1001256"/>
            <a:ext cx="9102903" cy="3460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is authorized to approve the creation of floating provisions?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Branch Manager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Zonal Manager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ED/MD&amp;CEO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Board of Directors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ED/MD&amp;CEO</a:t>
            </a:r>
          </a:p>
        </p:txBody>
      </p:sp>
    </p:spTree>
    <p:extLst>
      <p:ext uri="{BB962C8B-B14F-4D97-AF65-F5344CB8AC3E}">
        <p14:creationId xmlns:p14="http://schemas.microsoft.com/office/powerpoint/2010/main" val="20162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68507A-C314-4F93-E672-5A4FB588FF99}"/>
              </a:ext>
            </a:extLst>
          </p:cNvPr>
          <p:cNvSpPr txBox="1"/>
          <p:nvPr/>
        </p:nvSpPr>
        <p:spPr>
          <a:xfrm>
            <a:off x="1500027" y="857418"/>
            <a:ext cx="9390580" cy="3460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 what circumstances can floating provisions be utilized?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For any operational expenses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Only for contingencies under extraordinary circumstances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For regular loan disbursements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For employee bonuses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Only for contingencies under extraordinary circumstances</a:t>
            </a:r>
          </a:p>
        </p:txBody>
      </p:sp>
    </p:spTree>
    <p:extLst>
      <p:ext uri="{BB962C8B-B14F-4D97-AF65-F5344CB8AC3E}">
        <p14:creationId xmlns:p14="http://schemas.microsoft.com/office/powerpoint/2010/main" val="387141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81A021-0E05-D6D5-03A7-6A20FF5FDFDF}"/>
              </a:ext>
            </a:extLst>
          </p:cNvPr>
          <p:cNvSpPr txBox="1"/>
          <p:nvPr/>
        </p:nvSpPr>
        <p:spPr>
          <a:xfrm>
            <a:off x="1397284" y="900412"/>
            <a:ext cx="9318661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identifies eligible accounts for sale and recommends them to the Board Level Committee for Monitoring of Recovery?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Branch Manager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Zonal Manager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Asset Sales Committee (ASC)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Recovery Agent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C) Asset Sales Committee (ASC)</a:t>
            </a:r>
          </a:p>
        </p:txBody>
      </p:sp>
    </p:spTree>
    <p:extLst>
      <p:ext uri="{BB962C8B-B14F-4D97-AF65-F5344CB8AC3E}">
        <p14:creationId xmlns:p14="http://schemas.microsoft.com/office/powerpoint/2010/main" val="176555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754DBE-DB3E-045B-CD5F-D91E1B3EFAA6}"/>
              </a:ext>
            </a:extLst>
          </p:cNvPr>
          <p:cNvSpPr txBox="1"/>
          <p:nvPr/>
        </p:nvSpPr>
        <p:spPr>
          <a:xfrm>
            <a:off x="1592494" y="902310"/>
            <a:ext cx="9565241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can floating provisions be treated until they are utilized?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As part of Tier I capital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As part of Tier II capital within the overall ceiling of 1.25% of the total risk-weighted assets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As part of operational expenses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As part of employee benefits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As part of Tier II capital within the overall ceiling of 1.25% of the total risk-weighted assets</a:t>
            </a:r>
          </a:p>
        </p:txBody>
      </p:sp>
    </p:spTree>
    <p:extLst>
      <p:ext uri="{BB962C8B-B14F-4D97-AF65-F5344CB8AC3E}">
        <p14:creationId xmlns:p14="http://schemas.microsoft.com/office/powerpoint/2010/main" val="651005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BA9FFE-5C7F-99FD-7880-3C1116CBEF02}"/>
              </a:ext>
            </a:extLst>
          </p:cNvPr>
          <p:cNvSpPr txBox="1"/>
          <p:nvPr/>
        </p:nvSpPr>
        <p:spPr>
          <a:xfrm>
            <a:off x="1479479" y="849041"/>
            <a:ext cx="9534418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maximum net owned funds (NOF) required for ARCs to be eligible for the sale of financial assets from banks as of 01.04.2024?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Rs.100.00 crores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Rs.200.00 crores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Rs.300.00 crores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Rs.400.00 crores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Rs.200.00 crores</a:t>
            </a:r>
          </a:p>
        </p:txBody>
      </p:sp>
    </p:spTree>
    <p:extLst>
      <p:ext uri="{BB962C8B-B14F-4D97-AF65-F5344CB8AC3E}">
        <p14:creationId xmlns:p14="http://schemas.microsoft.com/office/powerpoint/2010/main" val="133438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11E0C0-8708-A780-D364-27462617B3BC}"/>
              </a:ext>
            </a:extLst>
          </p:cNvPr>
          <p:cNvSpPr txBox="1"/>
          <p:nvPr/>
        </p:nvSpPr>
        <p:spPr>
          <a:xfrm>
            <a:off x="1335640" y="859315"/>
            <a:ext cx="9606338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basis for the Bank's assessment of the value offered by ARCs/NARCL/Banks/FIs/NBFCs for financial assets?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Market value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Net Book Value and available securities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Historical cost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Replacement cost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B) Net Book Value and available securities</a:t>
            </a:r>
          </a:p>
        </p:txBody>
      </p:sp>
    </p:spTree>
    <p:extLst>
      <p:ext uri="{BB962C8B-B14F-4D97-AF65-F5344CB8AC3E}">
        <p14:creationId xmlns:p14="http://schemas.microsoft.com/office/powerpoint/2010/main" val="366478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9FD381-4676-0525-F049-F26068BD92B5}"/>
              </a:ext>
            </a:extLst>
          </p:cNvPr>
          <p:cNvSpPr txBox="1"/>
          <p:nvPr/>
        </p:nvSpPr>
        <p:spPr>
          <a:xfrm>
            <a:off x="1191802" y="894882"/>
            <a:ext cx="10161142" cy="4380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should be done if a moratorium order under the Insolvency and Bankruptcy Code 2016 is in operation?</a:t>
            </a:r>
            <a:endParaRPr lang="en-IN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Proceed with filing the suit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Defer suit filing until the moratorium period is over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File the suit in a different court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Ignore the moratorium order</a:t>
            </a:r>
            <a:endParaRPr lang="en-IN" sz="2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IN" sz="28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0" dirty="0">
                <a:solidFill>
                  <a:srgbClr val="FF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IN" sz="2400" kern="0" dirty="0">
                <a:solidFill>
                  <a:srgbClr val="FF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b) Defer suit filing until the moratorium period is over</a:t>
            </a:r>
            <a:endParaRPr lang="en-IN" sz="28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97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014C9B-DDA2-D50C-8B95-FB6E7CAED678}"/>
              </a:ext>
            </a:extLst>
          </p:cNvPr>
          <p:cNvSpPr txBox="1"/>
          <p:nvPr/>
        </p:nvSpPr>
        <p:spPr>
          <a:xfrm>
            <a:off x="1582220" y="872437"/>
            <a:ext cx="9246742" cy="378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has the full discretionary authority for filing suits?</a:t>
            </a:r>
            <a:endParaRPr lang="en-IN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ZLCC (AGM)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ZLCC (DGM)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COLCC (GM)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CAC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en-IN" sz="2400" b="1" kern="0" dirty="0">
              <a:solidFill>
                <a:srgbClr val="FF0000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IN" sz="2400" b="1" kern="0" dirty="0">
                <a:solidFill>
                  <a:srgbClr val="FF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IN" sz="2400" kern="0" dirty="0">
                <a:solidFill>
                  <a:srgbClr val="FF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d) CAC</a:t>
            </a:r>
            <a:endParaRPr lang="en-IN" sz="28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32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document&#10;&#10;Description automatically generated">
            <a:extLst>
              <a:ext uri="{FF2B5EF4-FFF2-40B4-BE49-F238E27FC236}">
                <a16:creationId xmlns:a16="http://schemas.microsoft.com/office/drawing/2014/main" id="{8699B0EB-DDD3-7F64-5497-BA3C272F9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133" y="1176023"/>
            <a:ext cx="8297334" cy="450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0408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EC6015-113D-87E8-C656-7C4E20E7FFA4}"/>
              </a:ext>
            </a:extLst>
          </p:cNvPr>
          <p:cNvSpPr txBox="1"/>
          <p:nvPr/>
        </p:nvSpPr>
        <p:spPr>
          <a:xfrm>
            <a:off x="1681345" y="1050434"/>
            <a:ext cx="8681663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minimum practice experience required for advocates to be empanelled under Category A?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5 years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10 years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15 years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20 years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c) 15 years</a:t>
            </a:r>
          </a:p>
        </p:txBody>
      </p:sp>
    </p:spTree>
    <p:extLst>
      <p:ext uri="{BB962C8B-B14F-4D97-AF65-F5344CB8AC3E}">
        <p14:creationId xmlns:p14="http://schemas.microsoft.com/office/powerpoint/2010/main" val="409383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DC0360-BC03-72FC-9176-3BB95B47588B}"/>
              </a:ext>
            </a:extLst>
          </p:cNvPr>
          <p:cNvSpPr txBox="1"/>
          <p:nvPr/>
        </p:nvSpPr>
        <p:spPr>
          <a:xfrm>
            <a:off x="1313380" y="965196"/>
            <a:ext cx="9565240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minimum score required for advocates to be eligible for an interview for empanelment under Category A &amp; B?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40%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50%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60%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70%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c) 60%</a:t>
            </a:r>
          </a:p>
        </p:txBody>
      </p:sp>
    </p:spTree>
    <p:extLst>
      <p:ext uri="{BB962C8B-B14F-4D97-AF65-F5344CB8AC3E}">
        <p14:creationId xmlns:p14="http://schemas.microsoft.com/office/powerpoint/2010/main" val="285138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with text on it&#10;&#10;Description automatically generated">
            <a:extLst>
              <a:ext uri="{FF2B5EF4-FFF2-40B4-BE49-F238E27FC236}">
                <a16:creationId xmlns:a16="http://schemas.microsoft.com/office/drawing/2014/main" id="{331D32A9-F1D6-58F1-F424-6D46FC6DC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0" y="1109339"/>
            <a:ext cx="8813800" cy="484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6097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E06D9B-BB90-B669-78BB-7F6D3AB9C81D}"/>
              </a:ext>
            </a:extLst>
          </p:cNvPr>
          <p:cNvSpPr txBox="1"/>
          <p:nvPr/>
        </p:nvSpPr>
        <p:spPr>
          <a:xfrm>
            <a:off x="1369887" y="1182856"/>
            <a:ext cx="9452225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is authorized to empanel or remove advocates for zones/branches under their control?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Branch Manager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FGMLCC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Zonal Manager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Chief Financial Officer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b) FGMLCC</a:t>
            </a:r>
          </a:p>
        </p:txBody>
      </p:sp>
    </p:spTree>
    <p:extLst>
      <p:ext uri="{BB962C8B-B14F-4D97-AF65-F5344CB8AC3E}">
        <p14:creationId xmlns:p14="http://schemas.microsoft.com/office/powerpoint/2010/main" val="308278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with black text">
            <a:extLst>
              <a:ext uri="{FF2B5EF4-FFF2-40B4-BE49-F238E27FC236}">
                <a16:creationId xmlns:a16="http://schemas.microsoft.com/office/drawing/2014/main" id="{8509F9B8-587A-A536-2454-4D751675B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40" y="1635449"/>
            <a:ext cx="9993120" cy="294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8917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3DB1E9-2237-D1FA-5420-E4B089D66CF6}"/>
              </a:ext>
            </a:extLst>
          </p:cNvPr>
          <p:cNvSpPr txBox="1"/>
          <p:nvPr/>
        </p:nvSpPr>
        <p:spPr>
          <a:xfrm>
            <a:off x="1479479" y="879864"/>
            <a:ext cx="9400854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minimum score required for advocates to be eligible for an interview for empanelment under Category A &amp; B?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40%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50%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60%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70%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c) 60%</a:t>
            </a:r>
          </a:p>
        </p:txBody>
      </p:sp>
    </p:spTree>
    <p:extLst>
      <p:ext uri="{BB962C8B-B14F-4D97-AF65-F5344CB8AC3E}">
        <p14:creationId xmlns:p14="http://schemas.microsoft.com/office/powerpoint/2010/main" val="39882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18AF83-4AF6-A569-2454-FB14B2034C9E}"/>
              </a:ext>
            </a:extLst>
          </p:cNvPr>
          <p:cNvSpPr txBox="1"/>
          <p:nvPr/>
        </p:nvSpPr>
        <p:spPr>
          <a:xfrm>
            <a:off x="1645672" y="1126544"/>
            <a:ext cx="9626886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many advocates are ideally needed for a </a:t>
            </a:r>
            <a:r>
              <a:rPr lang="en-IN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center</a:t>
            </a: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with 6 to 10 branches?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10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20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30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50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 B) 20</a:t>
            </a:r>
            <a:endParaRPr lang="en-IN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5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5B68F7-FA53-C659-527E-D5CD8D7D27F1}"/>
              </a:ext>
            </a:extLst>
          </p:cNvPr>
          <p:cNvSpPr txBox="1"/>
          <p:nvPr/>
        </p:nvSpPr>
        <p:spPr>
          <a:xfrm>
            <a:off x="1428679" y="1297114"/>
            <a:ext cx="9575514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often will the proposed online portal for advocate empanelment be opened?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Monthly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Quarterly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Biannually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Annually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c) Biannually</a:t>
            </a:r>
          </a:p>
        </p:txBody>
      </p:sp>
    </p:spTree>
    <p:extLst>
      <p:ext uri="{BB962C8B-B14F-4D97-AF65-F5344CB8AC3E}">
        <p14:creationId xmlns:p14="http://schemas.microsoft.com/office/powerpoint/2010/main" val="10386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ECBC32-2DC4-F8AD-9F38-D1CD01791580}"/>
              </a:ext>
            </a:extLst>
          </p:cNvPr>
          <p:cNvSpPr txBox="1"/>
          <p:nvPr/>
        </p:nvSpPr>
        <p:spPr>
          <a:xfrm>
            <a:off x="1407560" y="836869"/>
            <a:ext cx="9421402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Which document is NOT required to be obtained from advocates for empanelment?</a:t>
            </a:r>
            <a:endParaRPr lang="en-I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Bio data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High school certificate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Bank account statement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PAN Card/Aadhar Card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c) Bank account statement</a:t>
            </a:r>
          </a:p>
        </p:txBody>
      </p:sp>
    </p:spTree>
    <p:extLst>
      <p:ext uri="{BB962C8B-B14F-4D97-AF65-F5344CB8AC3E}">
        <p14:creationId xmlns:p14="http://schemas.microsoft.com/office/powerpoint/2010/main" val="31667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68FA1D-D948-E812-42B8-4DBE7A5D7966}"/>
              </a:ext>
            </a:extLst>
          </p:cNvPr>
          <p:cNvSpPr txBox="1"/>
          <p:nvPr/>
        </p:nvSpPr>
        <p:spPr>
          <a:xfrm>
            <a:off x="1380162" y="1156795"/>
            <a:ext cx="9431676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is empowered to create a panel of Private Detective Agencies (PDAs)?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FGMLCC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ZLCC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COLCC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SEC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 B) ZLCC</a:t>
            </a:r>
            <a:endParaRPr lang="en-IN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87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85837C-718C-A783-3A57-B455096A84BA}"/>
              </a:ext>
            </a:extLst>
          </p:cNvPr>
          <p:cNvSpPr txBox="1"/>
          <p:nvPr/>
        </p:nvSpPr>
        <p:spPr>
          <a:xfrm>
            <a:off x="1432293" y="1339220"/>
            <a:ext cx="8763856" cy="371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many unsuccessful public auction attempts are required before considering a private treaty sale?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One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Two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Three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Four</a:t>
            </a:r>
          </a:p>
          <a:p>
            <a:endParaRPr lang="en-IN" sz="2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 B) Two</a:t>
            </a:r>
            <a:endParaRPr lang="en-IN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54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F6D9E2-0F5A-5438-5CF5-1E61DAF15258}"/>
              </a:ext>
            </a:extLst>
          </p:cNvPr>
          <p:cNvSpPr txBox="1"/>
          <p:nvPr/>
        </p:nvSpPr>
        <p:spPr>
          <a:xfrm>
            <a:off x="1381493" y="1031032"/>
            <a:ext cx="9739901" cy="425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reserve price set at for a private treaty sale?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50% of market value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70% of distress sale value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60% of market value or 80% of distress sale value, whichever is higher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90% of market value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 C) 60% of market value or 80% of distress sale value, whichever is higher</a:t>
            </a:r>
            <a:endParaRPr lang="en-IN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78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203954-5D7B-7872-CBB5-7323AA5E8619}"/>
              </a:ext>
            </a:extLst>
          </p:cNvPr>
          <p:cNvSpPr txBox="1"/>
          <p:nvPr/>
        </p:nvSpPr>
        <p:spPr>
          <a:xfrm>
            <a:off x="1273901" y="1264388"/>
            <a:ext cx="9883739" cy="3460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Which tribunal handles insolvency resolution for corporate debtors?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Debts Recovery Tribunals (DRTs)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National Company Law Tribunals (NCLTs)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High Courts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Supreme Court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 B) National Company Law Tribunals (NCLTs)</a:t>
            </a:r>
            <a:endParaRPr lang="en-IN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06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81FD93-4BF4-9C8E-BCF9-1EAEAA94EC7D}"/>
              </a:ext>
            </a:extLst>
          </p:cNvPr>
          <p:cNvSpPr txBox="1"/>
          <p:nvPr/>
        </p:nvSpPr>
        <p:spPr>
          <a:xfrm>
            <a:off x="1156699" y="1245076"/>
            <a:ext cx="9626885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minimum amount of default required to file an IBC application?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Rs. 1 lakh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Rs. 10 lakhs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Rs. 50 lakhs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Rs. 1 crore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 D) Rs. 1 crore</a:t>
            </a:r>
            <a:endParaRPr lang="en-IN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82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90D685-D602-F2AA-7CF2-3E1D4463A378}"/>
              </a:ext>
            </a:extLst>
          </p:cNvPr>
          <p:cNvSpPr txBox="1"/>
          <p:nvPr/>
        </p:nvSpPr>
        <p:spPr>
          <a:xfrm>
            <a:off x="1432198" y="1340677"/>
            <a:ext cx="9462499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percentage of the Committee of Creditors (CoC) voting share is required to approve a resolution plan?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50%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66%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75%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90%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 B) 66%</a:t>
            </a:r>
            <a:endParaRPr lang="en-IN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56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59655CE-6B0B-9376-2F07-9237EE90FF9A}"/>
              </a:ext>
            </a:extLst>
          </p:cNvPr>
          <p:cNvSpPr txBox="1"/>
          <p:nvPr/>
        </p:nvSpPr>
        <p:spPr>
          <a:xfrm>
            <a:off x="1457218" y="1334499"/>
            <a:ext cx="9277564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maximum fine for contravening IBC provisions, rules, or regulations?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Rs. 50 lakhs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Rs. 1 crore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Rs. 1.5 crores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Rs. 2 crores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 D) Rs. 2 crores</a:t>
            </a:r>
            <a:endParaRPr lang="en-IN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72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3F9B89-B98C-8EC2-71B3-D184542F6745}"/>
              </a:ext>
            </a:extLst>
          </p:cNvPr>
          <p:cNvSpPr txBox="1"/>
          <p:nvPr/>
        </p:nvSpPr>
        <p:spPr>
          <a:xfrm>
            <a:off x="1193040" y="1110714"/>
            <a:ext cx="10161141" cy="371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minimum score required for Recovery Agents to be recommended for empanelment?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30%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40%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50%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60%</a:t>
            </a:r>
          </a:p>
          <a:p>
            <a:endParaRPr lang="en-IN" sz="2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 B) 40%</a:t>
            </a:r>
            <a:endParaRPr lang="en-IN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1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ocument with text and numbers&#10;&#10;Description automatically generated">
            <a:extLst>
              <a:ext uri="{FF2B5EF4-FFF2-40B4-BE49-F238E27FC236}">
                <a16:creationId xmlns:a16="http://schemas.microsoft.com/office/drawing/2014/main" id="{D03D678A-EB1E-0C80-0DEF-DDBED0A84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95" y="0"/>
            <a:ext cx="94644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1942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A6E9A4-0E37-5BF7-A4CE-0DEB52DA73C7}"/>
              </a:ext>
            </a:extLst>
          </p:cNvPr>
          <p:cNvSpPr txBox="1"/>
          <p:nvPr/>
        </p:nvSpPr>
        <p:spPr>
          <a:xfrm>
            <a:off x="1294544" y="900411"/>
            <a:ext cx="10161141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minimum experience required for Recovery Agents to be considered for empanelment?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1 year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2 years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3 years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5 years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 C) 3 years</a:t>
            </a:r>
            <a:endParaRPr lang="en-IN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71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D9CCE1-A1BC-D46A-4F04-FB57AF049560}"/>
              </a:ext>
            </a:extLst>
          </p:cNvPr>
          <p:cNvSpPr txBox="1"/>
          <p:nvPr/>
        </p:nvSpPr>
        <p:spPr>
          <a:xfrm>
            <a:off x="1407560" y="999517"/>
            <a:ext cx="9380305" cy="3460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constitutes siphoning of funds?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Using borrowed funds for unrelated purposes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Investing in other companies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Transferring funds to group companies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Shortfall in deployment of funds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 A) Using borrowed funds for unrelated purposes</a:t>
            </a:r>
            <a:endParaRPr lang="en-IN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47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387A84-0039-1BAD-A908-814D8AF89192}"/>
              </a:ext>
            </a:extLst>
          </p:cNvPr>
          <p:cNvSpPr txBox="1"/>
          <p:nvPr/>
        </p:nvSpPr>
        <p:spPr>
          <a:xfrm>
            <a:off x="1253447" y="964879"/>
            <a:ext cx="9924836" cy="371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is the authority to issue Show Cause notices on behalf of the Identification Committee and Review Committee?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Zonal Manager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Branch Manager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FGM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Convenor of the Committee</a:t>
            </a:r>
          </a:p>
          <a:p>
            <a:endParaRPr lang="en-IN" sz="2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 B) Branch Manager</a:t>
            </a:r>
            <a:endParaRPr lang="en-IN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51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617034-840D-7982-1064-C8320D6BED0B}"/>
              </a:ext>
            </a:extLst>
          </p:cNvPr>
          <p:cNvSpPr txBox="1"/>
          <p:nvPr/>
        </p:nvSpPr>
        <p:spPr>
          <a:xfrm>
            <a:off x="1325366" y="970433"/>
            <a:ext cx="10212513" cy="385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can an account included in the List of Wilful Defaulters (LWD) be removed?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When the borrower has fully paid the compromise amount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When the outstanding amount becomes less than ₹25 lakhs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Both A and B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None of the above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 A) When the borrower has fully paid the compromise amount</a:t>
            </a:r>
            <a:endParaRPr lang="en-IN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8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2DA583-EBC3-9895-AAA8-53222168C1AF}"/>
              </a:ext>
            </a:extLst>
          </p:cNvPr>
          <p:cNvSpPr txBox="1"/>
          <p:nvPr/>
        </p:nvSpPr>
        <p:spPr>
          <a:xfrm>
            <a:off x="1125414" y="857709"/>
            <a:ext cx="10213145" cy="371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N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timeline for completing the wilful defaulter classification process?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Three months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Six months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One year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Two years</a:t>
            </a:r>
          </a:p>
          <a:p>
            <a:endParaRPr lang="en-IN" sz="2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Answer: B) Six months</a:t>
            </a:r>
            <a:endParaRPr lang="en-IN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0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E87CF5-33A9-1422-B5B6-CF6425189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148638"/>
          </a:xfrm>
        </p:spPr>
        <p:txBody>
          <a:bodyPr/>
          <a:lstStyle/>
          <a:p>
            <a:pPr algn="l"/>
            <a:r>
              <a:rPr lang="en-US" cap="none" dirty="0"/>
              <a:t>References:</a:t>
            </a:r>
            <a:endParaRPr lang="en-IN" cap="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77F580-BA18-497A-15CA-9F494F2687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1803676"/>
            <a:ext cx="10363826" cy="3424107"/>
          </a:xfrm>
        </p:spPr>
        <p:txBody>
          <a:bodyPr/>
          <a:lstStyle/>
          <a:p>
            <a:r>
              <a:rPr lang="en-US" cap="none" dirty="0"/>
              <a:t>Circular no 22497 dated 16.04.2024 – Introduction of QR code</a:t>
            </a:r>
          </a:p>
          <a:p>
            <a:r>
              <a:rPr lang="en-US" cap="none" dirty="0"/>
              <a:t>Circular no 22501 dated 18.04.2024 – SOP for rejection of </a:t>
            </a:r>
            <a:r>
              <a:rPr lang="en-US" cap="none" dirty="0" err="1"/>
              <a:t>ots</a:t>
            </a:r>
            <a:r>
              <a:rPr lang="en-US" cap="none" dirty="0"/>
              <a:t> at branch level</a:t>
            </a:r>
          </a:p>
          <a:p>
            <a:r>
              <a:rPr lang="en-US" cap="none" dirty="0"/>
              <a:t>Circular no 22547 dated 07.05.2024 – SOP for SAM</a:t>
            </a:r>
          </a:p>
          <a:p>
            <a:r>
              <a:rPr lang="en-US" cap="none" dirty="0"/>
              <a:t>ADV 82 dated 09.07.2024 – Modification in SOP for pooled asset branch</a:t>
            </a:r>
          </a:p>
          <a:p>
            <a:r>
              <a:rPr lang="en-US" cap="none" dirty="0"/>
              <a:t>Circular 22701 dated 16.07.2024 – Action points on recovery</a:t>
            </a:r>
          </a:p>
          <a:p>
            <a:r>
              <a:rPr lang="en-US" cap="none" dirty="0"/>
              <a:t>Circular non 22894 dated 15.10.2024 – Revised NPA management policy 2024-26</a:t>
            </a:r>
          </a:p>
          <a:p>
            <a:endParaRPr lang="en-IN" cap="none" dirty="0"/>
          </a:p>
        </p:txBody>
      </p:sp>
    </p:spTree>
    <p:extLst>
      <p:ext uri="{BB962C8B-B14F-4D97-AF65-F5344CB8AC3E}">
        <p14:creationId xmlns:p14="http://schemas.microsoft.com/office/powerpoint/2010/main" val="82007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25496B42-CC46-4183-B481-887CD3E8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758CE0-F916-4DCE-88D1-71430BE4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1CA2540-FD07-4286-91E4-8D0DE4E50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BDC439-2F3D-FAAC-3A1A-1D7BC0103ED9}"/>
              </a:ext>
            </a:extLst>
          </p:cNvPr>
          <p:cNvSpPr txBox="1"/>
          <p:nvPr/>
        </p:nvSpPr>
        <p:spPr>
          <a:xfrm>
            <a:off x="1126762" y="1227279"/>
            <a:ext cx="4328819" cy="25092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cap="all">
                <a:latin typeface="+mj-lt"/>
                <a:ea typeface="+mj-ea"/>
                <a:cs typeface="+mj-cs"/>
              </a:rPr>
              <a:t>Thank You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14924F5-CDC2-4DFA-82F3-4843ADD67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5" t="89389" r="26987" b="24"/>
          <a:stretch/>
        </p:blipFill>
        <p:spPr>
          <a:xfrm flipH="1">
            <a:off x="0" y="-1"/>
            <a:ext cx="2596444" cy="87270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ED59812-6820-446C-B994-0D059C97D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3751"/>
          <a:stretch/>
        </p:blipFill>
        <p:spPr>
          <a:xfrm>
            <a:off x="10473994" y="5564567"/>
            <a:ext cx="1341545" cy="1293433"/>
          </a:xfrm>
          <a:custGeom>
            <a:avLst/>
            <a:gdLst>
              <a:gd name="connsiteX0" fmla="*/ 0 w 1341545"/>
              <a:gd name="connsiteY0" fmla="*/ 0 h 1293433"/>
              <a:gd name="connsiteX1" fmla="*/ 1341545 w 1341545"/>
              <a:gd name="connsiteY1" fmla="*/ 0 h 1293433"/>
              <a:gd name="connsiteX2" fmla="*/ 1341545 w 1341545"/>
              <a:gd name="connsiteY2" fmla="*/ 1293433 h 1293433"/>
              <a:gd name="connsiteX3" fmla="*/ 150847 w 1341545"/>
              <a:gd name="connsiteY3" fmla="*/ 1293433 h 1293433"/>
              <a:gd name="connsiteX4" fmla="*/ 66240 w 1341545"/>
              <a:gd name="connsiteY4" fmla="*/ 1183451 h 1293433"/>
              <a:gd name="connsiteX5" fmla="*/ 0 w 1341545"/>
              <a:gd name="connsiteY5" fmla="*/ 1061841 h 1293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1545" h="1293433">
                <a:moveTo>
                  <a:pt x="0" y="0"/>
                </a:moveTo>
                <a:lnTo>
                  <a:pt x="1341545" y="0"/>
                </a:lnTo>
                <a:lnTo>
                  <a:pt x="1341545" y="1293433"/>
                </a:lnTo>
                <a:lnTo>
                  <a:pt x="150847" y="1293433"/>
                </a:lnTo>
                <a:lnTo>
                  <a:pt x="66240" y="1183451"/>
                </a:lnTo>
                <a:lnTo>
                  <a:pt x="0" y="1061841"/>
                </a:lnTo>
                <a:close/>
              </a:path>
            </a:pathLst>
          </a:custGeom>
        </p:spPr>
      </p:pic>
      <p:pic>
        <p:nvPicPr>
          <p:cNvPr id="8" name="Graphic 7" descr="Smiling Face with No Fill">
            <a:extLst>
              <a:ext uri="{FF2B5EF4-FFF2-40B4-BE49-F238E27FC236}">
                <a16:creationId xmlns:a16="http://schemas.microsoft.com/office/drawing/2014/main" id="{71FB4692-04C1-B42C-076E-DDF3A4AA36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90459" y="948266"/>
            <a:ext cx="4743406" cy="47434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844ED7C-1917-40D8-8B42-1B1C27BC5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8252"/>
          <a:stretch/>
        </p:blipFill>
        <p:spPr>
          <a:xfrm flipH="1">
            <a:off x="0" y="3142319"/>
            <a:ext cx="4605339" cy="371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9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302</TotalTime>
  <Words>5556</Words>
  <Application>Microsoft Office PowerPoint</Application>
  <PresentationFormat>Widescreen</PresentationFormat>
  <Paragraphs>752</Paragraphs>
  <Slides>124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124</vt:i4>
      </vt:variant>
    </vt:vector>
  </HeadingPairs>
  <TitlesOfParts>
    <vt:vector size="130" baseType="lpstr">
      <vt:lpstr>Aptos</vt:lpstr>
      <vt:lpstr>Arial</vt:lpstr>
      <vt:lpstr>Calibri</vt:lpstr>
      <vt:lpstr>Segoe UI</vt:lpstr>
      <vt:lpstr>Tw Cen MT</vt:lpstr>
      <vt:lpstr>Droplet</vt:lpstr>
      <vt:lpstr>NPA Management POLICY</vt:lpstr>
      <vt:lpstr>Major Modifications in NPA Management Policy</vt:lpstr>
      <vt:lpstr>Contents</vt:lpstr>
      <vt:lpstr>Why is NPA recovery important?</vt:lpstr>
      <vt:lpstr>What are the tools &amp; strategies used by the bank for recovery?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MCQs on NPA Management</dc:title>
  <dc:creator>ASHISH GOEL</dc:creator>
  <cp:lastModifiedBy>ASHISH GOEL</cp:lastModifiedBy>
  <cp:revision>349</cp:revision>
  <dcterms:created xsi:type="dcterms:W3CDTF">2025-01-31T07:07:35Z</dcterms:created>
  <dcterms:modified xsi:type="dcterms:W3CDTF">2025-02-02T05:34:28Z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0ed21d0-0daf-4139-8040-3110418215e0_Enabled">
    <vt:lpwstr>true</vt:lpwstr>
  </property>
  <property fmtid="{D5CDD505-2E9C-101B-9397-08002B2CF9AE}" pid="3" name="MSIP_Label_50ed21d0-0daf-4139-8040-3110418215e0_SetDate">
    <vt:lpwstr>2025-01-31T07:07:53Z</vt:lpwstr>
  </property>
  <property fmtid="{D5CDD505-2E9C-101B-9397-08002B2CF9AE}" pid="4" name="MSIP_Label_50ed21d0-0daf-4139-8040-3110418215e0_Method">
    <vt:lpwstr>Standard</vt:lpwstr>
  </property>
  <property fmtid="{D5CDD505-2E9C-101B-9397-08002B2CF9AE}" pid="5" name="MSIP_Label_50ed21d0-0daf-4139-8040-3110418215e0_Name">
    <vt:lpwstr>Internal- Access within Indian bank domain</vt:lpwstr>
  </property>
  <property fmtid="{D5CDD505-2E9C-101B-9397-08002B2CF9AE}" pid="6" name="MSIP_Label_50ed21d0-0daf-4139-8040-3110418215e0_SiteId">
    <vt:lpwstr>19e8abd9-a4ec-4a12-a8e7-ad170593e0b2</vt:lpwstr>
  </property>
  <property fmtid="{D5CDD505-2E9C-101B-9397-08002B2CF9AE}" pid="7" name="MSIP_Label_50ed21d0-0daf-4139-8040-3110418215e0_ActionId">
    <vt:lpwstr>0354a21f-e1d2-4bb0-85bc-7ae4fbb373b4</vt:lpwstr>
  </property>
  <property fmtid="{D5CDD505-2E9C-101B-9397-08002B2CF9AE}" pid="8" name="MSIP_Label_50ed21d0-0daf-4139-8040-3110418215e0_ContentBits">
    <vt:lpwstr>3</vt:lpwstr>
  </property>
  <property fmtid="{D5CDD505-2E9C-101B-9397-08002B2CF9AE}" pid="9" name="ClassificationContentMarkingFooterLocations">
    <vt:lpwstr>Office Theme:10</vt:lpwstr>
  </property>
  <property fmtid="{D5CDD505-2E9C-101B-9397-08002B2CF9AE}" pid="10" name="ClassificationContentMarkingFooterText">
    <vt:lpwstr>This message has been classified as Internal</vt:lpwstr>
  </property>
  <property fmtid="{D5CDD505-2E9C-101B-9397-08002B2CF9AE}" pid="11" name="ClassificationContentMarkingHeaderLocations">
    <vt:lpwstr>Office Theme:9</vt:lpwstr>
  </property>
  <property fmtid="{D5CDD505-2E9C-101B-9397-08002B2CF9AE}" pid="12" name="ClassificationContentMarkingHeaderText">
    <vt:lpwstr>Classification: Internal</vt:lpwstr>
  </property>
</Properties>
</file>