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56" r:id="rId1"/>
    <p:sldMasterId id="2147483769" r:id="rId2"/>
  </p:sldMasterIdLst>
  <p:notesMasterIdLst>
    <p:notesMasterId r:id="rId105"/>
  </p:notesMasterIdLst>
  <p:handoutMasterIdLst>
    <p:handoutMasterId r:id="rId106"/>
  </p:handoutMasterIdLst>
  <p:sldIdLst>
    <p:sldId id="292" r:id="rId3"/>
    <p:sldId id="388" r:id="rId4"/>
    <p:sldId id="504" r:id="rId5"/>
    <p:sldId id="402" r:id="rId6"/>
    <p:sldId id="403" r:id="rId7"/>
    <p:sldId id="408" r:id="rId8"/>
    <p:sldId id="415" r:id="rId9"/>
    <p:sldId id="409" r:id="rId10"/>
    <p:sldId id="401" r:id="rId11"/>
    <p:sldId id="405" r:id="rId12"/>
    <p:sldId id="389" r:id="rId13"/>
    <p:sldId id="257" r:id="rId14"/>
    <p:sldId id="390" r:id="rId15"/>
    <p:sldId id="391" r:id="rId16"/>
    <p:sldId id="394" r:id="rId17"/>
    <p:sldId id="392" r:id="rId18"/>
    <p:sldId id="440" r:id="rId19"/>
    <p:sldId id="406" r:id="rId20"/>
    <p:sldId id="407" r:id="rId21"/>
    <p:sldId id="410" r:id="rId22"/>
    <p:sldId id="546" r:id="rId23"/>
    <p:sldId id="412" r:id="rId24"/>
    <p:sldId id="393" r:id="rId25"/>
    <p:sldId id="547" r:id="rId26"/>
    <p:sldId id="417" r:id="rId27"/>
    <p:sldId id="437" r:id="rId28"/>
    <p:sldId id="436" r:id="rId29"/>
    <p:sldId id="431" r:id="rId30"/>
    <p:sldId id="438" r:id="rId31"/>
    <p:sldId id="441" r:id="rId32"/>
    <p:sldId id="418" r:id="rId33"/>
    <p:sldId id="439" r:id="rId34"/>
    <p:sldId id="422" r:id="rId35"/>
    <p:sldId id="423" r:id="rId36"/>
    <p:sldId id="420" r:id="rId37"/>
    <p:sldId id="294" r:id="rId38"/>
    <p:sldId id="295" r:id="rId39"/>
    <p:sldId id="296" r:id="rId40"/>
    <p:sldId id="299" r:id="rId41"/>
    <p:sldId id="302" r:id="rId42"/>
    <p:sldId id="432" r:id="rId43"/>
    <p:sldId id="433" r:id="rId44"/>
    <p:sldId id="434" r:id="rId45"/>
    <p:sldId id="306" r:id="rId46"/>
    <p:sldId id="308" r:id="rId47"/>
    <p:sldId id="396" r:id="rId48"/>
    <p:sldId id="413" r:id="rId49"/>
    <p:sldId id="414" r:id="rId50"/>
    <p:sldId id="311" r:id="rId51"/>
    <p:sldId id="312" r:id="rId52"/>
    <p:sldId id="315" r:id="rId53"/>
    <p:sldId id="316" r:id="rId54"/>
    <p:sldId id="443" r:id="rId55"/>
    <p:sldId id="318" r:id="rId56"/>
    <p:sldId id="319" r:id="rId57"/>
    <p:sldId id="320" r:id="rId58"/>
    <p:sldId id="321" r:id="rId59"/>
    <p:sldId id="324" r:id="rId60"/>
    <p:sldId id="326" r:id="rId61"/>
    <p:sldId id="327" r:id="rId62"/>
    <p:sldId id="329" r:id="rId63"/>
    <p:sldId id="332" r:id="rId64"/>
    <p:sldId id="334" r:id="rId65"/>
    <p:sldId id="337" r:id="rId66"/>
    <p:sldId id="338" r:id="rId67"/>
    <p:sldId id="340" r:id="rId68"/>
    <p:sldId id="548" r:id="rId69"/>
    <p:sldId id="342" r:id="rId70"/>
    <p:sldId id="345" r:id="rId71"/>
    <p:sldId id="346" r:id="rId72"/>
    <p:sldId id="398" r:id="rId73"/>
    <p:sldId id="399" r:id="rId74"/>
    <p:sldId id="400" r:id="rId75"/>
    <p:sldId id="549" r:id="rId76"/>
    <p:sldId id="560" r:id="rId77"/>
    <p:sldId id="559" r:id="rId78"/>
    <p:sldId id="557" r:id="rId79"/>
    <p:sldId id="558" r:id="rId80"/>
    <p:sldId id="550" r:id="rId81"/>
    <p:sldId id="554" r:id="rId82"/>
    <p:sldId id="556" r:id="rId83"/>
    <p:sldId id="553" r:id="rId84"/>
    <p:sldId id="551" r:id="rId85"/>
    <p:sldId id="552" r:id="rId86"/>
    <p:sldId id="444" r:id="rId87"/>
    <p:sldId id="348" r:id="rId88"/>
    <p:sldId id="355" r:id="rId89"/>
    <p:sldId id="356" r:id="rId90"/>
    <p:sldId id="365" r:id="rId91"/>
    <p:sldId id="366" r:id="rId92"/>
    <p:sldId id="369" r:id="rId93"/>
    <p:sldId id="370" r:id="rId94"/>
    <p:sldId id="371" r:id="rId95"/>
    <p:sldId id="428" r:id="rId96"/>
    <p:sldId id="429" r:id="rId97"/>
    <p:sldId id="427" r:id="rId98"/>
    <p:sldId id="430" r:id="rId99"/>
    <p:sldId id="373" r:id="rId100"/>
    <p:sldId id="424" r:id="rId101"/>
    <p:sldId id="425" r:id="rId102"/>
    <p:sldId id="426" r:id="rId103"/>
    <p:sldId id="291" r:id="rId10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521415D9-36F7-43E2-AB2F-B90AF26B5E84}">
      <p14:sectionLst xmlns:p14="http://schemas.microsoft.com/office/powerpoint/2010/main">
        <p14:section name="Default Section" id="{C299B21F-E8A9-460D-A4C0-D065EE23EDBE}">
          <p14:sldIdLst>
            <p14:sldId id="292"/>
            <p14:sldId id="388"/>
            <p14:sldId id="504"/>
            <p14:sldId id="402"/>
            <p14:sldId id="403"/>
            <p14:sldId id="408"/>
            <p14:sldId id="415"/>
            <p14:sldId id="409"/>
            <p14:sldId id="401"/>
            <p14:sldId id="405"/>
            <p14:sldId id="389"/>
            <p14:sldId id="257"/>
            <p14:sldId id="390"/>
            <p14:sldId id="391"/>
            <p14:sldId id="394"/>
            <p14:sldId id="392"/>
            <p14:sldId id="440"/>
            <p14:sldId id="406"/>
            <p14:sldId id="407"/>
            <p14:sldId id="410"/>
          </p14:sldIdLst>
        </p14:section>
        <p14:section name="Untitled Section" id="{AE502107-85F5-4ED5-B4E8-7DF2FFC850A3}">
          <p14:sldIdLst>
            <p14:sldId id="546"/>
            <p14:sldId id="412"/>
            <p14:sldId id="393"/>
            <p14:sldId id="547"/>
            <p14:sldId id="417"/>
            <p14:sldId id="437"/>
            <p14:sldId id="436"/>
            <p14:sldId id="431"/>
            <p14:sldId id="438"/>
            <p14:sldId id="441"/>
            <p14:sldId id="418"/>
            <p14:sldId id="439"/>
            <p14:sldId id="422"/>
            <p14:sldId id="423"/>
            <p14:sldId id="420"/>
            <p14:sldId id="294"/>
            <p14:sldId id="295"/>
            <p14:sldId id="296"/>
            <p14:sldId id="299"/>
            <p14:sldId id="302"/>
            <p14:sldId id="432"/>
            <p14:sldId id="433"/>
            <p14:sldId id="434"/>
            <p14:sldId id="306"/>
            <p14:sldId id="308"/>
            <p14:sldId id="396"/>
            <p14:sldId id="413"/>
            <p14:sldId id="414"/>
            <p14:sldId id="311"/>
            <p14:sldId id="312"/>
            <p14:sldId id="315"/>
            <p14:sldId id="316"/>
            <p14:sldId id="443"/>
            <p14:sldId id="318"/>
            <p14:sldId id="319"/>
            <p14:sldId id="320"/>
            <p14:sldId id="321"/>
            <p14:sldId id="324"/>
            <p14:sldId id="326"/>
            <p14:sldId id="327"/>
            <p14:sldId id="329"/>
            <p14:sldId id="332"/>
            <p14:sldId id="334"/>
            <p14:sldId id="337"/>
            <p14:sldId id="338"/>
            <p14:sldId id="340"/>
            <p14:sldId id="548"/>
            <p14:sldId id="342"/>
            <p14:sldId id="345"/>
            <p14:sldId id="346"/>
            <p14:sldId id="398"/>
            <p14:sldId id="399"/>
            <p14:sldId id="400"/>
            <p14:sldId id="549"/>
            <p14:sldId id="560"/>
            <p14:sldId id="559"/>
            <p14:sldId id="557"/>
            <p14:sldId id="558"/>
            <p14:sldId id="550"/>
            <p14:sldId id="554"/>
            <p14:sldId id="556"/>
            <p14:sldId id="553"/>
            <p14:sldId id="551"/>
            <p14:sldId id="552"/>
            <p14:sldId id="444"/>
            <p14:sldId id="348"/>
            <p14:sldId id="355"/>
            <p14:sldId id="356"/>
            <p14:sldId id="365"/>
            <p14:sldId id="366"/>
            <p14:sldId id="369"/>
            <p14:sldId id="370"/>
            <p14:sldId id="371"/>
            <p14:sldId id="428"/>
            <p14:sldId id="429"/>
            <p14:sldId id="427"/>
            <p14:sldId id="430"/>
            <p14:sldId id="373"/>
            <p14:sldId id="424"/>
            <p14:sldId id="425"/>
            <p14:sldId id="426"/>
            <p14:sldId id="29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4" autoAdjust="0"/>
    <p:restoredTop sz="94624" autoAdjust="0"/>
  </p:normalViewPr>
  <p:slideViewPr>
    <p:cSldViewPr>
      <p:cViewPr varScale="1">
        <p:scale>
          <a:sx n="56" d="100"/>
          <a:sy n="56" d="100"/>
        </p:scale>
        <p:origin x="1104" y="2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07" Type="http://schemas.openxmlformats.org/officeDocument/2006/relationships/presProps" Target="presProps.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viewProps" Target="viewProps.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handoutMaster" Target="handoutMasters/handoutMaster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theme" Target="theme/theme1.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tableStyles" Target="tableStyle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D1ADBE7-D9B8-40C9-9717-4949E7E3A7BF}" type="doc">
      <dgm:prSet loTypeId="urn:microsoft.com/office/officeart/2005/8/layout/vList2" loCatId="list" qsTypeId="urn:microsoft.com/office/officeart/2005/8/quickstyle/simple3" qsCatId="simple" csTypeId="urn:microsoft.com/office/officeart/2005/8/colors/accent1_2" csCatId="accent1" phldr="1"/>
      <dgm:spPr/>
      <dgm:t>
        <a:bodyPr/>
        <a:lstStyle/>
        <a:p>
          <a:endParaRPr lang="en-US"/>
        </a:p>
      </dgm:t>
    </dgm:pt>
    <dgm:pt modelId="{5C718800-D595-43D1-ACED-75E340F5D96A}">
      <dgm:prSet phldrT="[Text]" custT="1"/>
      <dgm:spPr/>
      <dgm:t>
        <a:bodyPr/>
        <a:lstStyle/>
        <a:p>
          <a:r>
            <a:rPr lang="en-US" sz="2400" b="0" i="0" dirty="0"/>
            <a:t>The Reserve Bank of India (RBI) categorizes authorized persons (APs) into three types based on the scope of their foreign exchange activities:</a:t>
          </a:r>
          <a:endParaRPr lang="en-US" sz="2400" b="1" dirty="0">
            <a:solidFill>
              <a:srgbClr val="002060"/>
            </a:solidFill>
          </a:endParaRPr>
        </a:p>
      </dgm:t>
    </dgm:pt>
    <dgm:pt modelId="{E363DCFB-72D7-4EEF-9F29-E0B5CEA08616}" type="parTrans" cxnId="{5FC9CCCB-6795-46DD-88C8-4A7A357F22C1}">
      <dgm:prSet/>
      <dgm:spPr/>
      <dgm:t>
        <a:bodyPr/>
        <a:lstStyle/>
        <a:p>
          <a:endParaRPr lang="en-US"/>
        </a:p>
      </dgm:t>
    </dgm:pt>
    <dgm:pt modelId="{9134B01F-05EC-4E13-A86C-65586E1549FC}" type="sibTrans" cxnId="{5FC9CCCB-6795-46DD-88C8-4A7A357F22C1}">
      <dgm:prSet/>
      <dgm:spPr/>
      <dgm:t>
        <a:bodyPr/>
        <a:lstStyle/>
        <a:p>
          <a:endParaRPr lang="en-US"/>
        </a:p>
      </dgm:t>
    </dgm:pt>
    <dgm:pt modelId="{A375E1B4-AA61-4C70-93BF-A4324FE57C6B}">
      <dgm:prSet phldrT="[Text]" custT="1"/>
      <dgm:spPr/>
      <dgm:t>
        <a:bodyPr/>
        <a:lstStyle/>
        <a:p>
          <a:pPr algn="just">
            <a:buFont typeface="Wingdings" panose="05000000000000000000" pitchFamily="2" charset="2"/>
            <a:buChar char="q"/>
          </a:pPr>
          <a:endParaRPr lang="en-US" sz="2400" dirty="0">
            <a:solidFill>
              <a:srgbClr val="002060"/>
            </a:solidFill>
          </a:endParaRPr>
        </a:p>
      </dgm:t>
    </dgm:pt>
    <dgm:pt modelId="{612B0448-A7EF-4CAC-87F0-B769AD0D0E3A}" type="parTrans" cxnId="{D39317A9-88FF-40B6-9C58-82BD33C6C684}">
      <dgm:prSet/>
      <dgm:spPr/>
      <dgm:t>
        <a:bodyPr/>
        <a:lstStyle/>
        <a:p>
          <a:endParaRPr lang="en-US"/>
        </a:p>
      </dgm:t>
    </dgm:pt>
    <dgm:pt modelId="{9741ABA5-CE1E-42C6-8AF1-90EFE4E84499}" type="sibTrans" cxnId="{D39317A9-88FF-40B6-9C58-82BD33C6C684}">
      <dgm:prSet/>
      <dgm:spPr/>
      <dgm:t>
        <a:bodyPr/>
        <a:lstStyle/>
        <a:p>
          <a:endParaRPr lang="en-US"/>
        </a:p>
      </dgm:t>
    </dgm:pt>
    <dgm:pt modelId="{CFBBA9A1-D4B3-4573-AF5A-22B4E0D97BE6}">
      <dgm:prSet phldrT="[Text]" custT="1"/>
      <dgm:spPr/>
      <dgm:t>
        <a:bodyPr/>
        <a:lstStyle/>
        <a:p>
          <a:pPr algn="just"/>
          <a:endParaRPr lang="en-US" sz="2400" dirty="0"/>
        </a:p>
      </dgm:t>
    </dgm:pt>
    <dgm:pt modelId="{AEE0E3E3-17A3-498A-A13A-72FAAD02B167}" type="parTrans" cxnId="{1C799E2A-9397-42FC-A8B1-ECA51BE370DF}">
      <dgm:prSet/>
      <dgm:spPr/>
      <dgm:t>
        <a:bodyPr/>
        <a:lstStyle/>
        <a:p>
          <a:endParaRPr lang="en-US"/>
        </a:p>
      </dgm:t>
    </dgm:pt>
    <dgm:pt modelId="{38388FE8-5EED-4ACA-B4CE-6C8253D67A10}" type="sibTrans" cxnId="{1C799E2A-9397-42FC-A8B1-ECA51BE370DF}">
      <dgm:prSet/>
      <dgm:spPr/>
      <dgm:t>
        <a:bodyPr/>
        <a:lstStyle/>
        <a:p>
          <a:endParaRPr lang="en-US"/>
        </a:p>
      </dgm:t>
    </dgm:pt>
    <dgm:pt modelId="{16D3A31B-57E2-4864-A51B-8763F664D28E}">
      <dgm:prSet phldrT="[Text]" custT="1"/>
      <dgm:spPr/>
      <dgm:t>
        <a:bodyPr/>
        <a:lstStyle/>
        <a:p>
          <a:pPr algn="just"/>
          <a:endParaRPr lang="en-US" sz="2400" dirty="0">
            <a:solidFill>
              <a:srgbClr val="002060"/>
            </a:solidFill>
          </a:endParaRPr>
        </a:p>
      </dgm:t>
    </dgm:pt>
    <dgm:pt modelId="{AA7BD6DB-3A37-45F7-AE05-6CB25EBBDA52}" type="parTrans" cxnId="{C47F6FDE-3053-4072-A6DE-BE32925F8503}">
      <dgm:prSet/>
      <dgm:spPr/>
      <dgm:t>
        <a:bodyPr/>
        <a:lstStyle/>
        <a:p>
          <a:endParaRPr lang="en-IN"/>
        </a:p>
      </dgm:t>
    </dgm:pt>
    <dgm:pt modelId="{C1DD6A52-AE6B-4362-BB59-A553291F2489}" type="sibTrans" cxnId="{C47F6FDE-3053-4072-A6DE-BE32925F8503}">
      <dgm:prSet/>
      <dgm:spPr/>
      <dgm:t>
        <a:bodyPr/>
        <a:lstStyle/>
        <a:p>
          <a:endParaRPr lang="en-IN"/>
        </a:p>
      </dgm:t>
    </dgm:pt>
    <dgm:pt modelId="{68E219C0-6C64-486D-9768-9C587017B14A}">
      <dgm:prSet phldrT="[Text]" custT="1"/>
      <dgm:spPr/>
      <dgm:t>
        <a:bodyPr/>
        <a:lstStyle/>
        <a:p>
          <a:pPr algn="just"/>
          <a:endParaRPr lang="en-US" sz="2400" dirty="0">
            <a:solidFill>
              <a:srgbClr val="002060"/>
            </a:solidFill>
          </a:endParaRPr>
        </a:p>
      </dgm:t>
    </dgm:pt>
    <dgm:pt modelId="{E43E2ECC-F84E-4BE6-8499-F8646A76F018}" type="parTrans" cxnId="{0A989F80-1452-43D7-8557-24A5A69DEE67}">
      <dgm:prSet/>
      <dgm:spPr/>
      <dgm:t>
        <a:bodyPr/>
        <a:lstStyle/>
        <a:p>
          <a:endParaRPr lang="en-IN"/>
        </a:p>
      </dgm:t>
    </dgm:pt>
    <dgm:pt modelId="{5B0126D2-6C13-415B-963E-96BD203C1C6D}" type="sibTrans" cxnId="{0A989F80-1452-43D7-8557-24A5A69DEE67}">
      <dgm:prSet/>
      <dgm:spPr/>
      <dgm:t>
        <a:bodyPr/>
        <a:lstStyle/>
        <a:p>
          <a:endParaRPr lang="en-IN"/>
        </a:p>
      </dgm:t>
    </dgm:pt>
    <dgm:pt modelId="{C82F5AB9-C940-4FA8-879E-20E6ABFE109B}" type="pres">
      <dgm:prSet presAssocID="{0D1ADBE7-D9B8-40C9-9717-4949E7E3A7BF}" presName="linear" presStyleCnt="0">
        <dgm:presLayoutVars>
          <dgm:animLvl val="lvl"/>
          <dgm:resizeHandles val="exact"/>
        </dgm:presLayoutVars>
      </dgm:prSet>
      <dgm:spPr/>
    </dgm:pt>
    <dgm:pt modelId="{7367A650-CF86-4272-9A6A-A117B0335FAF}" type="pres">
      <dgm:prSet presAssocID="{5C718800-D595-43D1-ACED-75E340F5D96A}" presName="parentText" presStyleLbl="node1" presStyleIdx="0" presStyleCnt="1" custScaleY="123253" custLinFactNeighborY="-5910">
        <dgm:presLayoutVars>
          <dgm:chMax val="0"/>
          <dgm:bulletEnabled val="1"/>
        </dgm:presLayoutVars>
      </dgm:prSet>
      <dgm:spPr/>
    </dgm:pt>
    <dgm:pt modelId="{147B783E-27E8-484E-851B-D6D8F8DA281D}" type="pres">
      <dgm:prSet presAssocID="{5C718800-D595-43D1-ACED-75E340F5D96A}" presName="childText" presStyleLbl="revTx" presStyleIdx="0" presStyleCnt="1" custFlipVert="0" custScaleY="143447" custLinFactNeighborY="867">
        <dgm:presLayoutVars>
          <dgm:bulletEnabled val="1"/>
        </dgm:presLayoutVars>
      </dgm:prSet>
      <dgm:spPr/>
    </dgm:pt>
  </dgm:ptLst>
  <dgm:cxnLst>
    <dgm:cxn modelId="{1C799E2A-9397-42FC-A8B1-ECA51BE370DF}" srcId="{5C718800-D595-43D1-ACED-75E340F5D96A}" destId="{CFBBA9A1-D4B3-4573-AF5A-22B4E0D97BE6}" srcOrd="3" destOrd="0" parTransId="{AEE0E3E3-17A3-498A-A13A-72FAAD02B167}" sibTransId="{38388FE8-5EED-4ACA-B4CE-6C8253D67A10}"/>
    <dgm:cxn modelId="{0A989F80-1452-43D7-8557-24A5A69DEE67}" srcId="{5C718800-D595-43D1-ACED-75E340F5D96A}" destId="{68E219C0-6C64-486D-9768-9C587017B14A}" srcOrd="1" destOrd="0" parTransId="{E43E2ECC-F84E-4BE6-8499-F8646A76F018}" sibTransId="{5B0126D2-6C13-415B-963E-96BD203C1C6D}"/>
    <dgm:cxn modelId="{EDBE9583-E339-48D0-877F-F23BD1B39055}" type="presOf" srcId="{16D3A31B-57E2-4864-A51B-8763F664D28E}" destId="{147B783E-27E8-484E-851B-D6D8F8DA281D}" srcOrd="0" destOrd="2" presId="urn:microsoft.com/office/officeart/2005/8/layout/vList2"/>
    <dgm:cxn modelId="{C094BA86-58DB-4F11-9364-E226CD3047A3}" type="presOf" srcId="{CFBBA9A1-D4B3-4573-AF5A-22B4E0D97BE6}" destId="{147B783E-27E8-484E-851B-D6D8F8DA281D}" srcOrd="0" destOrd="3" presId="urn:microsoft.com/office/officeart/2005/8/layout/vList2"/>
    <dgm:cxn modelId="{D39317A9-88FF-40B6-9C58-82BD33C6C684}" srcId="{5C718800-D595-43D1-ACED-75E340F5D96A}" destId="{A375E1B4-AA61-4C70-93BF-A4324FE57C6B}" srcOrd="0" destOrd="0" parTransId="{612B0448-A7EF-4CAC-87F0-B769AD0D0E3A}" sibTransId="{9741ABA5-CE1E-42C6-8AF1-90EFE4E84499}"/>
    <dgm:cxn modelId="{A208E9AC-E19E-4BD2-8BB4-3C7D7EE0BB29}" type="presOf" srcId="{A375E1B4-AA61-4C70-93BF-A4324FE57C6B}" destId="{147B783E-27E8-484E-851B-D6D8F8DA281D}" srcOrd="0" destOrd="0" presId="urn:microsoft.com/office/officeart/2005/8/layout/vList2"/>
    <dgm:cxn modelId="{5FC9CCCB-6795-46DD-88C8-4A7A357F22C1}" srcId="{0D1ADBE7-D9B8-40C9-9717-4949E7E3A7BF}" destId="{5C718800-D595-43D1-ACED-75E340F5D96A}" srcOrd="0" destOrd="0" parTransId="{E363DCFB-72D7-4EEF-9F29-E0B5CEA08616}" sibTransId="{9134B01F-05EC-4E13-A86C-65586E1549FC}"/>
    <dgm:cxn modelId="{C47F6FDE-3053-4072-A6DE-BE32925F8503}" srcId="{5C718800-D595-43D1-ACED-75E340F5D96A}" destId="{16D3A31B-57E2-4864-A51B-8763F664D28E}" srcOrd="2" destOrd="0" parTransId="{AA7BD6DB-3A37-45F7-AE05-6CB25EBBDA52}" sibTransId="{C1DD6A52-AE6B-4362-BB59-A553291F2489}"/>
    <dgm:cxn modelId="{6EEBE2EB-1ABC-40DD-B21A-BCD17A369B2A}" type="presOf" srcId="{0D1ADBE7-D9B8-40C9-9717-4949E7E3A7BF}" destId="{C82F5AB9-C940-4FA8-879E-20E6ABFE109B}" srcOrd="0" destOrd="0" presId="urn:microsoft.com/office/officeart/2005/8/layout/vList2"/>
    <dgm:cxn modelId="{96C1C2F6-DB85-4A2B-B75F-5790FCDEC1E1}" type="presOf" srcId="{68E219C0-6C64-486D-9768-9C587017B14A}" destId="{147B783E-27E8-484E-851B-D6D8F8DA281D}" srcOrd="0" destOrd="1" presId="urn:microsoft.com/office/officeart/2005/8/layout/vList2"/>
    <dgm:cxn modelId="{15D39AFA-B97F-4389-AC1E-7DAF17A05438}" type="presOf" srcId="{5C718800-D595-43D1-ACED-75E340F5D96A}" destId="{7367A650-CF86-4272-9A6A-A117B0335FAF}" srcOrd="0" destOrd="0" presId="urn:microsoft.com/office/officeart/2005/8/layout/vList2"/>
    <dgm:cxn modelId="{82617797-86DC-4F6E-BE23-42CCBF6EAD94}" type="presParOf" srcId="{C82F5AB9-C940-4FA8-879E-20E6ABFE109B}" destId="{7367A650-CF86-4272-9A6A-A117B0335FAF}" srcOrd="0" destOrd="0" presId="urn:microsoft.com/office/officeart/2005/8/layout/vList2"/>
    <dgm:cxn modelId="{7931A61D-AD51-4204-A365-7583768B622B}" type="presParOf" srcId="{C82F5AB9-C940-4FA8-879E-20E6ABFE109B}" destId="{147B783E-27E8-484E-851B-D6D8F8DA281D}"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67A650-CF86-4272-9A6A-A117B0335FAF}">
      <dsp:nvSpPr>
        <dsp:cNvPr id="0" name=""/>
        <dsp:cNvSpPr/>
      </dsp:nvSpPr>
      <dsp:spPr>
        <a:xfrm>
          <a:off x="0" y="0"/>
          <a:ext cx="7829550" cy="1593476"/>
        </a:xfrm>
        <a:prstGeom prst="roundRect">
          <a:avLst/>
        </a:prstGeom>
        <a:gradFill rotWithShape="0">
          <a:gsLst>
            <a:gs pos="0">
              <a:schemeClr val="accent1">
                <a:hueOff val="0"/>
                <a:satOff val="0"/>
                <a:lumOff val="0"/>
                <a:alphaOff val="0"/>
                <a:tint val="48000"/>
                <a:satMod val="105000"/>
                <a:lumMod val="110000"/>
              </a:schemeClr>
            </a:gs>
            <a:gs pos="100000">
              <a:schemeClr val="accent1">
                <a:hueOff val="0"/>
                <a:satOff val="0"/>
                <a:lumOff val="0"/>
                <a:alphaOff val="0"/>
                <a:tint val="78000"/>
                <a:satMod val="109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0" i="0" kern="1200" dirty="0"/>
            <a:t>The Reserve Bank of India (RBI) categorizes authorized persons (APs) into three types based on the scope of their foreign exchange activities:</a:t>
          </a:r>
          <a:endParaRPr lang="en-US" sz="2400" b="1" kern="1200" dirty="0">
            <a:solidFill>
              <a:srgbClr val="002060"/>
            </a:solidFill>
          </a:endParaRPr>
        </a:p>
      </dsp:txBody>
      <dsp:txXfrm>
        <a:off x="77787" y="77787"/>
        <a:ext cx="7673976" cy="1437902"/>
      </dsp:txXfrm>
    </dsp:sp>
    <dsp:sp modelId="{147B783E-27E8-484E-851B-D6D8F8DA281D}">
      <dsp:nvSpPr>
        <dsp:cNvPr id="0" name=""/>
        <dsp:cNvSpPr/>
      </dsp:nvSpPr>
      <dsp:spPr>
        <a:xfrm>
          <a:off x="0" y="1695741"/>
          <a:ext cx="7829550" cy="2267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8588" tIns="30480" rIns="170688" bIns="30480" numCol="1" spcCol="1270" anchor="t" anchorCtr="0">
          <a:noAutofit/>
        </a:bodyPr>
        <a:lstStyle/>
        <a:p>
          <a:pPr marL="228600" lvl="1" indent="-228600" algn="just" defTabSz="1066800">
            <a:lnSpc>
              <a:spcPct val="90000"/>
            </a:lnSpc>
            <a:spcBef>
              <a:spcPct val="0"/>
            </a:spcBef>
            <a:spcAft>
              <a:spcPct val="20000"/>
            </a:spcAft>
            <a:buFont typeface="Wingdings" panose="05000000000000000000" pitchFamily="2" charset="2"/>
            <a:buChar char="q"/>
          </a:pPr>
          <a:endParaRPr lang="en-US" sz="2400" kern="1200" dirty="0">
            <a:solidFill>
              <a:srgbClr val="002060"/>
            </a:solidFill>
          </a:endParaRPr>
        </a:p>
        <a:p>
          <a:pPr marL="228600" lvl="1" indent="-228600" algn="just" defTabSz="1066800">
            <a:lnSpc>
              <a:spcPct val="90000"/>
            </a:lnSpc>
            <a:spcBef>
              <a:spcPct val="0"/>
            </a:spcBef>
            <a:spcAft>
              <a:spcPct val="20000"/>
            </a:spcAft>
            <a:buChar char="•"/>
          </a:pPr>
          <a:endParaRPr lang="en-US" sz="2400" kern="1200" dirty="0">
            <a:solidFill>
              <a:srgbClr val="002060"/>
            </a:solidFill>
          </a:endParaRPr>
        </a:p>
        <a:p>
          <a:pPr marL="228600" lvl="1" indent="-228600" algn="just" defTabSz="1066800">
            <a:lnSpc>
              <a:spcPct val="90000"/>
            </a:lnSpc>
            <a:spcBef>
              <a:spcPct val="0"/>
            </a:spcBef>
            <a:spcAft>
              <a:spcPct val="20000"/>
            </a:spcAft>
            <a:buChar char="•"/>
          </a:pPr>
          <a:endParaRPr lang="en-US" sz="2400" kern="1200" dirty="0">
            <a:solidFill>
              <a:srgbClr val="002060"/>
            </a:solidFill>
          </a:endParaRPr>
        </a:p>
        <a:p>
          <a:pPr marL="228600" lvl="1" indent="-228600" algn="just" defTabSz="1066800">
            <a:lnSpc>
              <a:spcPct val="90000"/>
            </a:lnSpc>
            <a:spcBef>
              <a:spcPct val="0"/>
            </a:spcBef>
            <a:spcAft>
              <a:spcPct val="20000"/>
            </a:spcAft>
            <a:buChar char="•"/>
          </a:pPr>
          <a:endParaRPr lang="en-US" sz="2400" kern="1200" dirty="0"/>
        </a:p>
      </dsp:txBody>
      <dsp:txXfrm>
        <a:off x="0" y="1695741"/>
        <a:ext cx="7829550" cy="226784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9955604-CC71-C10F-F3CF-6EED139251A2}"/>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a:extLst>
              <a:ext uri="{FF2B5EF4-FFF2-40B4-BE49-F238E27FC236}">
                <a16:creationId xmlns:a16="http://schemas.microsoft.com/office/drawing/2014/main" id="{C34A1AE1-24AA-2D52-B7AE-EC35B5EEE9A8}"/>
              </a:ext>
            </a:extLst>
          </p:cNvPr>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7D1E4048-E791-4FF7-B1D8-85D17C1836B7}" type="datetimeFigureOut">
              <a:rPr lang="en-US"/>
              <a:pPr>
                <a:defRPr/>
              </a:pPr>
              <a:t>2/2/2025</a:t>
            </a:fld>
            <a:endParaRPr lang="en-US"/>
          </a:p>
        </p:txBody>
      </p:sp>
      <p:sp>
        <p:nvSpPr>
          <p:cNvPr id="4" name="Footer Placeholder 3">
            <a:extLst>
              <a:ext uri="{FF2B5EF4-FFF2-40B4-BE49-F238E27FC236}">
                <a16:creationId xmlns:a16="http://schemas.microsoft.com/office/drawing/2014/main" id="{47CD9403-DDE7-1F7C-0C3C-5A8D55D05DA2}"/>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5" name="Slide Number Placeholder 4">
            <a:extLst>
              <a:ext uri="{FF2B5EF4-FFF2-40B4-BE49-F238E27FC236}">
                <a16:creationId xmlns:a16="http://schemas.microsoft.com/office/drawing/2014/main" id="{D3258A27-5510-25C5-CE23-B03CC1C36C9C}"/>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C1984B64-D493-41EE-ABE3-4EC31E8643AF}"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52A361A-3262-08F3-F348-AE3F8E0597E7}"/>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IN"/>
          </a:p>
        </p:txBody>
      </p:sp>
      <p:sp>
        <p:nvSpPr>
          <p:cNvPr id="3" name="Date Placeholder 2">
            <a:extLst>
              <a:ext uri="{FF2B5EF4-FFF2-40B4-BE49-F238E27FC236}">
                <a16:creationId xmlns:a16="http://schemas.microsoft.com/office/drawing/2014/main" id="{C1654614-CDF6-B098-0506-2B0156B94881}"/>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F648AEC4-18FC-4095-AD2C-B2EF2EC0BD84}" type="datetimeFigureOut">
              <a:rPr lang="en-IN"/>
              <a:pPr>
                <a:defRPr/>
              </a:pPr>
              <a:t>02-02-2025</a:t>
            </a:fld>
            <a:endParaRPr lang="en-IN"/>
          </a:p>
        </p:txBody>
      </p:sp>
      <p:sp>
        <p:nvSpPr>
          <p:cNvPr id="4" name="Slide Image Placeholder 3">
            <a:extLst>
              <a:ext uri="{FF2B5EF4-FFF2-40B4-BE49-F238E27FC236}">
                <a16:creationId xmlns:a16="http://schemas.microsoft.com/office/drawing/2014/main" id="{1506A1D1-5383-590F-3FFF-57C78CD22C9A}"/>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IN" noProof="0"/>
          </a:p>
        </p:txBody>
      </p:sp>
      <p:sp>
        <p:nvSpPr>
          <p:cNvPr id="5" name="Notes Placeholder 4">
            <a:extLst>
              <a:ext uri="{FF2B5EF4-FFF2-40B4-BE49-F238E27FC236}">
                <a16:creationId xmlns:a16="http://schemas.microsoft.com/office/drawing/2014/main" id="{76952830-B5F6-F57F-E9F6-38FF11AF0F87}"/>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IN" noProof="0"/>
          </a:p>
        </p:txBody>
      </p:sp>
      <p:sp>
        <p:nvSpPr>
          <p:cNvPr id="6" name="Footer Placeholder 5">
            <a:extLst>
              <a:ext uri="{FF2B5EF4-FFF2-40B4-BE49-F238E27FC236}">
                <a16:creationId xmlns:a16="http://schemas.microsoft.com/office/drawing/2014/main" id="{FB6510FC-D224-6F54-357C-F588ACB821B7}"/>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IN"/>
          </a:p>
        </p:txBody>
      </p:sp>
      <p:sp>
        <p:nvSpPr>
          <p:cNvPr id="7" name="Slide Number Placeholder 6">
            <a:extLst>
              <a:ext uri="{FF2B5EF4-FFF2-40B4-BE49-F238E27FC236}">
                <a16:creationId xmlns:a16="http://schemas.microsoft.com/office/drawing/2014/main" id="{1C866F5E-711D-3800-03C0-D3379CCC363D}"/>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C0860268-CD65-4D46-AA06-CF2629F9D041}" type="slidenum">
              <a:rPr lang="en-IN" altLang="en-US"/>
              <a:pPr/>
              <a:t>‹#›</a:t>
            </a:fld>
            <a:endParaRPr lang="en-I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EBD1A-8E3B-42D4-9FFC-CC48BB25DEF2}"/>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3DC371B0-BAAF-485E-9CC8-A22BA2D9D463}"/>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5039633B-91A7-4651-A4DF-F90BD2D5EBA9}"/>
              </a:ext>
            </a:extLst>
          </p:cNvPr>
          <p:cNvSpPr>
            <a:spLocks noGrp="1"/>
          </p:cNvSpPr>
          <p:nvPr>
            <p:ph type="dt" sz="half" idx="10"/>
          </p:nvPr>
        </p:nvSpPr>
        <p:spPr/>
        <p:txBody>
          <a:bodyPr/>
          <a:lstStyle/>
          <a:p>
            <a:fld id="{15B31261-DAF5-4E2B-9B97-7D04B285B2AC}" type="datetimeFigureOut">
              <a:rPr lang="en-IN" smtClean="0"/>
              <a:pPr/>
              <a:t>02-02-2025</a:t>
            </a:fld>
            <a:endParaRPr lang="en-IN"/>
          </a:p>
        </p:txBody>
      </p:sp>
      <p:sp>
        <p:nvSpPr>
          <p:cNvPr id="5" name="Footer Placeholder 4">
            <a:extLst>
              <a:ext uri="{FF2B5EF4-FFF2-40B4-BE49-F238E27FC236}">
                <a16:creationId xmlns:a16="http://schemas.microsoft.com/office/drawing/2014/main" id="{D7A06E8B-968A-4FF5-9822-7B706562EE4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F0E0340-9F03-41EB-AE4B-2FB26DDCF16B}"/>
              </a:ext>
            </a:extLst>
          </p:cNvPr>
          <p:cNvSpPr>
            <a:spLocks noGrp="1"/>
          </p:cNvSpPr>
          <p:nvPr>
            <p:ph type="sldNum" sz="quarter" idx="12"/>
          </p:nvPr>
        </p:nvSpPr>
        <p:spPr/>
        <p:txBody>
          <a:bodyPr/>
          <a:lstStyle/>
          <a:p>
            <a:fld id="{6C45121B-5D98-4FB5-B78B-19360519D0F9}" type="slidenum">
              <a:rPr lang="en-IN" smtClean="0"/>
              <a:pPr/>
              <a:t>‹#›</a:t>
            </a:fld>
            <a:endParaRPr lang="en-IN"/>
          </a:p>
        </p:txBody>
      </p:sp>
    </p:spTree>
    <p:extLst>
      <p:ext uri="{BB962C8B-B14F-4D97-AF65-F5344CB8AC3E}">
        <p14:creationId xmlns:p14="http://schemas.microsoft.com/office/powerpoint/2010/main" val="2790127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0D42C-2303-4EF5-8869-49F3D61A12AA}"/>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0ACE088-7AD4-4C59-8B69-98E0B5B563E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154D09B-186C-4B0A-81CF-E5D900FDFFBC}"/>
              </a:ext>
            </a:extLst>
          </p:cNvPr>
          <p:cNvSpPr>
            <a:spLocks noGrp="1"/>
          </p:cNvSpPr>
          <p:nvPr>
            <p:ph type="dt" sz="half" idx="10"/>
          </p:nvPr>
        </p:nvSpPr>
        <p:spPr/>
        <p:txBody>
          <a:bodyPr/>
          <a:lstStyle/>
          <a:p>
            <a:fld id="{15B31261-DAF5-4E2B-9B97-7D04B285B2AC}" type="datetimeFigureOut">
              <a:rPr lang="en-IN" smtClean="0"/>
              <a:pPr/>
              <a:t>02-02-2025</a:t>
            </a:fld>
            <a:endParaRPr lang="en-IN"/>
          </a:p>
        </p:txBody>
      </p:sp>
      <p:sp>
        <p:nvSpPr>
          <p:cNvPr id="5" name="Footer Placeholder 4">
            <a:extLst>
              <a:ext uri="{FF2B5EF4-FFF2-40B4-BE49-F238E27FC236}">
                <a16:creationId xmlns:a16="http://schemas.microsoft.com/office/drawing/2014/main" id="{BFF6F81C-BBDA-4956-97A5-3C2D03B3270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513538B-8065-4188-B302-418696DE4EC0}"/>
              </a:ext>
            </a:extLst>
          </p:cNvPr>
          <p:cNvSpPr>
            <a:spLocks noGrp="1"/>
          </p:cNvSpPr>
          <p:nvPr>
            <p:ph type="sldNum" sz="quarter" idx="12"/>
          </p:nvPr>
        </p:nvSpPr>
        <p:spPr/>
        <p:txBody>
          <a:bodyPr/>
          <a:lstStyle/>
          <a:p>
            <a:fld id="{6C45121B-5D98-4FB5-B78B-19360519D0F9}" type="slidenum">
              <a:rPr lang="en-IN" smtClean="0"/>
              <a:pPr/>
              <a:t>‹#›</a:t>
            </a:fld>
            <a:endParaRPr lang="en-IN"/>
          </a:p>
        </p:txBody>
      </p:sp>
    </p:spTree>
    <p:extLst>
      <p:ext uri="{BB962C8B-B14F-4D97-AF65-F5344CB8AC3E}">
        <p14:creationId xmlns:p14="http://schemas.microsoft.com/office/powerpoint/2010/main" val="22191859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17002-9EF5-46FF-8DA2-0C0BBE7754A6}"/>
              </a:ext>
            </a:extLst>
          </p:cNvPr>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D6CDE32A-A9E1-4503-B71A-777AF8F27163}"/>
              </a:ext>
            </a:extLst>
          </p:cNvPr>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26BD94-A34B-450C-B0FF-3AFC0986B59D}"/>
              </a:ext>
            </a:extLst>
          </p:cNvPr>
          <p:cNvSpPr>
            <a:spLocks noGrp="1"/>
          </p:cNvSpPr>
          <p:nvPr>
            <p:ph type="dt" sz="half" idx="10"/>
          </p:nvPr>
        </p:nvSpPr>
        <p:spPr/>
        <p:txBody>
          <a:bodyPr/>
          <a:lstStyle/>
          <a:p>
            <a:fld id="{15B31261-DAF5-4E2B-9B97-7D04B285B2AC}" type="datetimeFigureOut">
              <a:rPr lang="en-IN" smtClean="0"/>
              <a:pPr/>
              <a:t>02-02-2025</a:t>
            </a:fld>
            <a:endParaRPr lang="en-IN"/>
          </a:p>
        </p:txBody>
      </p:sp>
      <p:sp>
        <p:nvSpPr>
          <p:cNvPr id="5" name="Footer Placeholder 4">
            <a:extLst>
              <a:ext uri="{FF2B5EF4-FFF2-40B4-BE49-F238E27FC236}">
                <a16:creationId xmlns:a16="http://schemas.microsoft.com/office/drawing/2014/main" id="{2173F70D-4A2A-4D11-BB77-4FC0DC67C1B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C6A2F71-4724-4AE0-BED2-F25E9B697D24}"/>
              </a:ext>
            </a:extLst>
          </p:cNvPr>
          <p:cNvSpPr>
            <a:spLocks noGrp="1"/>
          </p:cNvSpPr>
          <p:nvPr>
            <p:ph type="sldNum" sz="quarter" idx="12"/>
          </p:nvPr>
        </p:nvSpPr>
        <p:spPr/>
        <p:txBody>
          <a:bodyPr/>
          <a:lstStyle/>
          <a:p>
            <a:fld id="{6C45121B-5D98-4FB5-B78B-19360519D0F9}" type="slidenum">
              <a:rPr lang="en-IN" smtClean="0"/>
              <a:pPr/>
              <a:t>‹#›</a:t>
            </a:fld>
            <a:endParaRPr lang="en-IN"/>
          </a:p>
        </p:txBody>
      </p:sp>
    </p:spTree>
    <p:extLst>
      <p:ext uri="{BB962C8B-B14F-4D97-AF65-F5344CB8AC3E}">
        <p14:creationId xmlns:p14="http://schemas.microsoft.com/office/powerpoint/2010/main" val="3519284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C4421-FF43-4AB2-939D-A4F066A53C4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8F293239-4930-4547-99FF-1B1103EBC33B}"/>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F44CA120-69BA-49C0-8607-0FEED38D4B7E}"/>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7B150255-ACDF-4A9E-BE06-D3FCE7633264}"/>
              </a:ext>
            </a:extLst>
          </p:cNvPr>
          <p:cNvSpPr>
            <a:spLocks noGrp="1"/>
          </p:cNvSpPr>
          <p:nvPr>
            <p:ph type="dt" sz="half" idx="10"/>
          </p:nvPr>
        </p:nvSpPr>
        <p:spPr/>
        <p:txBody>
          <a:bodyPr/>
          <a:lstStyle/>
          <a:p>
            <a:fld id="{15B31261-DAF5-4E2B-9B97-7D04B285B2AC}" type="datetimeFigureOut">
              <a:rPr lang="en-IN" smtClean="0"/>
              <a:pPr/>
              <a:t>02-02-2025</a:t>
            </a:fld>
            <a:endParaRPr lang="en-IN"/>
          </a:p>
        </p:txBody>
      </p:sp>
      <p:sp>
        <p:nvSpPr>
          <p:cNvPr id="6" name="Footer Placeholder 5">
            <a:extLst>
              <a:ext uri="{FF2B5EF4-FFF2-40B4-BE49-F238E27FC236}">
                <a16:creationId xmlns:a16="http://schemas.microsoft.com/office/drawing/2014/main" id="{EF4F110D-8000-4471-9B9D-4705CD26548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CBD69D1B-2FEC-4FE4-8972-4AA7E9B9ABA1}"/>
              </a:ext>
            </a:extLst>
          </p:cNvPr>
          <p:cNvSpPr>
            <a:spLocks noGrp="1"/>
          </p:cNvSpPr>
          <p:nvPr>
            <p:ph type="sldNum" sz="quarter" idx="12"/>
          </p:nvPr>
        </p:nvSpPr>
        <p:spPr/>
        <p:txBody>
          <a:bodyPr/>
          <a:lstStyle/>
          <a:p>
            <a:fld id="{6C45121B-5D98-4FB5-B78B-19360519D0F9}" type="slidenum">
              <a:rPr lang="en-IN" smtClean="0"/>
              <a:pPr/>
              <a:t>‹#›</a:t>
            </a:fld>
            <a:endParaRPr lang="en-IN"/>
          </a:p>
        </p:txBody>
      </p:sp>
    </p:spTree>
    <p:extLst>
      <p:ext uri="{BB962C8B-B14F-4D97-AF65-F5344CB8AC3E}">
        <p14:creationId xmlns:p14="http://schemas.microsoft.com/office/powerpoint/2010/main" val="6006570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D7F12-D46F-4D34-8225-0B00D669B8F3}"/>
              </a:ext>
            </a:extLst>
          </p:cNvPr>
          <p:cNvSpPr>
            <a:spLocks noGrp="1"/>
          </p:cNvSpPr>
          <p:nvPr>
            <p:ph type="title"/>
          </p:nvPr>
        </p:nvSpPr>
        <p:spPr>
          <a:xfrm>
            <a:off x="629841" y="365126"/>
            <a:ext cx="78867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6F87E77-18E9-4D52-B924-111A445C0945}"/>
              </a:ext>
            </a:extLst>
          </p:cNvPr>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440538C-860C-464B-86C0-95E24E26D5C1}"/>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5CD45B08-E11A-4566-B007-9C4B3814B366}"/>
              </a:ext>
            </a:extLst>
          </p:cNvPr>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73A9BD-C872-406D-9EB4-303E9EAD2653}"/>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C3289D8F-2609-4EAD-A6AF-0C9CBB3D2C2B}"/>
              </a:ext>
            </a:extLst>
          </p:cNvPr>
          <p:cNvSpPr>
            <a:spLocks noGrp="1"/>
          </p:cNvSpPr>
          <p:nvPr>
            <p:ph type="dt" sz="half" idx="10"/>
          </p:nvPr>
        </p:nvSpPr>
        <p:spPr/>
        <p:txBody>
          <a:bodyPr/>
          <a:lstStyle/>
          <a:p>
            <a:fld id="{15B31261-DAF5-4E2B-9B97-7D04B285B2AC}" type="datetimeFigureOut">
              <a:rPr lang="en-IN" smtClean="0"/>
              <a:pPr/>
              <a:t>02-02-2025</a:t>
            </a:fld>
            <a:endParaRPr lang="en-IN"/>
          </a:p>
        </p:txBody>
      </p:sp>
      <p:sp>
        <p:nvSpPr>
          <p:cNvPr id="8" name="Footer Placeholder 7">
            <a:extLst>
              <a:ext uri="{FF2B5EF4-FFF2-40B4-BE49-F238E27FC236}">
                <a16:creationId xmlns:a16="http://schemas.microsoft.com/office/drawing/2014/main" id="{CA2FC5B7-616E-4F95-A79E-03EB01551C24}"/>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E1933401-4EDA-418E-83C3-CE96414908C7}"/>
              </a:ext>
            </a:extLst>
          </p:cNvPr>
          <p:cNvSpPr>
            <a:spLocks noGrp="1"/>
          </p:cNvSpPr>
          <p:nvPr>
            <p:ph type="sldNum" sz="quarter" idx="12"/>
          </p:nvPr>
        </p:nvSpPr>
        <p:spPr/>
        <p:txBody>
          <a:bodyPr/>
          <a:lstStyle/>
          <a:p>
            <a:fld id="{6C45121B-5D98-4FB5-B78B-19360519D0F9}" type="slidenum">
              <a:rPr lang="en-IN" smtClean="0"/>
              <a:pPr/>
              <a:t>‹#›</a:t>
            </a:fld>
            <a:endParaRPr lang="en-IN"/>
          </a:p>
        </p:txBody>
      </p:sp>
    </p:spTree>
    <p:extLst>
      <p:ext uri="{BB962C8B-B14F-4D97-AF65-F5344CB8AC3E}">
        <p14:creationId xmlns:p14="http://schemas.microsoft.com/office/powerpoint/2010/main" val="3655790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61B54-8C8B-42EA-B422-A4E99DFB6BEE}"/>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D9F477B2-BF5C-4B46-82BC-9892A970B8D5}"/>
              </a:ext>
            </a:extLst>
          </p:cNvPr>
          <p:cNvSpPr>
            <a:spLocks noGrp="1"/>
          </p:cNvSpPr>
          <p:nvPr>
            <p:ph type="dt" sz="half" idx="10"/>
          </p:nvPr>
        </p:nvSpPr>
        <p:spPr/>
        <p:txBody>
          <a:bodyPr/>
          <a:lstStyle/>
          <a:p>
            <a:fld id="{15B31261-DAF5-4E2B-9B97-7D04B285B2AC}" type="datetimeFigureOut">
              <a:rPr lang="en-IN" smtClean="0"/>
              <a:pPr/>
              <a:t>02-02-2025</a:t>
            </a:fld>
            <a:endParaRPr lang="en-IN"/>
          </a:p>
        </p:txBody>
      </p:sp>
      <p:sp>
        <p:nvSpPr>
          <p:cNvPr id="4" name="Footer Placeholder 3">
            <a:extLst>
              <a:ext uri="{FF2B5EF4-FFF2-40B4-BE49-F238E27FC236}">
                <a16:creationId xmlns:a16="http://schemas.microsoft.com/office/drawing/2014/main" id="{4F78F487-9B7B-420B-AF4F-6E0EE120E3A4}"/>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99F667B2-390A-4E68-92F0-F832C2A1419C}"/>
              </a:ext>
            </a:extLst>
          </p:cNvPr>
          <p:cNvSpPr>
            <a:spLocks noGrp="1"/>
          </p:cNvSpPr>
          <p:nvPr>
            <p:ph type="sldNum" sz="quarter" idx="12"/>
          </p:nvPr>
        </p:nvSpPr>
        <p:spPr/>
        <p:txBody>
          <a:bodyPr/>
          <a:lstStyle/>
          <a:p>
            <a:fld id="{6C45121B-5D98-4FB5-B78B-19360519D0F9}" type="slidenum">
              <a:rPr lang="en-IN" smtClean="0"/>
              <a:pPr/>
              <a:t>‹#›</a:t>
            </a:fld>
            <a:endParaRPr lang="en-IN"/>
          </a:p>
        </p:txBody>
      </p:sp>
    </p:spTree>
    <p:extLst>
      <p:ext uri="{BB962C8B-B14F-4D97-AF65-F5344CB8AC3E}">
        <p14:creationId xmlns:p14="http://schemas.microsoft.com/office/powerpoint/2010/main" val="8200061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FD8A3B8-80AA-4BE4-AD66-3ABCCAEA2FF0}"/>
              </a:ext>
            </a:extLst>
          </p:cNvPr>
          <p:cNvSpPr>
            <a:spLocks noGrp="1"/>
          </p:cNvSpPr>
          <p:nvPr>
            <p:ph type="dt" sz="half" idx="10"/>
          </p:nvPr>
        </p:nvSpPr>
        <p:spPr/>
        <p:txBody>
          <a:bodyPr/>
          <a:lstStyle/>
          <a:p>
            <a:fld id="{15B31261-DAF5-4E2B-9B97-7D04B285B2AC}" type="datetimeFigureOut">
              <a:rPr lang="en-IN" smtClean="0"/>
              <a:pPr/>
              <a:t>02-02-2025</a:t>
            </a:fld>
            <a:endParaRPr lang="en-IN"/>
          </a:p>
        </p:txBody>
      </p:sp>
      <p:sp>
        <p:nvSpPr>
          <p:cNvPr id="3" name="Footer Placeholder 2">
            <a:extLst>
              <a:ext uri="{FF2B5EF4-FFF2-40B4-BE49-F238E27FC236}">
                <a16:creationId xmlns:a16="http://schemas.microsoft.com/office/drawing/2014/main" id="{F864F4C9-8636-416F-8F00-005D87EC84B8}"/>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78857CC0-A84C-43E7-8AA5-6D9AAB2CB097}"/>
              </a:ext>
            </a:extLst>
          </p:cNvPr>
          <p:cNvSpPr>
            <a:spLocks noGrp="1"/>
          </p:cNvSpPr>
          <p:nvPr>
            <p:ph type="sldNum" sz="quarter" idx="12"/>
          </p:nvPr>
        </p:nvSpPr>
        <p:spPr/>
        <p:txBody>
          <a:bodyPr/>
          <a:lstStyle/>
          <a:p>
            <a:fld id="{6C45121B-5D98-4FB5-B78B-19360519D0F9}" type="slidenum">
              <a:rPr lang="en-IN" smtClean="0"/>
              <a:pPr/>
              <a:t>‹#›</a:t>
            </a:fld>
            <a:endParaRPr lang="en-IN"/>
          </a:p>
        </p:txBody>
      </p:sp>
    </p:spTree>
    <p:extLst>
      <p:ext uri="{BB962C8B-B14F-4D97-AF65-F5344CB8AC3E}">
        <p14:creationId xmlns:p14="http://schemas.microsoft.com/office/powerpoint/2010/main" val="35084558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5BA19-D2F4-46CA-8EF5-665883659811}"/>
              </a:ext>
            </a:extLst>
          </p:cNvPr>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892CF4F7-5131-4C22-83A2-93E6D7650984}"/>
              </a:ext>
            </a:extLst>
          </p:cNvPr>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BC20C419-1939-4423-AB77-9B184DA3C23A}"/>
              </a:ext>
            </a:extLst>
          </p:cNvPr>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9E19A51-AF8E-4090-8978-FFFF44E4C13C}"/>
              </a:ext>
            </a:extLst>
          </p:cNvPr>
          <p:cNvSpPr>
            <a:spLocks noGrp="1"/>
          </p:cNvSpPr>
          <p:nvPr>
            <p:ph type="dt" sz="half" idx="10"/>
          </p:nvPr>
        </p:nvSpPr>
        <p:spPr/>
        <p:txBody>
          <a:bodyPr/>
          <a:lstStyle/>
          <a:p>
            <a:fld id="{15B31261-DAF5-4E2B-9B97-7D04B285B2AC}" type="datetimeFigureOut">
              <a:rPr lang="en-IN" smtClean="0"/>
              <a:pPr/>
              <a:t>02-02-2025</a:t>
            </a:fld>
            <a:endParaRPr lang="en-IN"/>
          </a:p>
        </p:txBody>
      </p:sp>
      <p:sp>
        <p:nvSpPr>
          <p:cNvPr id="6" name="Footer Placeholder 5">
            <a:extLst>
              <a:ext uri="{FF2B5EF4-FFF2-40B4-BE49-F238E27FC236}">
                <a16:creationId xmlns:a16="http://schemas.microsoft.com/office/drawing/2014/main" id="{1AB7ABB5-185F-4560-BA6C-61F76186B9F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C0FB14D4-BF43-4E81-89A8-A0D1CD6DE820}"/>
              </a:ext>
            </a:extLst>
          </p:cNvPr>
          <p:cNvSpPr>
            <a:spLocks noGrp="1"/>
          </p:cNvSpPr>
          <p:nvPr>
            <p:ph type="sldNum" sz="quarter" idx="12"/>
          </p:nvPr>
        </p:nvSpPr>
        <p:spPr/>
        <p:txBody>
          <a:bodyPr/>
          <a:lstStyle/>
          <a:p>
            <a:fld id="{6C45121B-5D98-4FB5-B78B-19360519D0F9}" type="slidenum">
              <a:rPr lang="en-IN" smtClean="0"/>
              <a:pPr/>
              <a:t>‹#›</a:t>
            </a:fld>
            <a:endParaRPr lang="en-IN"/>
          </a:p>
        </p:txBody>
      </p:sp>
    </p:spTree>
    <p:extLst>
      <p:ext uri="{BB962C8B-B14F-4D97-AF65-F5344CB8AC3E}">
        <p14:creationId xmlns:p14="http://schemas.microsoft.com/office/powerpoint/2010/main" val="42779234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32527-BB2A-40D7-9D1E-8B75031CB910}"/>
              </a:ext>
            </a:extLst>
          </p:cNvPr>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4FD4FCF6-F33B-4CAA-B8C5-C83BAF2E9339}"/>
              </a:ext>
            </a:extLst>
          </p:cNvPr>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3B96BB2C-330D-4F35-B0FD-5488328FC7BB}"/>
              </a:ext>
            </a:extLst>
          </p:cNvPr>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B03944-8B41-4BE3-B829-6031DF058E92}"/>
              </a:ext>
            </a:extLst>
          </p:cNvPr>
          <p:cNvSpPr>
            <a:spLocks noGrp="1"/>
          </p:cNvSpPr>
          <p:nvPr>
            <p:ph type="dt" sz="half" idx="10"/>
          </p:nvPr>
        </p:nvSpPr>
        <p:spPr/>
        <p:txBody>
          <a:bodyPr/>
          <a:lstStyle/>
          <a:p>
            <a:fld id="{15B31261-DAF5-4E2B-9B97-7D04B285B2AC}" type="datetimeFigureOut">
              <a:rPr lang="en-IN" smtClean="0"/>
              <a:pPr/>
              <a:t>02-02-2025</a:t>
            </a:fld>
            <a:endParaRPr lang="en-IN"/>
          </a:p>
        </p:txBody>
      </p:sp>
      <p:sp>
        <p:nvSpPr>
          <p:cNvPr id="6" name="Footer Placeholder 5">
            <a:extLst>
              <a:ext uri="{FF2B5EF4-FFF2-40B4-BE49-F238E27FC236}">
                <a16:creationId xmlns:a16="http://schemas.microsoft.com/office/drawing/2014/main" id="{163A7067-907A-4964-B2F7-C65976F8594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D6BEC5E-ED99-45F0-8858-E667F0EEB695}"/>
              </a:ext>
            </a:extLst>
          </p:cNvPr>
          <p:cNvSpPr>
            <a:spLocks noGrp="1"/>
          </p:cNvSpPr>
          <p:nvPr>
            <p:ph type="sldNum" sz="quarter" idx="12"/>
          </p:nvPr>
        </p:nvSpPr>
        <p:spPr/>
        <p:txBody>
          <a:bodyPr/>
          <a:lstStyle/>
          <a:p>
            <a:fld id="{6C45121B-5D98-4FB5-B78B-19360519D0F9}" type="slidenum">
              <a:rPr lang="en-IN" smtClean="0"/>
              <a:pPr/>
              <a:t>‹#›</a:t>
            </a:fld>
            <a:endParaRPr lang="en-IN"/>
          </a:p>
        </p:txBody>
      </p:sp>
    </p:spTree>
    <p:extLst>
      <p:ext uri="{BB962C8B-B14F-4D97-AF65-F5344CB8AC3E}">
        <p14:creationId xmlns:p14="http://schemas.microsoft.com/office/powerpoint/2010/main" val="26733794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4E6FE-0F01-42E9-903E-C5787287F34E}"/>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21A96312-B1EC-4826-9C7E-D940C5C59DA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406130A-D70B-4FE5-8D8F-6231443962D9}"/>
              </a:ext>
            </a:extLst>
          </p:cNvPr>
          <p:cNvSpPr>
            <a:spLocks noGrp="1"/>
          </p:cNvSpPr>
          <p:nvPr>
            <p:ph type="dt" sz="half" idx="10"/>
          </p:nvPr>
        </p:nvSpPr>
        <p:spPr/>
        <p:txBody>
          <a:bodyPr/>
          <a:lstStyle/>
          <a:p>
            <a:fld id="{15B31261-DAF5-4E2B-9B97-7D04B285B2AC}" type="datetimeFigureOut">
              <a:rPr lang="en-IN" smtClean="0"/>
              <a:pPr/>
              <a:t>02-02-2025</a:t>
            </a:fld>
            <a:endParaRPr lang="en-IN"/>
          </a:p>
        </p:txBody>
      </p:sp>
      <p:sp>
        <p:nvSpPr>
          <p:cNvPr id="5" name="Footer Placeholder 4">
            <a:extLst>
              <a:ext uri="{FF2B5EF4-FFF2-40B4-BE49-F238E27FC236}">
                <a16:creationId xmlns:a16="http://schemas.microsoft.com/office/drawing/2014/main" id="{EE64CB56-C324-4E30-9897-677F8C9ACE2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B5DED55-504C-47CE-B12D-7443D077EBD0}"/>
              </a:ext>
            </a:extLst>
          </p:cNvPr>
          <p:cNvSpPr>
            <a:spLocks noGrp="1"/>
          </p:cNvSpPr>
          <p:nvPr>
            <p:ph type="sldNum" sz="quarter" idx="12"/>
          </p:nvPr>
        </p:nvSpPr>
        <p:spPr/>
        <p:txBody>
          <a:bodyPr/>
          <a:lstStyle/>
          <a:p>
            <a:fld id="{6C45121B-5D98-4FB5-B78B-19360519D0F9}" type="slidenum">
              <a:rPr lang="en-IN" smtClean="0"/>
              <a:pPr/>
              <a:t>‹#›</a:t>
            </a:fld>
            <a:endParaRPr lang="en-IN"/>
          </a:p>
        </p:txBody>
      </p:sp>
    </p:spTree>
    <p:extLst>
      <p:ext uri="{BB962C8B-B14F-4D97-AF65-F5344CB8AC3E}">
        <p14:creationId xmlns:p14="http://schemas.microsoft.com/office/powerpoint/2010/main" val="26863788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1483FA6-AB66-4AB7-9CE4-1706BA6877EA}"/>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44837E5-372F-4A62-A5F3-4369E31432F2}"/>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720C063-0FE4-4593-B3B4-15A040A31809}"/>
              </a:ext>
            </a:extLst>
          </p:cNvPr>
          <p:cNvSpPr>
            <a:spLocks noGrp="1"/>
          </p:cNvSpPr>
          <p:nvPr>
            <p:ph type="dt" sz="half" idx="10"/>
          </p:nvPr>
        </p:nvSpPr>
        <p:spPr/>
        <p:txBody>
          <a:bodyPr/>
          <a:lstStyle/>
          <a:p>
            <a:fld id="{15B31261-DAF5-4E2B-9B97-7D04B285B2AC}" type="datetimeFigureOut">
              <a:rPr lang="en-IN" smtClean="0"/>
              <a:pPr/>
              <a:t>02-02-2025</a:t>
            </a:fld>
            <a:endParaRPr lang="en-IN"/>
          </a:p>
        </p:txBody>
      </p:sp>
      <p:sp>
        <p:nvSpPr>
          <p:cNvPr id="5" name="Footer Placeholder 4">
            <a:extLst>
              <a:ext uri="{FF2B5EF4-FFF2-40B4-BE49-F238E27FC236}">
                <a16:creationId xmlns:a16="http://schemas.microsoft.com/office/drawing/2014/main" id="{86ECEEC8-8896-4781-8CB1-C620656357F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3A6E8A4-28A4-4A5E-AF2F-55782726BC8C}"/>
              </a:ext>
            </a:extLst>
          </p:cNvPr>
          <p:cNvSpPr>
            <a:spLocks noGrp="1"/>
          </p:cNvSpPr>
          <p:nvPr>
            <p:ph type="sldNum" sz="quarter" idx="12"/>
          </p:nvPr>
        </p:nvSpPr>
        <p:spPr/>
        <p:txBody>
          <a:bodyPr/>
          <a:lstStyle/>
          <a:p>
            <a:fld id="{6C45121B-5D98-4FB5-B78B-19360519D0F9}" type="slidenum">
              <a:rPr lang="en-IN" smtClean="0"/>
              <a:pPr/>
              <a:t>‹#›</a:t>
            </a:fld>
            <a:endParaRPr lang="en-IN"/>
          </a:p>
        </p:txBody>
      </p:sp>
    </p:spTree>
    <p:extLst>
      <p:ext uri="{BB962C8B-B14F-4D97-AF65-F5344CB8AC3E}">
        <p14:creationId xmlns:p14="http://schemas.microsoft.com/office/powerpoint/2010/main" val="14932708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743181437"/>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347" y="1122363"/>
            <a:ext cx="7773308"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685347" y="3602038"/>
            <a:ext cx="7773308"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FDBCB511-C373-4683-9CCD-C8A8248CA125}" type="datetime1">
              <a:rPr lang="en-US" smtClean="0"/>
              <a:pPr>
                <a:defRPr/>
              </a:pPr>
              <a:t>2/2/2025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1A4E2E12-E71A-41AB-B504-18FBCA01C11F}" type="slidenum">
              <a:rPr lang="en-US" altLang="en-US" smtClean="0"/>
              <a:pPr/>
              <a:t>‹#›</a:t>
            </a:fld>
            <a:endParaRPr lang="en-US" altLang="en-US"/>
          </a:p>
        </p:txBody>
      </p:sp>
    </p:spTree>
    <p:extLst>
      <p:ext uri="{BB962C8B-B14F-4D97-AF65-F5344CB8AC3E}">
        <p14:creationId xmlns:p14="http://schemas.microsoft.com/office/powerpoint/2010/main" val="3202778064"/>
      </p:ext>
    </p:extLst>
  </p:cSld>
  <p:clrMapOvr>
    <a:masterClrMapping/>
  </p:clrMapOvr>
  <p:transition>
    <p:pull dir="d"/>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52012E27-C477-4CEA-A753-D3EDF840CD1C}" type="datetime1">
              <a:rPr lang="en-US" smtClean="0"/>
              <a:pPr>
                <a:defRPr/>
              </a:pPr>
              <a:t>2/2/2025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D852E0CF-5871-4538-AAFD-8A02B8BD9E17}" type="slidenum">
              <a:rPr lang="en-US" altLang="en-US" smtClean="0"/>
              <a:pPr/>
              <a:t>‹#›</a:t>
            </a:fld>
            <a:endParaRPr lang="en-US" altLang="en-US"/>
          </a:p>
        </p:txBody>
      </p:sp>
    </p:spTree>
    <p:extLst>
      <p:ext uri="{BB962C8B-B14F-4D97-AF65-F5344CB8AC3E}">
        <p14:creationId xmlns:p14="http://schemas.microsoft.com/office/powerpoint/2010/main" val="614640846"/>
      </p:ext>
    </p:extLst>
  </p:cSld>
  <p:clrMapOvr>
    <a:masterClrMapping/>
  </p:clrMapOvr>
  <p:transition>
    <p:pull dir="d"/>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21933" y="657227"/>
            <a:ext cx="7300134"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921933" y="3602039"/>
            <a:ext cx="7300134"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9E280463-678C-4501-A167-9BA155F0A374}" type="datetime1">
              <a:rPr lang="en-US" smtClean="0"/>
              <a:pPr>
                <a:defRPr/>
              </a:pPr>
              <a:t>2/2/2025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CDF7C841-A6CF-46A7-92DB-5A7B565784A9}" type="slidenum">
              <a:rPr lang="en-US" altLang="en-US" smtClean="0"/>
              <a:pPr/>
              <a:t>‹#›</a:t>
            </a:fld>
            <a:endParaRPr lang="en-US" altLang="en-US"/>
          </a:p>
        </p:txBody>
      </p:sp>
    </p:spTree>
    <p:extLst>
      <p:ext uri="{BB962C8B-B14F-4D97-AF65-F5344CB8AC3E}">
        <p14:creationId xmlns:p14="http://schemas.microsoft.com/office/powerpoint/2010/main" val="1300842915"/>
      </p:ext>
    </p:extLst>
  </p:cSld>
  <p:clrMapOvr>
    <a:masterClrMapping/>
  </p:clrMapOvr>
  <p:transition>
    <p:pull dir="d"/>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1"/>
            <a:ext cx="776532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346" y="2088320"/>
            <a:ext cx="3829503"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30052" y="2088320"/>
            <a:ext cx="3820616"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CC98A064-7C15-480B-BD2F-603A1C1D4121}" type="datetime1">
              <a:rPr lang="en-US" smtClean="0"/>
              <a:pPr>
                <a:defRPr/>
              </a:pPr>
              <a:t>2/2/2025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8D638A7C-FA4E-4EEC-8F38-A85288890281}" type="slidenum">
              <a:rPr lang="en-US" altLang="en-US" smtClean="0"/>
              <a:pPr/>
              <a:t>‹#›</a:t>
            </a:fld>
            <a:endParaRPr lang="en-US" altLang="en-US"/>
          </a:p>
        </p:txBody>
      </p:sp>
    </p:spTree>
    <p:extLst>
      <p:ext uri="{BB962C8B-B14F-4D97-AF65-F5344CB8AC3E}">
        <p14:creationId xmlns:p14="http://schemas.microsoft.com/office/powerpoint/2010/main" val="3344358253"/>
      </p:ext>
    </p:extLst>
  </p:cSld>
  <p:clrMapOvr>
    <a:masterClrMapping/>
  </p:clrMapOvr>
  <p:transition>
    <p:pull dir="d"/>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1"/>
            <a:ext cx="776532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5427" y="2088320"/>
            <a:ext cx="3600326"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346" y="2912232"/>
            <a:ext cx="3830406"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59230" y="2088320"/>
            <a:ext cx="3591437"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912232"/>
            <a:ext cx="382151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91688508-0C68-4B90-B663-5BF1052C20BA}" type="datetime1">
              <a:rPr lang="en-US" smtClean="0"/>
              <a:pPr>
                <a:defRPr/>
              </a:pPr>
              <a:t>2/2/2025</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6182E587-3AFD-4BF5-9B16-0BAE139C0D56}" type="slidenum">
              <a:rPr lang="en-US" altLang="en-US" smtClean="0"/>
              <a:pPr/>
              <a:t>‹#›</a:t>
            </a:fld>
            <a:endParaRPr lang="en-US" altLang="en-US"/>
          </a:p>
        </p:txBody>
      </p:sp>
    </p:spTree>
    <p:extLst>
      <p:ext uri="{BB962C8B-B14F-4D97-AF65-F5344CB8AC3E}">
        <p14:creationId xmlns:p14="http://schemas.microsoft.com/office/powerpoint/2010/main" val="1439217684"/>
      </p:ext>
    </p:extLst>
  </p:cSld>
  <p:clrMapOvr>
    <a:masterClrMapping/>
  </p:clrMapOvr>
  <p:transition>
    <p:pull dir="d"/>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2773E8F5-1D24-439E-B3B4-92D94C5A8C80}" type="datetime1">
              <a:rPr lang="en-US" smtClean="0"/>
              <a:pPr>
                <a:defRPr/>
              </a:pPr>
              <a:t>2/2/2025</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fld id="{14C302DB-32A3-4342-A98F-D21ECDB10C12}" type="slidenum">
              <a:rPr lang="en-US" altLang="en-US" smtClean="0"/>
              <a:pPr/>
              <a:t>‹#›</a:t>
            </a:fld>
            <a:endParaRPr lang="en-US" altLang="en-US"/>
          </a:p>
        </p:txBody>
      </p:sp>
    </p:spTree>
    <p:extLst>
      <p:ext uri="{BB962C8B-B14F-4D97-AF65-F5344CB8AC3E}">
        <p14:creationId xmlns:p14="http://schemas.microsoft.com/office/powerpoint/2010/main" val="3267410894"/>
      </p:ext>
    </p:extLst>
  </p:cSld>
  <p:clrMapOvr>
    <a:masterClrMapping/>
  </p:clrMapOvr>
  <p:transition>
    <p:pull dir="d"/>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470E586E-C7FC-4025-B3DE-EDAB16A6916C}" type="datetime1">
              <a:rPr lang="en-US" smtClean="0"/>
              <a:pPr>
                <a:defRPr/>
              </a:pPr>
              <a:t>2/2/2025</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5430075F-2524-4093-B215-D51304C66D83}" type="slidenum">
              <a:rPr lang="en-US" altLang="en-US" smtClean="0"/>
              <a:pPr/>
              <a:t>‹#›</a:t>
            </a:fld>
            <a:endParaRPr lang="en-US" altLang="en-US"/>
          </a:p>
        </p:txBody>
      </p:sp>
    </p:spTree>
    <p:extLst>
      <p:ext uri="{BB962C8B-B14F-4D97-AF65-F5344CB8AC3E}">
        <p14:creationId xmlns:p14="http://schemas.microsoft.com/office/powerpoint/2010/main" val="3871380400"/>
      </p:ext>
    </p:extLst>
  </p:cSld>
  <p:clrMapOvr>
    <a:masterClrMapping/>
  </p:clrMapOvr>
  <p:transition>
    <p:pull dir="d"/>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7921" y="609600"/>
            <a:ext cx="2949178"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3808548" y="609600"/>
            <a:ext cx="4642119"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7921" y="2971801"/>
            <a:ext cx="2949178"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073F7A9E-BBBC-4FF4-9EC9-9418CA172B02}" type="datetime1">
              <a:rPr lang="en-US" smtClean="0"/>
              <a:pPr>
                <a:defRPr/>
              </a:pPr>
              <a:t>2/2/2025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5E0DBF43-AED9-49FA-A9A5-FF89B02B1372}" type="slidenum">
              <a:rPr lang="en-US" altLang="en-US" smtClean="0"/>
              <a:pPr/>
              <a:t>‹#›</a:t>
            </a:fld>
            <a:endParaRPr lang="en-US" altLang="en-US"/>
          </a:p>
        </p:txBody>
      </p:sp>
    </p:spTree>
    <p:extLst>
      <p:ext uri="{BB962C8B-B14F-4D97-AF65-F5344CB8AC3E}">
        <p14:creationId xmlns:p14="http://schemas.microsoft.com/office/powerpoint/2010/main" val="3279785602"/>
      </p:ext>
    </p:extLst>
  </p:cSld>
  <p:clrMapOvr>
    <a:masterClrMapping/>
  </p:clrMapOvr>
  <p:transition>
    <p:pull dir="d"/>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7921" y="609600"/>
            <a:ext cx="416760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49932" y="758881"/>
            <a:ext cx="2966938"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346" y="2971800"/>
            <a:ext cx="4171242"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AC8658C5-0A5A-475E-8953-81F9B244C0C2}" type="datetime1">
              <a:rPr lang="en-US" smtClean="0"/>
              <a:pPr>
                <a:defRPr/>
              </a:pPr>
              <a:t>2/2/2025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D4A8B8BC-3C38-4505-88CE-720B42E5DE24}" type="slidenum">
              <a:rPr lang="en-US" altLang="en-US" smtClean="0"/>
              <a:pPr/>
              <a:t>‹#›</a:t>
            </a:fld>
            <a:endParaRPr lang="en-US" altLang="en-US"/>
          </a:p>
        </p:txBody>
      </p:sp>
    </p:spTree>
    <p:extLst>
      <p:ext uri="{BB962C8B-B14F-4D97-AF65-F5344CB8AC3E}">
        <p14:creationId xmlns:p14="http://schemas.microsoft.com/office/powerpoint/2010/main" val="2055247806"/>
      </p:ext>
    </p:extLst>
  </p:cSld>
  <p:clrMapOvr>
    <a:masterClrMapping/>
  </p:clrMapOvr>
  <p:transition>
    <p:pull dir="d"/>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55" y="4289373"/>
            <a:ext cx="7775673"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5355" y="621322"/>
            <a:ext cx="7775673"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346" y="5108728"/>
            <a:ext cx="7774499"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224C4470-9F60-412D-A466-5060BA17E5F9}" type="datetime1">
              <a:rPr lang="en-US" smtClean="0"/>
              <a:pPr>
                <a:defRPr/>
              </a:pPr>
              <a:t>2/2/2025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B58B0A9F-C578-45AB-B147-74BBE1C37332}" type="slidenum">
              <a:rPr lang="en-US" altLang="en-US" smtClean="0"/>
              <a:pPr/>
              <a:t>‹#›</a:t>
            </a:fld>
            <a:endParaRPr lang="en-US" altLang="en-US"/>
          </a:p>
        </p:txBody>
      </p:sp>
    </p:spTree>
    <p:extLst>
      <p:ext uri="{BB962C8B-B14F-4D97-AF65-F5344CB8AC3E}">
        <p14:creationId xmlns:p14="http://schemas.microsoft.com/office/powerpoint/2010/main" val="495881254"/>
      </p:ext>
    </p:extLst>
  </p:cSld>
  <p:clrMapOvr>
    <a:masterClrMapping/>
  </p:clrMapOvr>
  <p:hf hdr="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46" y="609601"/>
            <a:ext cx="776532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47" y="4204820"/>
            <a:ext cx="776532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224C4470-9F60-412D-A466-5060BA17E5F9}" type="datetime1">
              <a:rPr lang="en-US" smtClean="0"/>
              <a:pPr>
                <a:defRPr/>
              </a:pPr>
              <a:t>2/2/2025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B58B0A9F-C578-45AB-B147-74BBE1C37332}" type="slidenum">
              <a:rPr lang="en-US" altLang="en-US" smtClean="0"/>
              <a:pPr/>
              <a:t>‹#›</a:t>
            </a:fld>
            <a:endParaRPr lang="en-US" altLang="en-US"/>
          </a:p>
        </p:txBody>
      </p:sp>
    </p:spTree>
    <p:extLst>
      <p:ext uri="{BB962C8B-B14F-4D97-AF65-F5344CB8AC3E}">
        <p14:creationId xmlns:p14="http://schemas.microsoft.com/office/powerpoint/2010/main" val="3956822881"/>
      </p:ext>
    </p:extLst>
  </p:cSld>
  <p:clrMapOvr>
    <a:masterClrMapping/>
  </p:clrMapOvr>
  <p:hf hdr="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290484" y="3610032"/>
            <a:ext cx="6564224"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5345" y="4204821"/>
            <a:ext cx="776532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224C4470-9F60-412D-A466-5060BA17E5F9}" type="datetime1">
              <a:rPr lang="en-US" smtClean="0"/>
              <a:pPr>
                <a:defRPr/>
              </a:pPr>
              <a:t>2/2/2025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B58B0A9F-C578-45AB-B147-74BBE1C37332}" type="slidenum">
              <a:rPr lang="en-US" altLang="en-US" smtClean="0"/>
              <a:pPr/>
              <a:t>‹#›</a:t>
            </a:fld>
            <a:endParaRPr lang="en-US" altLang="en-US"/>
          </a:p>
        </p:txBody>
      </p:sp>
      <p:sp>
        <p:nvSpPr>
          <p:cNvPr id="10" name="TextBox 9"/>
          <p:cNvSpPr txBox="1"/>
          <p:nvPr/>
        </p:nvSpPr>
        <p:spPr>
          <a:xfrm>
            <a:off x="505245" y="641749"/>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7946721" y="3073376"/>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603684893"/>
      </p:ext>
    </p:extLst>
  </p:cSld>
  <p:clrMapOvr>
    <a:masterClrMapping/>
  </p:clrMapOvr>
  <p:hf hdr="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355" y="2126943"/>
            <a:ext cx="7766495"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46" y="4650556"/>
            <a:ext cx="776532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224C4470-9F60-412D-A466-5060BA17E5F9}" type="datetime1">
              <a:rPr lang="en-US" smtClean="0"/>
              <a:pPr>
                <a:defRPr/>
              </a:pPr>
              <a:t>2/2/2025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B58B0A9F-C578-45AB-B147-74BBE1C37332}" type="slidenum">
              <a:rPr lang="en-US" altLang="en-US" smtClean="0"/>
              <a:pPr/>
              <a:t>‹#›</a:t>
            </a:fld>
            <a:endParaRPr lang="en-US" altLang="en-US"/>
          </a:p>
        </p:txBody>
      </p:sp>
    </p:spTree>
    <p:extLst>
      <p:ext uri="{BB962C8B-B14F-4D97-AF65-F5344CB8AC3E}">
        <p14:creationId xmlns:p14="http://schemas.microsoft.com/office/powerpoint/2010/main" val="2505068288"/>
      </p:ext>
    </p:extLst>
  </p:cSld>
  <p:clrMapOvr>
    <a:masterClrMapping/>
  </p:clrMapOvr>
  <p:hf hdr="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345" y="609601"/>
            <a:ext cx="776532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346" y="2088320"/>
            <a:ext cx="2474217"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346" y="2911624"/>
            <a:ext cx="2474217"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333658" y="2088320"/>
            <a:ext cx="2473919"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333659" y="2911624"/>
            <a:ext cx="247486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5979974" y="2088320"/>
            <a:ext cx="246840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5982260" y="2911624"/>
            <a:ext cx="2468408"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pPr>
              <a:defRPr/>
            </a:pPr>
            <a:fld id="{224C4470-9F60-412D-A466-5060BA17E5F9}" type="datetime1">
              <a:rPr lang="en-US" smtClean="0"/>
              <a:pPr>
                <a:defRPr/>
              </a:pPr>
              <a:t>2/2/2025</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fld id="{B58B0A9F-C578-45AB-B147-74BBE1C37332}" type="slidenum">
              <a:rPr lang="en-US" altLang="en-US" smtClean="0"/>
              <a:pPr/>
              <a:t>‹#›</a:t>
            </a:fld>
            <a:endParaRPr lang="en-US" altLang="en-US"/>
          </a:p>
        </p:txBody>
      </p:sp>
    </p:spTree>
    <p:extLst>
      <p:ext uri="{BB962C8B-B14F-4D97-AF65-F5344CB8AC3E}">
        <p14:creationId xmlns:p14="http://schemas.microsoft.com/office/powerpoint/2010/main" val="222779324"/>
      </p:ext>
    </p:extLst>
  </p:cSld>
  <p:clrMapOvr>
    <a:masterClrMapping/>
  </p:clrMapOvr>
  <p:hf hdr="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346" y="609601"/>
            <a:ext cx="776532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5347" y="3989147"/>
            <a:ext cx="2474216"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819015" y="2092235"/>
            <a:ext cx="2205038"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5347" y="4565409"/>
            <a:ext cx="2474216" cy="122579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332026" y="3989147"/>
            <a:ext cx="2474237"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426747" y="2092235"/>
            <a:ext cx="2197894"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331011" y="4565408"/>
            <a:ext cx="2475252" cy="122579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5980067" y="3989147"/>
            <a:ext cx="246742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6114603" y="2092235"/>
            <a:ext cx="219908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79973" y="4565410"/>
            <a:ext cx="2470694" cy="122579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pPr>
              <a:defRPr/>
            </a:pPr>
            <a:fld id="{224C4470-9F60-412D-A466-5060BA17E5F9}" type="datetime1">
              <a:rPr lang="en-US" smtClean="0"/>
              <a:pPr>
                <a:defRPr/>
              </a:pPr>
              <a:t>2/2/2025</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fld id="{B58B0A9F-C578-45AB-B147-74BBE1C37332}" type="slidenum">
              <a:rPr lang="en-US" altLang="en-US" smtClean="0"/>
              <a:pPr/>
              <a:t>‹#›</a:t>
            </a:fld>
            <a:endParaRPr lang="en-US" altLang="en-US"/>
          </a:p>
        </p:txBody>
      </p:sp>
    </p:spTree>
    <p:extLst>
      <p:ext uri="{BB962C8B-B14F-4D97-AF65-F5344CB8AC3E}">
        <p14:creationId xmlns:p14="http://schemas.microsoft.com/office/powerpoint/2010/main" val="1988048014"/>
      </p:ext>
    </p:extLst>
  </p:cSld>
  <p:clrMapOvr>
    <a:masterClrMapping/>
  </p:clrMapOvr>
  <p:hf hdr="0"/>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1E9C5FAB-3B84-442F-AB31-E580B9681F6B}" type="datetime1">
              <a:rPr lang="en-US" smtClean="0"/>
              <a:pPr>
                <a:defRPr/>
              </a:pPr>
              <a:t>2/2/2025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38FFE95F-87D7-4DC2-ACD5-B1496AD42395}" type="slidenum">
              <a:rPr lang="en-US" altLang="en-US" smtClean="0"/>
              <a:pPr/>
              <a:t>‹#›</a:t>
            </a:fld>
            <a:endParaRPr lang="en-US" altLang="en-US"/>
          </a:p>
        </p:txBody>
      </p:sp>
    </p:spTree>
    <p:extLst>
      <p:ext uri="{BB962C8B-B14F-4D97-AF65-F5344CB8AC3E}">
        <p14:creationId xmlns:p14="http://schemas.microsoft.com/office/powerpoint/2010/main" val="2566590184"/>
      </p:ext>
    </p:extLst>
  </p:cSld>
  <p:clrMapOvr>
    <a:masterClrMapping/>
  </p:clrMapOvr>
  <p:transition>
    <p:pull dir="d"/>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609600"/>
            <a:ext cx="1906993"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85346" y="609600"/>
            <a:ext cx="5744029"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09F8AC23-C769-4F3C-B661-83BCB10B72BB}" type="datetime1">
              <a:rPr lang="en-US" smtClean="0"/>
              <a:pPr>
                <a:defRPr/>
              </a:pPr>
              <a:t>2/2/2025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1DA7AEEE-5E07-445C-8449-ADF6E87144DA}" type="slidenum">
              <a:rPr lang="en-US" altLang="en-US" smtClean="0"/>
              <a:pPr/>
              <a:t>‹#›</a:t>
            </a:fld>
            <a:endParaRPr lang="en-US" altLang="en-US"/>
          </a:p>
        </p:txBody>
      </p:sp>
    </p:spTree>
    <p:extLst>
      <p:ext uri="{BB962C8B-B14F-4D97-AF65-F5344CB8AC3E}">
        <p14:creationId xmlns:p14="http://schemas.microsoft.com/office/powerpoint/2010/main" val="4098207373"/>
      </p:ext>
    </p:extLst>
  </p:cSld>
  <p:clrMapOvr>
    <a:masterClrMapping/>
  </p:clrMapOvr>
  <p:transition>
    <p:pull dir="d"/>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2330943125"/>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19" Type="http://schemas.openxmlformats.org/officeDocument/2006/relationships/theme" Target="../theme/theme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305FB59-E263-4853-918B-E788F879EA8C}"/>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endParaRPr lang="en-IN" dirty="0"/>
          </a:p>
        </p:txBody>
      </p:sp>
      <p:sp>
        <p:nvSpPr>
          <p:cNvPr id="3" name="Text Placeholder 2">
            <a:extLst>
              <a:ext uri="{FF2B5EF4-FFF2-40B4-BE49-F238E27FC236}">
                <a16:creationId xmlns:a16="http://schemas.microsoft.com/office/drawing/2014/main" id="{1DC615C6-AFCE-4AC4-96FB-6E7EFF7EA8E2}"/>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B2259FD-5460-4D57-8DB3-00D4E7A159B2}"/>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B31261-DAF5-4E2B-9B97-7D04B285B2AC}" type="datetimeFigureOut">
              <a:rPr lang="en-IN" smtClean="0"/>
              <a:pPr/>
              <a:t>02-02-2025</a:t>
            </a:fld>
            <a:endParaRPr lang="en-IN"/>
          </a:p>
        </p:txBody>
      </p:sp>
      <p:sp>
        <p:nvSpPr>
          <p:cNvPr id="5" name="Footer Placeholder 4">
            <a:extLst>
              <a:ext uri="{FF2B5EF4-FFF2-40B4-BE49-F238E27FC236}">
                <a16:creationId xmlns:a16="http://schemas.microsoft.com/office/drawing/2014/main" id="{2E5EC7CC-C658-435C-83B0-B9434DE7BEC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279A7058-DF46-4D63-8380-C863C7CFC3C0}"/>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45121B-5D98-4FB5-B78B-19360519D0F9}" type="slidenum">
              <a:rPr lang="en-IN" smtClean="0"/>
              <a:pPr/>
              <a:t>‹#›</a:t>
            </a:fld>
            <a:endParaRPr lang="en-IN"/>
          </a:p>
        </p:txBody>
      </p:sp>
      <p:pic>
        <p:nvPicPr>
          <p:cNvPr id="7" name="Picture 6" descr="A picture containing player, holding, man&#10;&#10;Description automatically generated">
            <a:extLst>
              <a:ext uri="{FF2B5EF4-FFF2-40B4-BE49-F238E27FC236}">
                <a16:creationId xmlns:a16="http://schemas.microsoft.com/office/drawing/2014/main" id="{ED9BA016-33F8-4EDB-B7BB-D195783F295B}"/>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8101768" y="0"/>
            <a:ext cx="1042232" cy="450166"/>
          </a:xfrm>
          <a:prstGeom prst="rect">
            <a:avLst/>
          </a:prstGeom>
        </p:spPr>
      </p:pic>
      <p:sp>
        <p:nvSpPr>
          <p:cNvPr id="10" name="TextBox 9">
            <a:extLst>
              <a:ext uri="{FF2B5EF4-FFF2-40B4-BE49-F238E27FC236}">
                <a16:creationId xmlns:a16="http://schemas.microsoft.com/office/drawing/2014/main" id="{82EC79B5-86A2-A2A4-BA55-D3865015F842}"/>
              </a:ext>
            </a:extLst>
          </p:cNvPr>
          <p:cNvSpPr txBox="1"/>
          <p:nvPr userDrawn="1">
            <p:extLst>
              <p:ext uri="{1162E1C5-73C7-4A58-AE30-91384D911F3F}">
                <p184:classification xmlns:p184="http://schemas.microsoft.com/office/powerpoint/2018/4/main" val="hdr"/>
              </p:ext>
            </p:extLst>
          </p:nvPr>
        </p:nvSpPr>
        <p:spPr>
          <a:xfrm>
            <a:off x="63500" y="63500"/>
            <a:ext cx="1165225" cy="152400"/>
          </a:xfrm>
          <a:prstGeom prst="rect">
            <a:avLst/>
          </a:prstGeom>
        </p:spPr>
        <p:txBody>
          <a:bodyPr horzOverflow="overflow" lIns="0" tIns="0" rIns="0" bIns="0">
            <a:spAutoFit/>
          </a:bodyPr>
          <a:lstStyle/>
          <a:p>
            <a:pPr algn="l"/>
            <a:r>
              <a:rPr lang="en-IN" sz="1000">
                <a:solidFill>
                  <a:srgbClr val="008000"/>
                </a:solidFill>
                <a:latin typeface="Calibri" panose="020F0502020204030204" pitchFamily="34" charset="0"/>
                <a:ea typeface="Calibri" panose="020F0502020204030204" pitchFamily="34" charset="0"/>
                <a:cs typeface="Calibri" panose="020F0502020204030204" pitchFamily="34" charset="0"/>
              </a:rPr>
              <a:t>Classification: Internal</a:t>
            </a:r>
          </a:p>
        </p:txBody>
      </p:sp>
      <p:sp>
        <p:nvSpPr>
          <p:cNvPr id="11" name="TextBox 10">
            <a:extLst>
              <a:ext uri="{FF2B5EF4-FFF2-40B4-BE49-F238E27FC236}">
                <a16:creationId xmlns:a16="http://schemas.microsoft.com/office/drawing/2014/main" id="{CC8DE6B1-624B-03D6-4778-3FD5DFBF63C5}"/>
              </a:ext>
            </a:extLst>
          </p:cNvPr>
          <p:cNvSpPr txBox="1"/>
          <p:nvPr userDrawn="1">
            <p:extLst>
              <p:ext uri="{1162E1C5-73C7-4A58-AE30-91384D911F3F}">
                <p184:classification xmlns:p184="http://schemas.microsoft.com/office/powerpoint/2018/4/main" val="ftr"/>
              </p:ext>
            </p:extLst>
          </p:nvPr>
        </p:nvSpPr>
        <p:spPr>
          <a:xfrm>
            <a:off x="63500" y="6642100"/>
            <a:ext cx="2271713" cy="152400"/>
          </a:xfrm>
          <a:prstGeom prst="rect">
            <a:avLst/>
          </a:prstGeom>
        </p:spPr>
        <p:txBody>
          <a:bodyPr horzOverflow="overflow" lIns="0" tIns="0" rIns="0" bIns="0">
            <a:spAutoFit/>
          </a:bodyPr>
          <a:lstStyle/>
          <a:p>
            <a:pPr algn="l"/>
            <a:r>
              <a:rPr lang="en-IN" sz="1000">
                <a:solidFill>
                  <a:srgbClr val="008000"/>
                </a:solidFill>
                <a:latin typeface="Calibri" panose="020F0502020204030204" pitchFamily="34" charset="0"/>
                <a:ea typeface="Calibri" panose="020F0502020204030204" pitchFamily="34" charset="0"/>
                <a:cs typeface="Calibri" panose="020F0502020204030204" pitchFamily="34" charset="0"/>
              </a:rPr>
              <a:t>This message has been classified as Internal</a:t>
            </a:r>
          </a:p>
        </p:txBody>
      </p:sp>
    </p:spTree>
    <p:extLst>
      <p:ext uri="{BB962C8B-B14F-4D97-AF65-F5344CB8AC3E}">
        <p14:creationId xmlns:p14="http://schemas.microsoft.com/office/powerpoint/2010/main" val="347817114"/>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347" y="609601"/>
            <a:ext cx="776532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346" y="2096064"/>
            <a:ext cx="776532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59052" y="5883276"/>
            <a:ext cx="20574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pPr>
              <a:defRPr/>
            </a:pPr>
            <a:fld id="{224C4470-9F60-412D-A466-5060BA17E5F9}" type="datetime1">
              <a:rPr lang="en-US" smtClean="0"/>
              <a:pPr>
                <a:defRPr/>
              </a:pPr>
              <a:t>2/2/2025</a:t>
            </a:fld>
            <a:endParaRPr lang="en-US"/>
          </a:p>
        </p:txBody>
      </p:sp>
      <p:sp>
        <p:nvSpPr>
          <p:cNvPr id="5" name="Footer Placeholder 4"/>
          <p:cNvSpPr>
            <a:spLocks noGrp="1"/>
          </p:cNvSpPr>
          <p:nvPr>
            <p:ph type="ftr" sz="quarter" idx="3"/>
          </p:nvPr>
        </p:nvSpPr>
        <p:spPr>
          <a:xfrm>
            <a:off x="685346" y="5883276"/>
            <a:ext cx="5004649" cy="365125"/>
          </a:xfrm>
          <a:prstGeom prst="rect">
            <a:avLst/>
          </a:prstGeom>
        </p:spPr>
        <p:txBody>
          <a:bodyPr vert="horz" lIns="91440" tIns="45720" rIns="91440" bIns="45720" rtlCol="0" anchor="ctr"/>
          <a:lstStyle>
            <a:lvl1pPr algn="l">
              <a:defRPr sz="10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7885509" y="5883276"/>
            <a:ext cx="565159"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B58B0A9F-C578-45AB-B147-74BBE1C37332}" type="slidenum">
              <a:rPr lang="en-US" altLang="en-US" smtClean="0"/>
              <a:pPr/>
              <a:t>‹#›</a:t>
            </a:fld>
            <a:endParaRPr lang="en-US" altLang="en-US"/>
          </a:p>
        </p:txBody>
      </p:sp>
      <p:sp>
        <p:nvSpPr>
          <p:cNvPr id="9" name="TextBox 8">
            <a:extLst>
              <a:ext uri="{FF2B5EF4-FFF2-40B4-BE49-F238E27FC236}">
                <a16:creationId xmlns:a16="http://schemas.microsoft.com/office/drawing/2014/main" id="{DE2ECBA1-9E31-C976-27F6-FF51498F8371}"/>
              </a:ext>
            </a:extLst>
          </p:cNvPr>
          <p:cNvSpPr txBox="1"/>
          <p:nvPr userDrawn="1">
            <p:extLst>
              <p:ext uri="{1162E1C5-73C7-4A58-AE30-91384D911F3F}">
                <p184:classification xmlns:p184="http://schemas.microsoft.com/office/powerpoint/2018/4/main" val="hdr"/>
              </p:ext>
            </p:extLst>
          </p:nvPr>
        </p:nvSpPr>
        <p:spPr>
          <a:xfrm>
            <a:off x="63500" y="63500"/>
            <a:ext cx="1165225" cy="152400"/>
          </a:xfrm>
          <a:prstGeom prst="rect">
            <a:avLst/>
          </a:prstGeom>
        </p:spPr>
        <p:txBody>
          <a:bodyPr horzOverflow="overflow" lIns="0" tIns="0" rIns="0" bIns="0">
            <a:spAutoFit/>
          </a:bodyPr>
          <a:lstStyle/>
          <a:p>
            <a:pPr algn="l"/>
            <a:r>
              <a:rPr lang="en-IN" sz="1000">
                <a:solidFill>
                  <a:srgbClr val="008000"/>
                </a:solidFill>
                <a:latin typeface="Calibri" panose="020F0502020204030204" pitchFamily="34" charset="0"/>
                <a:ea typeface="Calibri" panose="020F0502020204030204" pitchFamily="34" charset="0"/>
                <a:cs typeface="Calibri" panose="020F0502020204030204" pitchFamily="34" charset="0"/>
              </a:rPr>
              <a:t>Classification: Internal</a:t>
            </a:r>
          </a:p>
        </p:txBody>
      </p:sp>
      <p:sp>
        <p:nvSpPr>
          <p:cNvPr id="10" name="TextBox 9">
            <a:extLst>
              <a:ext uri="{FF2B5EF4-FFF2-40B4-BE49-F238E27FC236}">
                <a16:creationId xmlns:a16="http://schemas.microsoft.com/office/drawing/2014/main" id="{9F663D3F-F036-8F82-958F-B39A17E694BD}"/>
              </a:ext>
            </a:extLst>
          </p:cNvPr>
          <p:cNvSpPr txBox="1"/>
          <p:nvPr userDrawn="1">
            <p:extLst>
              <p:ext uri="{1162E1C5-73C7-4A58-AE30-91384D911F3F}">
                <p184:classification xmlns:p184="http://schemas.microsoft.com/office/powerpoint/2018/4/main" val="ftr"/>
              </p:ext>
            </p:extLst>
          </p:nvPr>
        </p:nvSpPr>
        <p:spPr>
          <a:xfrm>
            <a:off x="63500" y="6642100"/>
            <a:ext cx="2271713" cy="152400"/>
          </a:xfrm>
          <a:prstGeom prst="rect">
            <a:avLst/>
          </a:prstGeom>
        </p:spPr>
        <p:txBody>
          <a:bodyPr horzOverflow="overflow" lIns="0" tIns="0" rIns="0" bIns="0">
            <a:spAutoFit/>
          </a:bodyPr>
          <a:lstStyle/>
          <a:p>
            <a:pPr algn="l"/>
            <a:r>
              <a:rPr lang="en-IN" sz="1000">
                <a:solidFill>
                  <a:srgbClr val="008000"/>
                </a:solidFill>
                <a:latin typeface="Calibri" panose="020F0502020204030204" pitchFamily="34" charset="0"/>
                <a:ea typeface="Calibri" panose="020F0502020204030204" pitchFamily="34" charset="0"/>
                <a:cs typeface="Calibri" panose="020F0502020204030204" pitchFamily="34" charset="0"/>
              </a:rPr>
              <a:t>This message has been classified as Internal</a:t>
            </a:r>
          </a:p>
        </p:txBody>
      </p:sp>
    </p:spTree>
    <p:extLst>
      <p:ext uri="{BB962C8B-B14F-4D97-AF65-F5344CB8AC3E}">
        <p14:creationId xmlns:p14="http://schemas.microsoft.com/office/powerpoint/2010/main" val="2084077721"/>
      </p:ext>
    </p:extLst>
  </p:cSld>
  <p:clrMap bg1="dk1" tx1="lt1" bg2="dk2" tx2="lt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 id="2147483781" r:id="rId12"/>
    <p:sldLayoutId id="2147483782" r:id="rId13"/>
    <p:sldLayoutId id="2147483783" r:id="rId14"/>
    <p:sldLayoutId id="2147483784" r:id="rId15"/>
    <p:sldLayoutId id="2147483785" r:id="rId16"/>
    <p:sldLayoutId id="2147483786" r:id="rId17"/>
    <p:sldLayoutId id="2147483787" r:id="rId18"/>
  </p:sldLayoutIdLst>
  <p:transition>
    <p:pull dir="d"/>
  </p:transition>
  <p:hf hdr="0"/>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a:extLst>
              <a:ext uri="{FF2B5EF4-FFF2-40B4-BE49-F238E27FC236}">
                <a16:creationId xmlns:a16="http://schemas.microsoft.com/office/drawing/2014/main" id="{88718638-9E92-3B4F-023F-EEA275A3B817}"/>
              </a:ext>
            </a:extLst>
          </p:cNvPr>
          <p:cNvSpPr>
            <a:spLocks noGrp="1"/>
          </p:cNvSpPr>
          <p:nvPr>
            <p:ph type="ctrTitle"/>
          </p:nvPr>
        </p:nvSpPr>
        <p:spPr>
          <a:xfrm>
            <a:off x="3428992" y="642918"/>
            <a:ext cx="5105408" cy="1589107"/>
          </a:xfrm>
        </p:spPr>
        <p:txBody>
          <a:bodyPr>
            <a:normAutofit fontScale="90000"/>
          </a:bodyPr>
          <a:lstStyle/>
          <a:p>
            <a:pPr eaLnBrk="1" hangingPunct="1"/>
            <a:r>
              <a:rPr lang="en-US" altLang="en-US" b="1" dirty="0">
                <a:solidFill>
                  <a:srgbClr val="FFFF00"/>
                </a:solidFill>
              </a:rPr>
              <a:t>FREQUENTLY ASKED QUESTIONS </a:t>
            </a:r>
            <a:endParaRPr lang="en-IN" altLang="en-US" dirty="0">
              <a:solidFill>
                <a:srgbClr val="FFFF00"/>
              </a:solidFill>
            </a:endParaRPr>
          </a:p>
        </p:txBody>
      </p:sp>
      <p:sp>
        <p:nvSpPr>
          <p:cNvPr id="3" name="Subtitle 2">
            <a:extLst>
              <a:ext uri="{FF2B5EF4-FFF2-40B4-BE49-F238E27FC236}">
                <a16:creationId xmlns:a16="http://schemas.microsoft.com/office/drawing/2014/main" id="{6D5CB9E9-B53D-4D09-AC8B-C121ADC2C5F5}"/>
              </a:ext>
            </a:extLst>
          </p:cNvPr>
          <p:cNvSpPr>
            <a:spLocks noGrp="1"/>
          </p:cNvSpPr>
          <p:nvPr>
            <p:ph type="subTitle" idx="1"/>
          </p:nvPr>
        </p:nvSpPr>
        <p:spPr>
          <a:xfrm>
            <a:off x="3500430" y="2357430"/>
            <a:ext cx="4652970" cy="3857652"/>
          </a:xfrm>
        </p:spPr>
        <p:txBody>
          <a:bodyPr rtlCol="0">
            <a:normAutofit fontScale="62500" lnSpcReduction="20000"/>
          </a:bodyPr>
          <a:lstStyle/>
          <a:p>
            <a:pPr eaLnBrk="1" fontAlgn="auto" hangingPunct="1">
              <a:spcAft>
                <a:spcPts val="0"/>
              </a:spcAft>
              <a:defRPr/>
            </a:pPr>
            <a:r>
              <a:rPr lang="en-IN" b="1" dirty="0"/>
              <a:t>ON</a:t>
            </a:r>
          </a:p>
          <a:p>
            <a:pPr eaLnBrk="1" fontAlgn="auto" hangingPunct="1">
              <a:spcAft>
                <a:spcPts val="0"/>
              </a:spcAft>
              <a:defRPr/>
            </a:pPr>
            <a:r>
              <a:rPr lang="en-US" sz="5400" b="1" dirty="0">
                <a:solidFill>
                  <a:srgbClr val="FF0000"/>
                </a:solidFill>
              </a:rPr>
              <a:t>Foreign Exchange/ Policy/NRI</a:t>
            </a:r>
          </a:p>
          <a:p>
            <a:pPr eaLnBrk="1" fontAlgn="auto" hangingPunct="1">
              <a:spcAft>
                <a:spcPts val="0"/>
              </a:spcAft>
              <a:defRPr/>
            </a:pPr>
            <a:r>
              <a:rPr lang="en-IN" sz="5400" dirty="0">
                <a:solidFill>
                  <a:srgbClr val="FF0000"/>
                </a:solidFill>
              </a:rPr>
              <a:t>By Vinay A. Darra CM &amp; Faculty IMAGE</a:t>
            </a:r>
          </a:p>
        </p:txBody>
      </p:sp>
    </p:spTree>
  </p:cSld>
  <p:clrMapOvr>
    <a:masterClrMapping/>
  </p:clrMapOvr>
  <p:transition>
    <p:pull di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69607-2670-1E6D-EAAA-92FDDC662387}"/>
              </a:ext>
            </a:extLst>
          </p:cNvPr>
          <p:cNvSpPr>
            <a:spLocks noGrp="1"/>
          </p:cNvSpPr>
          <p:nvPr>
            <p:ph type="title"/>
          </p:nvPr>
        </p:nvSpPr>
        <p:spPr>
          <a:xfrm>
            <a:off x="304800" y="74761"/>
            <a:ext cx="8534400" cy="1524000"/>
          </a:xfrm>
        </p:spPr>
        <p:txBody>
          <a:bodyPr rtlCol="0">
            <a:normAutofit fontScale="90000"/>
          </a:bodyPr>
          <a:lstStyle/>
          <a:p>
            <a:pPr algn="l">
              <a:defRPr/>
            </a:pP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r>
              <a:rPr lang="en-US" dirty="0">
                <a:solidFill>
                  <a:srgbClr val="FFFF00"/>
                </a:solidFill>
              </a:rPr>
              <a:t>Q. </a:t>
            </a:r>
            <a:r>
              <a:rPr lang="en-IN" dirty="0">
                <a:solidFill>
                  <a:srgbClr val="FFFF00"/>
                </a:solidFill>
              </a:rPr>
              <a:t>What is the role of RBI in FX Markets?</a:t>
            </a:r>
            <a:br>
              <a:rPr lang="en-US" dirty="0"/>
            </a:br>
            <a:br>
              <a:rPr lang="en-US" dirty="0"/>
            </a:br>
            <a:br>
              <a:rPr lang="en-US" dirty="0"/>
            </a:br>
            <a:br>
              <a:rPr lang="en-US" dirty="0"/>
            </a:br>
            <a:br>
              <a:rPr lang="en-US" dirty="0"/>
            </a:br>
            <a:br>
              <a:rPr lang="en-US" dirty="0"/>
            </a:b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4939DEE9-003D-3B01-B6A4-3F63C56B0B24}"/>
              </a:ext>
            </a:extLst>
          </p:cNvPr>
          <p:cNvSpPr>
            <a:spLocks noGrp="1"/>
          </p:cNvSpPr>
          <p:nvPr>
            <p:ph idx="1"/>
          </p:nvPr>
        </p:nvSpPr>
        <p:spPr>
          <a:xfrm>
            <a:off x="179512" y="1598761"/>
            <a:ext cx="8501122" cy="3214710"/>
          </a:xfrm>
        </p:spPr>
        <p:txBody>
          <a:bodyPr>
            <a:normAutofit fontScale="25000" lnSpcReduction="20000"/>
          </a:bodyPr>
          <a:lstStyle/>
          <a:p>
            <a:pPr lvl="0" algn="just">
              <a:buNone/>
              <a:defRPr/>
            </a:pPr>
            <a:r>
              <a:rPr lang="en-US" sz="12000" dirty="0">
                <a:solidFill>
                  <a:srgbClr val="FFFF00"/>
                </a:solidFill>
                <a:latin typeface="+mj-lt"/>
                <a:ea typeface="+mj-ea"/>
                <a:cs typeface="+mj-cs"/>
              </a:rPr>
              <a:t>  Ans: </a:t>
            </a:r>
            <a:r>
              <a:rPr lang="en-IN" sz="12000" dirty="0">
                <a:solidFill>
                  <a:srgbClr val="FFFF00"/>
                </a:solidFill>
                <a:latin typeface="+mj-lt"/>
                <a:ea typeface="+mj-ea"/>
                <a:cs typeface="+mj-cs"/>
              </a:rPr>
              <a:t>Facilitating external trade and payment.</a:t>
            </a:r>
          </a:p>
          <a:p>
            <a:pPr algn="just">
              <a:buNone/>
              <a:defRPr/>
            </a:pPr>
            <a:r>
              <a:rPr lang="en-IN" sz="12000" dirty="0">
                <a:solidFill>
                  <a:srgbClr val="FFFF00"/>
                </a:solidFill>
                <a:latin typeface="+mj-lt"/>
                <a:ea typeface="+mj-ea"/>
                <a:cs typeface="+mj-cs"/>
              </a:rPr>
              <a:t>          Promoting the orderly development and maintenance of  foreign exchange market in India.</a:t>
            </a:r>
          </a:p>
          <a:p>
            <a:pPr algn="just">
              <a:buNone/>
              <a:defRPr/>
            </a:pPr>
            <a:r>
              <a:rPr lang="en-IN" sz="12000" dirty="0">
                <a:solidFill>
                  <a:srgbClr val="FFFF00"/>
                </a:solidFill>
                <a:latin typeface="+mj-lt"/>
                <a:ea typeface="+mj-ea"/>
                <a:cs typeface="+mj-cs"/>
              </a:rPr>
              <a:t>          Issuing Licenses to AD banks, FFMC, Selected Financial Institutions to deal in FX.</a:t>
            </a:r>
          </a:p>
          <a:p>
            <a:pPr>
              <a:buNone/>
              <a:defRPr/>
            </a:pPr>
            <a:endParaRPr lang="en-US" dirty="0"/>
          </a:p>
          <a:p>
            <a:pPr lvl="0">
              <a:buNone/>
              <a:defRPr/>
            </a:pPr>
            <a:endParaRPr lang="en-US" sz="4000" dirty="0"/>
          </a:p>
          <a:p>
            <a:pPr eaLnBrk="1" hangingPunct="1">
              <a:buFont typeface="Arial" charset="0"/>
              <a:buNone/>
              <a:defRPr/>
            </a:pPr>
            <a:r>
              <a:rPr lang="en-US" sz="4000" dirty="0">
                <a:solidFill>
                  <a:srgbClr val="FFFF00"/>
                </a:solidFill>
                <a:latin typeface="+mj-lt"/>
                <a:ea typeface="+mj-ea"/>
                <a:cs typeface="+mj-cs"/>
              </a:rPr>
              <a:t>  </a:t>
            </a:r>
            <a:endParaRPr lang="en-IN" sz="4000" dirty="0">
              <a:solidFill>
                <a:srgbClr val="FFFF00"/>
              </a:solidFill>
              <a:latin typeface="+mj-lt"/>
              <a:ea typeface="+mj-ea"/>
              <a:cs typeface="+mj-cs"/>
            </a:endParaRPr>
          </a:p>
          <a:p>
            <a:pPr eaLnBrk="1" hangingPunct="1">
              <a:buFont typeface="Arial" charset="0"/>
              <a:buChar char="•"/>
              <a:defRPr/>
            </a:pPr>
            <a:endParaRPr lang="en-IN" dirty="0"/>
          </a:p>
        </p:txBody>
      </p:sp>
      <p:sp>
        <p:nvSpPr>
          <p:cNvPr id="4" name="Date Placeholder 3">
            <a:extLst>
              <a:ext uri="{FF2B5EF4-FFF2-40B4-BE49-F238E27FC236}">
                <a16:creationId xmlns:a16="http://schemas.microsoft.com/office/drawing/2014/main" id="{9272561C-C49C-E6D1-8B98-1AA52BCDDFC1}"/>
              </a:ext>
            </a:extLst>
          </p:cNvPr>
          <p:cNvSpPr>
            <a:spLocks noGrp="1"/>
          </p:cNvSpPr>
          <p:nvPr>
            <p:ph type="dt" sz="half" idx="10"/>
          </p:nvPr>
        </p:nvSpPr>
        <p:spPr/>
        <p:txBody>
          <a:bodyPr/>
          <a:lstStyle/>
          <a:p>
            <a:pPr>
              <a:defRPr/>
            </a:pPr>
            <a:fld id="{3B7842C1-8C59-4BD3-ADB9-54B42A50CF37}" type="datetime1">
              <a:rPr lang="en-US" smtClean="0"/>
              <a:pPr>
                <a:defRPr/>
              </a:pPr>
              <a:t>2/2/2025</a:t>
            </a:fld>
            <a:endParaRPr lang="en-US"/>
          </a:p>
        </p:txBody>
      </p:sp>
      <p:sp>
        <p:nvSpPr>
          <p:cNvPr id="6" name="Footer Placeholder 5">
            <a:extLst>
              <a:ext uri="{FF2B5EF4-FFF2-40B4-BE49-F238E27FC236}">
                <a16:creationId xmlns:a16="http://schemas.microsoft.com/office/drawing/2014/main" id="{8A58BE90-61D2-EAA8-96BD-A9BEACE6E8AC}"/>
              </a:ext>
            </a:extLst>
          </p:cNvPr>
          <p:cNvSpPr>
            <a:spLocks noGrp="1"/>
          </p:cNvSpPr>
          <p:nvPr>
            <p:ph type="ftr" sz="quarter" idx="11"/>
          </p:nvPr>
        </p:nvSpPr>
        <p:spPr/>
        <p:txBody>
          <a:bodyPr/>
          <a:lstStyle/>
          <a:p>
            <a:pPr>
              <a:defRPr/>
            </a:pPr>
            <a:endParaRPr lang="en-US"/>
          </a:p>
        </p:txBody>
      </p:sp>
      <p:sp>
        <p:nvSpPr>
          <p:cNvPr id="5" name="Slide Number Placeholder 4">
            <a:extLst>
              <a:ext uri="{FF2B5EF4-FFF2-40B4-BE49-F238E27FC236}">
                <a16:creationId xmlns:a16="http://schemas.microsoft.com/office/drawing/2014/main" id="{C74EA384-53F6-4F87-6EEE-D413DF727E1D}"/>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480812C-4BA1-4409-9733-06707CDECFDA}" type="slidenum">
              <a:rPr lang="en-US" altLang="en-US">
                <a:solidFill>
                  <a:srgbClr val="FFFFFF"/>
                </a:solidFill>
              </a:rPr>
              <a:pPr eaLnBrk="1" hangingPunct="1"/>
              <a:t>2</a:t>
            </a:fld>
            <a:endParaRPr lang="en-US" altLang="en-US">
              <a:solidFill>
                <a:srgbClr val="FFFFFF"/>
              </a:solidFill>
            </a:endParaRPr>
          </a:p>
        </p:txBody>
      </p:sp>
    </p:spTree>
    <p:extLst>
      <p:ext uri="{BB962C8B-B14F-4D97-AF65-F5344CB8AC3E}">
        <p14:creationId xmlns:p14="http://schemas.microsoft.com/office/powerpoint/2010/main" val="3473546869"/>
      </p:ext>
    </p:extLst>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0" end="0"/>
                                            </p:txEl>
                                          </p:spTgt>
                                        </p:tgtEl>
                                        <p:attrNameLst>
                                          <p:attrName>style.visibility</p:attrName>
                                        </p:attrNameLst>
                                      </p:cBhvr>
                                      <p:to>
                                        <p:strVal val="visible"/>
                                      </p:to>
                                    </p:set>
                                    <p:animEffect transition="in" filter="blinds(horizontal)">
                                      <p:cBhvr>
                                        <p:cTn id="11" dur="500"/>
                                        <p:tgtEl>
                                          <p:spTgt spid="307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6" dur="500"/>
                                        <p:tgtEl>
                                          <p:spTgt spid="307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3075">
                                            <p:txEl>
                                              <p:pRg st="2" end="2"/>
                                            </p:txEl>
                                          </p:spTgt>
                                        </p:tgtEl>
                                        <p:attrNameLst>
                                          <p:attrName>style.visibility</p:attrName>
                                        </p:attrNameLst>
                                      </p:cBhvr>
                                      <p:to>
                                        <p:strVal val="visible"/>
                                      </p:to>
                                    </p:set>
                                    <p:animEffect transition="in" filter="blinds(horizontal)">
                                      <p:cBhvr>
                                        <p:cTn id="21" dur="500"/>
                                        <p:tgtEl>
                                          <p:spTgt spid="3075">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3075">
                                            <p:txEl>
                                              <p:pRg st="5" end="5"/>
                                            </p:txEl>
                                          </p:spTgt>
                                        </p:tgtEl>
                                        <p:attrNameLst>
                                          <p:attrName>style.visibility</p:attrName>
                                        </p:attrNameLst>
                                      </p:cBhvr>
                                      <p:to>
                                        <p:strVal val="visible"/>
                                      </p:to>
                                    </p:set>
                                    <p:animEffect transition="in" filter="blinds(horizontal)">
                                      <p:cBhvr>
                                        <p:cTn id="26" dur="500"/>
                                        <p:tgtEl>
                                          <p:spTgt spid="307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60648"/>
            <a:ext cx="7886700" cy="493073"/>
          </a:xfrm>
        </p:spPr>
        <p:txBody>
          <a:bodyPr>
            <a:normAutofit fontScale="90000"/>
          </a:bodyPr>
          <a:lstStyle/>
          <a:p>
            <a:pPr>
              <a:spcAft>
                <a:spcPts val="450"/>
              </a:spcAft>
            </a:pPr>
            <a:r>
              <a:rPr lang="en-US" sz="3300" dirty="0">
                <a:effectLst>
                  <a:outerShdw blurRad="50800" dist="38100" dir="5400000" algn="t" rotWithShape="0">
                    <a:prstClr val="black">
                      <a:alpha val="40000"/>
                    </a:prstClr>
                  </a:outerShdw>
                </a:effectLst>
                <a:latin typeface="Tw Cen MT" panose="020B0602020104020603" pitchFamily="34" charset="0"/>
                <a:ea typeface="+mn-ea"/>
                <a:cs typeface="+mn-cs"/>
              </a:rPr>
              <a:t>Authorized Person</a:t>
            </a:r>
            <a:endParaRPr lang="en-IN" dirty="0">
              <a:effectLst>
                <a:outerShdw blurRad="50800" dist="38100" dir="5400000" algn="t" rotWithShape="0">
                  <a:prstClr val="black">
                    <a:alpha val="40000"/>
                  </a:prstClr>
                </a:outerShdw>
              </a:effectLst>
              <a:latin typeface="Tw Cen MT" panose="020B0602020104020603" pitchFamily="34" charset="0"/>
              <a:ea typeface="+mn-ea"/>
              <a:cs typeface="+mn-cs"/>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66839403"/>
              </p:ext>
            </p:extLst>
          </p:nvPr>
        </p:nvGraphicFramePr>
        <p:xfrm>
          <a:off x="685800" y="571480"/>
          <a:ext cx="7829550" cy="40434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1788E348-A6D2-1907-2A69-A45280128B32}"/>
              </a:ext>
            </a:extLst>
          </p:cNvPr>
          <p:cNvSpPr txBox="1"/>
          <p:nvPr/>
        </p:nvSpPr>
        <p:spPr>
          <a:xfrm>
            <a:off x="716582" y="2132856"/>
            <a:ext cx="7471742" cy="5109091"/>
          </a:xfrm>
          <a:prstGeom prst="rect">
            <a:avLst/>
          </a:prstGeom>
          <a:noFill/>
        </p:spPr>
        <p:txBody>
          <a:bodyPr wrap="square" rtlCol="0">
            <a:spAutoFit/>
          </a:bodyPr>
          <a:lstStyle/>
          <a:p>
            <a:pPr lvl="0" algn="just">
              <a:buFont typeface="Wingdings" panose="05000000000000000000" pitchFamily="2" charset="2"/>
              <a:buChar char="q"/>
            </a:pPr>
            <a:r>
              <a:rPr lang="en-IN" sz="2200" b="1" dirty="0">
                <a:solidFill>
                  <a:srgbClr val="FFFF00"/>
                </a:solidFill>
              </a:rPr>
              <a:t>Category 1 : </a:t>
            </a:r>
            <a:r>
              <a:rPr lang="en-US" sz="2200" b="1" i="0" dirty="0">
                <a:solidFill>
                  <a:srgbClr val="FFFF00"/>
                </a:solidFill>
              </a:rPr>
              <a:t>These banks are permitted to carry out all permissible current and capital account transactions.</a:t>
            </a:r>
            <a:endParaRPr lang="en-US" sz="2200" b="1" dirty="0">
              <a:solidFill>
                <a:srgbClr val="FFFF00"/>
              </a:solidFill>
            </a:endParaRPr>
          </a:p>
          <a:p>
            <a:pPr lvl="0" algn="just">
              <a:buFont typeface="Wingdings" panose="05000000000000000000" pitchFamily="2" charset="2"/>
              <a:buChar char="q"/>
            </a:pPr>
            <a:endParaRPr lang="en-US" sz="2200" b="1" dirty="0">
              <a:solidFill>
                <a:srgbClr val="FFFF00"/>
              </a:solidFill>
            </a:endParaRPr>
          </a:p>
          <a:p>
            <a:pPr lvl="0" algn="just">
              <a:buFont typeface="Wingdings" panose="05000000000000000000" pitchFamily="2" charset="2"/>
              <a:buChar char="q"/>
            </a:pPr>
            <a:r>
              <a:rPr lang="en-IN" sz="2200" b="1" dirty="0">
                <a:solidFill>
                  <a:srgbClr val="FFFF00"/>
                </a:solidFill>
              </a:rPr>
              <a:t>Category 2 : </a:t>
            </a:r>
            <a:r>
              <a:rPr lang="en-US" sz="2200" b="1" i="0" dirty="0">
                <a:solidFill>
                  <a:srgbClr val="FFFF00"/>
                </a:solidFill>
              </a:rPr>
              <a:t>These entities are permitted to carry out specified non-trade related current account transactions, and all activities permitted to Full Fledged Money Changers (FFMCs).</a:t>
            </a:r>
            <a:endParaRPr lang="en-US" sz="2200" b="1" dirty="0">
              <a:solidFill>
                <a:srgbClr val="FFFF00"/>
              </a:solidFill>
            </a:endParaRPr>
          </a:p>
          <a:p>
            <a:pPr lvl="0" algn="just">
              <a:buFont typeface="Wingdings" panose="05000000000000000000" pitchFamily="2" charset="2"/>
              <a:buChar char="q"/>
            </a:pPr>
            <a:endParaRPr lang="en-US" sz="2200" b="1" dirty="0">
              <a:solidFill>
                <a:srgbClr val="FFFF00"/>
              </a:solidFill>
            </a:endParaRPr>
          </a:p>
          <a:p>
            <a:pPr lvl="0" algn="just">
              <a:buFont typeface="Wingdings" panose="05000000000000000000" pitchFamily="2" charset="2"/>
              <a:buChar char="q"/>
            </a:pPr>
            <a:r>
              <a:rPr lang="en-US" sz="2200" b="1" i="0" dirty="0">
                <a:solidFill>
                  <a:srgbClr val="FFFF00"/>
                </a:solidFill>
              </a:rPr>
              <a:t>Category 3: These institutions are permitted to carry out specific foreign exchange transactions that are incidental to their primary business activities such as Exim Bank, NBFC – Factors and Standalone Primary Dealers.</a:t>
            </a:r>
            <a:endParaRPr lang="en-US" sz="2200" b="1" dirty="0">
              <a:solidFill>
                <a:srgbClr val="FFFF00"/>
              </a:solidFill>
            </a:endParaRPr>
          </a:p>
          <a:p>
            <a:endParaRPr lang="en-IN" dirty="0"/>
          </a:p>
        </p:txBody>
      </p:sp>
    </p:spTree>
    <p:extLst>
      <p:ext uri="{BB962C8B-B14F-4D97-AF65-F5344CB8AC3E}">
        <p14:creationId xmlns:p14="http://schemas.microsoft.com/office/powerpoint/2010/main" val="3285653458"/>
      </p:ext>
    </p:extLst>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additive="base">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 calcmode="lin" valueType="num">
                                      <p:cBhvr additive="base">
                                        <p:cTn id="20"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 calcmode="lin" valueType="num">
                                      <p:cBhvr additive="base">
                                        <p:cTn id="2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69607-2670-1E6D-EAAA-92FDDC662387}"/>
              </a:ext>
            </a:extLst>
          </p:cNvPr>
          <p:cNvSpPr>
            <a:spLocks noGrp="1"/>
          </p:cNvSpPr>
          <p:nvPr>
            <p:ph type="title"/>
          </p:nvPr>
        </p:nvSpPr>
        <p:spPr>
          <a:xfrm>
            <a:off x="186408" y="-301155"/>
            <a:ext cx="8534400" cy="1524000"/>
          </a:xfrm>
        </p:spPr>
        <p:txBody>
          <a:bodyPr rtlCol="0">
            <a:normAutofit fontScale="90000"/>
          </a:bodyPr>
          <a:lstStyle/>
          <a:p>
            <a:pPr algn="l">
              <a:defRPr/>
            </a:pPr>
            <a:br>
              <a:rPr lang="en-US" dirty="0"/>
            </a:br>
            <a:br>
              <a:rPr lang="en-US" dirty="0"/>
            </a:br>
            <a:br>
              <a:rPr lang="en-US" dirty="0"/>
            </a:br>
            <a:br>
              <a:rPr lang="en-US" dirty="0"/>
            </a:br>
            <a:br>
              <a:rPr lang="en-US" dirty="0"/>
            </a:br>
            <a:br>
              <a:rPr lang="en-US" dirty="0"/>
            </a:br>
            <a:br>
              <a:rPr lang="en-US" dirty="0"/>
            </a:br>
            <a:br>
              <a:rPr lang="en-US" dirty="0"/>
            </a:br>
            <a:br>
              <a:rPr lang="en-US" dirty="0"/>
            </a:br>
            <a:r>
              <a:rPr lang="en-US" dirty="0">
                <a:solidFill>
                  <a:srgbClr val="FFFF00"/>
                </a:solidFill>
              </a:rPr>
              <a:t>Q. </a:t>
            </a:r>
            <a:r>
              <a:rPr lang="en-IN" dirty="0">
                <a:solidFill>
                  <a:srgbClr val="FFFF00"/>
                </a:solidFill>
              </a:rPr>
              <a:t>What is the role of FEDAI in FX Markets?</a:t>
            </a:r>
            <a:br>
              <a:rPr lang="en-US" dirty="0"/>
            </a:br>
            <a:br>
              <a:rPr lang="en-US" dirty="0"/>
            </a:br>
            <a:br>
              <a:rPr lang="en-US" dirty="0"/>
            </a:br>
            <a:br>
              <a:rPr lang="en-US" dirty="0"/>
            </a:br>
            <a:br>
              <a:rPr lang="en-US" dirty="0"/>
            </a:b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4939DEE9-003D-3B01-B6A4-3F63C56B0B24}"/>
              </a:ext>
            </a:extLst>
          </p:cNvPr>
          <p:cNvSpPr>
            <a:spLocks noGrp="1"/>
          </p:cNvSpPr>
          <p:nvPr>
            <p:ph idx="1"/>
          </p:nvPr>
        </p:nvSpPr>
        <p:spPr>
          <a:xfrm>
            <a:off x="186408" y="980728"/>
            <a:ext cx="8501122" cy="3214710"/>
          </a:xfrm>
        </p:spPr>
        <p:txBody>
          <a:bodyPr>
            <a:normAutofit fontScale="25000" lnSpcReduction="20000"/>
          </a:bodyPr>
          <a:lstStyle/>
          <a:p>
            <a:pPr algn="just">
              <a:buNone/>
            </a:pPr>
            <a:r>
              <a:rPr lang="en-US" sz="12000" dirty="0" err="1">
                <a:solidFill>
                  <a:srgbClr val="FFFF00"/>
                </a:solidFill>
                <a:latin typeface="+mj-lt"/>
                <a:ea typeface="+mj-ea"/>
                <a:cs typeface="+mj-cs"/>
              </a:rPr>
              <a:t>Ans</a:t>
            </a:r>
            <a:r>
              <a:rPr lang="en-US" sz="12000" dirty="0">
                <a:solidFill>
                  <a:srgbClr val="FFFF00"/>
                </a:solidFill>
                <a:latin typeface="+mj-lt"/>
                <a:ea typeface="+mj-ea"/>
                <a:cs typeface="+mj-cs"/>
              </a:rPr>
              <a:t>:</a:t>
            </a:r>
            <a:r>
              <a:rPr lang="en-IN" sz="12000" dirty="0">
                <a:solidFill>
                  <a:srgbClr val="FFFF00"/>
                </a:solidFill>
                <a:latin typeface="+mj-lt"/>
                <a:ea typeface="+mj-ea"/>
                <a:cs typeface="+mj-cs"/>
              </a:rPr>
              <a:t>Issuing Guidelines and Rules for </a:t>
            </a:r>
            <a:r>
              <a:rPr lang="en-IN" sz="12000" dirty="0" err="1">
                <a:solidFill>
                  <a:srgbClr val="FFFF00"/>
                </a:solidFill>
                <a:latin typeface="+mj-lt"/>
                <a:ea typeface="+mj-ea"/>
                <a:cs typeface="+mj-cs"/>
              </a:rPr>
              <a:t>Forex</a:t>
            </a:r>
            <a:r>
              <a:rPr lang="en-IN" sz="12000" dirty="0">
                <a:solidFill>
                  <a:srgbClr val="FFFF00"/>
                </a:solidFill>
                <a:latin typeface="+mj-lt"/>
                <a:ea typeface="+mj-ea"/>
                <a:cs typeface="+mj-cs"/>
              </a:rPr>
              <a:t> Business</a:t>
            </a:r>
            <a:endParaRPr lang="en-US" sz="12000" dirty="0">
              <a:solidFill>
                <a:srgbClr val="FFFF00"/>
              </a:solidFill>
              <a:latin typeface="+mj-lt"/>
              <a:ea typeface="+mj-ea"/>
              <a:cs typeface="+mj-cs"/>
            </a:endParaRPr>
          </a:p>
          <a:p>
            <a:pPr algn="just">
              <a:buNone/>
            </a:pPr>
            <a:r>
              <a:rPr lang="en-IN" sz="12000" dirty="0">
                <a:solidFill>
                  <a:srgbClr val="FFFF00"/>
                </a:solidFill>
                <a:latin typeface="+mj-lt"/>
                <a:ea typeface="+mj-ea"/>
                <a:cs typeface="+mj-cs"/>
              </a:rPr>
              <a:t>    Training of bank personnel in the areas of Foreign Exchange Business</a:t>
            </a:r>
            <a:endParaRPr lang="en-US" sz="12000" dirty="0">
              <a:solidFill>
                <a:srgbClr val="FFFF00"/>
              </a:solidFill>
              <a:latin typeface="+mj-lt"/>
              <a:ea typeface="+mj-ea"/>
              <a:cs typeface="+mj-cs"/>
            </a:endParaRPr>
          </a:p>
          <a:p>
            <a:pPr algn="just">
              <a:buNone/>
            </a:pPr>
            <a:r>
              <a:rPr lang="en-IN" sz="12000" dirty="0">
                <a:solidFill>
                  <a:srgbClr val="FFFF00"/>
                </a:solidFill>
                <a:latin typeface="+mj-lt"/>
                <a:ea typeface="+mj-ea"/>
                <a:cs typeface="+mj-cs"/>
              </a:rPr>
              <a:t>    Accreditation of </a:t>
            </a:r>
            <a:r>
              <a:rPr lang="en-IN" sz="12000" dirty="0" err="1">
                <a:solidFill>
                  <a:srgbClr val="FFFF00"/>
                </a:solidFill>
                <a:latin typeface="+mj-lt"/>
                <a:ea typeface="+mj-ea"/>
                <a:cs typeface="+mj-cs"/>
              </a:rPr>
              <a:t>Forex</a:t>
            </a:r>
            <a:r>
              <a:rPr lang="en-IN" sz="12000" dirty="0">
                <a:solidFill>
                  <a:srgbClr val="FFFF00"/>
                </a:solidFill>
                <a:latin typeface="+mj-lt"/>
                <a:ea typeface="+mj-ea"/>
                <a:cs typeface="+mj-cs"/>
              </a:rPr>
              <a:t> Brokers</a:t>
            </a:r>
            <a:endParaRPr lang="en-US" sz="12000" dirty="0">
              <a:solidFill>
                <a:srgbClr val="FFFF00"/>
              </a:solidFill>
              <a:latin typeface="+mj-lt"/>
              <a:ea typeface="+mj-ea"/>
              <a:cs typeface="+mj-cs"/>
            </a:endParaRPr>
          </a:p>
          <a:p>
            <a:pPr algn="just">
              <a:buNone/>
            </a:pPr>
            <a:r>
              <a:rPr lang="en-IN" sz="12000" dirty="0">
                <a:solidFill>
                  <a:srgbClr val="FFFF00"/>
                </a:solidFill>
                <a:latin typeface="+mj-lt"/>
                <a:ea typeface="+mj-ea"/>
                <a:cs typeface="+mj-cs"/>
              </a:rPr>
              <a:t>    Advising/Assisting member banks in settling issues/matters in their dealings</a:t>
            </a:r>
            <a:endParaRPr lang="en-US" sz="12000" dirty="0">
              <a:solidFill>
                <a:srgbClr val="FFFF00"/>
              </a:solidFill>
              <a:latin typeface="+mj-lt"/>
              <a:ea typeface="+mj-ea"/>
              <a:cs typeface="+mj-cs"/>
            </a:endParaRPr>
          </a:p>
          <a:p>
            <a:pPr algn="just">
              <a:buNone/>
            </a:pPr>
            <a:r>
              <a:rPr lang="en-IN" sz="12000" dirty="0">
                <a:solidFill>
                  <a:srgbClr val="FFFF00"/>
                </a:solidFill>
                <a:latin typeface="+mj-lt"/>
                <a:ea typeface="+mj-ea"/>
                <a:cs typeface="+mj-cs"/>
              </a:rPr>
              <a:t>   Representing member banks with Government/RBI/Other Bodies</a:t>
            </a:r>
            <a:endParaRPr lang="en-US" sz="12000" dirty="0">
              <a:solidFill>
                <a:srgbClr val="FFFF00"/>
              </a:solidFill>
              <a:latin typeface="+mj-lt"/>
              <a:ea typeface="+mj-ea"/>
              <a:cs typeface="+mj-cs"/>
            </a:endParaRPr>
          </a:p>
          <a:p>
            <a:pPr algn="just">
              <a:buNone/>
            </a:pPr>
            <a:r>
              <a:rPr lang="en-IN" sz="12000" dirty="0">
                <a:solidFill>
                  <a:srgbClr val="FFFF00"/>
                </a:solidFill>
                <a:latin typeface="+mj-lt"/>
                <a:ea typeface="+mj-ea"/>
                <a:cs typeface="+mj-cs"/>
              </a:rPr>
              <a:t>    Announcing various rates on a periodical basis.</a:t>
            </a:r>
            <a:endParaRPr lang="en-US" sz="12000" dirty="0">
              <a:solidFill>
                <a:srgbClr val="FFFF00"/>
              </a:solidFill>
              <a:latin typeface="+mj-lt"/>
              <a:ea typeface="+mj-ea"/>
              <a:cs typeface="+mj-cs"/>
            </a:endParaRPr>
          </a:p>
          <a:p>
            <a:pPr lvl="0">
              <a:buNone/>
              <a:defRPr/>
            </a:pPr>
            <a:endParaRPr lang="en-IN" sz="4000" dirty="0">
              <a:solidFill>
                <a:srgbClr val="FFFF00"/>
              </a:solidFill>
              <a:latin typeface="+mj-lt"/>
              <a:ea typeface="+mj-ea"/>
              <a:cs typeface="+mj-cs"/>
            </a:endParaRPr>
          </a:p>
          <a:p>
            <a:pPr eaLnBrk="1" hangingPunct="1">
              <a:buFont typeface="Arial" charset="0"/>
              <a:buChar char="•"/>
              <a:defRPr/>
            </a:pPr>
            <a:endParaRPr lang="en-IN" dirty="0"/>
          </a:p>
        </p:txBody>
      </p:sp>
      <p:sp>
        <p:nvSpPr>
          <p:cNvPr id="4" name="Date Placeholder 3">
            <a:extLst>
              <a:ext uri="{FF2B5EF4-FFF2-40B4-BE49-F238E27FC236}">
                <a16:creationId xmlns:a16="http://schemas.microsoft.com/office/drawing/2014/main" id="{9272561C-C49C-E6D1-8B98-1AA52BCDDFC1}"/>
              </a:ext>
            </a:extLst>
          </p:cNvPr>
          <p:cNvSpPr>
            <a:spLocks noGrp="1"/>
          </p:cNvSpPr>
          <p:nvPr>
            <p:ph type="dt" sz="half" idx="10"/>
          </p:nvPr>
        </p:nvSpPr>
        <p:spPr/>
        <p:txBody>
          <a:bodyPr/>
          <a:lstStyle/>
          <a:p>
            <a:pPr>
              <a:defRPr/>
            </a:pPr>
            <a:fld id="{3B7842C1-8C59-4BD3-ADB9-54B42A50CF37}" type="datetime1">
              <a:rPr lang="en-US" smtClean="0"/>
              <a:pPr>
                <a:defRPr/>
              </a:pPr>
              <a:t>2/2/2025</a:t>
            </a:fld>
            <a:endParaRPr lang="en-US" dirty="0"/>
          </a:p>
        </p:txBody>
      </p:sp>
      <p:sp>
        <p:nvSpPr>
          <p:cNvPr id="6" name="Footer Placeholder 5">
            <a:extLst>
              <a:ext uri="{FF2B5EF4-FFF2-40B4-BE49-F238E27FC236}">
                <a16:creationId xmlns:a16="http://schemas.microsoft.com/office/drawing/2014/main" id="{8A58BE90-61D2-EAA8-96BD-A9BEACE6E8AC}"/>
              </a:ext>
            </a:extLst>
          </p:cNvPr>
          <p:cNvSpPr>
            <a:spLocks noGrp="1"/>
          </p:cNvSpPr>
          <p:nvPr>
            <p:ph type="ftr" sz="quarter" idx="11"/>
          </p:nvPr>
        </p:nvSpPr>
        <p:spPr/>
        <p:txBody>
          <a:bodyPr/>
          <a:lstStyle/>
          <a:p>
            <a:pPr>
              <a:defRPr/>
            </a:pPr>
            <a:endParaRPr lang="en-US"/>
          </a:p>
        </p:txBody>
      </p:sp>
      <p:sp>
        <p:nvSpPr>
          <p:cNvPr id="5" name="Slide Number Placeholder 4">
            <a:extLst>
              <a:ext uri="{FF2B5EF4-FFF2-40B4-BE49-F238E27FC236}">
                <a16:creationId xmlns:a16="http://schemas.microsoft.com/office/drawing/2014/main" id="{C74EA384-53F6-4F87-6EEE-D413DF727E1D}"/>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480812C-4BA1-4409-9733-06707CDECFDA}" type="slidenum">
              <a:rPr lang="en-US" altLang="en-US">
                <a:solidFill>
                  <a:srgbClr val="FFFFFF"/>
                </a:solidFill>
              </a:rPr>
              <a:pPr eaLnBrk="1" hangingPunct="1"/>
              <a:t>4</a:t>
            </a:fld>
            <a:endParaRPr lang="en-US" altLang="en-US">
              <a:solidFill>
                <a:srgbClr val="FFFFFF"/>
              </a:solidFill>
            </a:endParaRPr>
          </a:p>
        </p:txBody>
      </p:sp>
    </p:spTree>
    <p:extLst>
      <p:ext uri="{BB962C8B-B14F-4D97-AF65-F5344CB8AC3E}">
        <p14:creationId xmlns:p14="http://schemas.microsoft.com/office/powerpoint/2010/main" val="3473546869"/>
      </p:ext>
    </p:extLst>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0" end="0"/>
                                            </p:txEl>
                                          </p:spTgt>
                                        </p:tgtEl>
                                        <p:attrNameLst>
                                          <p:attrName>style.visibility</p:attrName>
                                        </p:attrNameLst>
                                      </p:cBhvr>
                                      <p:to>
                                        <p:strVal val="visible"/>
                                      </p:to>
                                    </p:set>
                                    <p:animEffect transition="in" filter="blinds(horizontal)">
                                      <p:cBhvr>
                                        <p:cTn id="11" dur="500"/>
                                        <p:tgtEl>
                                          <p:spTgt spid="307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6" dur="500"/>
                                        <p:tgtEl>
                                          <p:spTgt spid="307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3075">
                                            <p:txEl>
                                              <p:pRg st="2" end="2"/>
                                            </p:txEl>
                                          </p:spTgt>
                                        </p:tgtEl>
                                        <p:attrNameLst>
                                          <p:attrName>style.visibility</p:attrName>
                                        </p:attrNameLst>
                                      </p:cBhvr>
                                      <p:to>
                                        <p:strVal val="visible"/>
                                      </p:to>
                                    </p:set>
                                    <p:animEffect transition="in" filter="blinds(horizontal)">
                                      <p:cBhvr>
                                        <p:cTn id="21" dur="500"/>
                                        <p:tgtEl>
                                          <p:spTgt spid="3075">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3075">
                                            <p:txEl>
                                              <p:pRg st="3" end="3"/>
                                            </p:txEl>
                                          </p:spTgt>
                                        </p:tgtEl>
                                        <p:attrNameLst>
                                          <p:attrName>style.visibility</p:attrName>
                                        </p:attrNameLst>
                                      </p:cBhvr>
                                      <p:to>
                                        <p:strVal val="visible"/>
                                      </p:to>
                                    </p:set>
                                    <p:animEffect transition="in" filter="blinds(horizontal)">
                                      <p:cBhvr>
                                        <p:cTn id="26" dur="500"/>
                                        <p:tgtEl>
                                          <p:spTgt spid="3075">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3075">
                                            <p:txEl>
                                              <p:pRg st="4" end="4"/>
                                            </p:txEl>
                                          </p:spTgt>
                                        </p:tgtEl>
                                        <p:attrNameLst>
                                          <p:attrName>style.visibility</p:attrName>
                                        </p:attrNameLst>
                                      </p:cBhvr>
                                      <p:to>
                                        <p:strVal val="visible"/>
                                      </p:to>
                                    </p:set>
                                    <p:animEffect transition="in" filter="blinds(horizontal)">
                                      <p:cBhvr>
                                        <p:cTn id="31" dur="500"/>
                                        <p:tgtEl>
                                          <p:spTgt spid="3075">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3075">
                                            <p:txEl>
                                              <p:pRg st="5" end="5"/>
                                            </p:txEl>
                                          </p:spTgt>
                                        </p:tgtEl>
                                        <p:attrNameLst>
                                          <p:attrName>style.visibility</p:attrName>
                                        </p:attrNameLst>
                                      </p:cBhvr>
                                      <p:to>
                                        <p:strVal val="visible"/>
                                      </p:to>
                                    </p:set>
                                    <p:animEffect transition="in" filter="blinds(horizontal)">
                                      <p:cBhvr>
                                        <p:cTn id="36" dur="500"/>
                                        <p:tgtEl>
                                          <p:spTgt spid="307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69607-2670-1E6D-EAAA-92FDDC662387}"/>
              </a:ext>
            </a:extLst>
          </p:cNvPr>
          <p:cNvSpPr>
            <a:spLocks noGrp="1"/>
          </p:cNvSpPr>
          <p:nvPr>
            <p:ph type="title"/>
          </p:nvPr>
        </p:nvSpPr>
        <p:spPr>
          <a:xfrm>
            <a:off x="304800" y="-152401"/>
            <a:ext cx="8534400" cy="1524000"/>
          </a:xfrm>
        </p:spPr>
        <p:txBody>
          <a:bodyPr rtlCol="0">
            <a:normAutofit fontScale="90000"/>
          </a:bodyPr>
          <a:lstStyle/>
          <a:p>
            <a:pPr algn="l">
              <a:defRPr/>
            </a:pPr>
            <a:br>
              <a:rPr lang="en-US" dirty="0"/>
            </a:br>
            <a:br>
              <a:rPr lang="en-US" dirty="0"/>
            </a:br>
            <a:br>
              <a:rPr lang="en-US" dirty="0"/>
            </a:br>
            <a:br>
              <a:rPr lang="en-US" dirty="0"/>
            </a:br>
            <a:br>
              <a:rPr lang="en-US" dirty="0"/>
            </a:br>
            <a:br>
              <a:rPr lang="en-US" dirty="0"/>
            </a:br>
            <a:br>
              <a:rPr lang="en-US" dirty="0"/>
            </a:br>
            <a:br>
              <a:rPr lang="en-US" dirty="0"/>
            </a:br>
            <a:r>
              <a:rPr lang="en-US" dirty="0">
                <a:solidFill>
                  <a:srgbClr val="FFFF00"/>
                </a:solidFill>
              </a:rPr>
              <a:t>Q. </a:t>
            </a:r>
            <a:r>
              <a:rPr lang="en-IN" dirty="0">
                <a:solidFill>
                  <a:srgbClr val="FFFF00"/>
                </a:solidFill>
              </a:rPr>
              <a:t>What is the role of DGFT ?</a:t>
            </a:r>
            <a:br>
              <a:rPr lang="en-US" dirty="0"/>
            </a:br>
            <a:br>
              <a:rPr lang="en-US" dirty="0"/>
            </a:br>
            <a:br>
              <a:rPr lang="en-US" dirty="0"/>
            </a:br>
            <a:br>
              <a:rPr lang="en-US" dirty="0"/>
            </a:br>
            <a:br>
              <a:rPr lang="en-US" dirty="0"/>
            </a:b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4939DEE9-003D-3B01-B6A4-3F63C56B0B24}"/>
              </a:ext>
            </a:extLst>
          </p:cNvPr>
          <p:cNvSpPr>
            <a:spLocks noGrp="1"/>
          </p:cNvSpPr>
          <p:nvPr>
            <p:ph idx="1"/>
          </p:nvPr>
        </p:nvSpPr>
        <p:spPr>
          <a:xfrm>
            <a:off x="354604" y="836712"/>
            <a:ext cx="8501122" cy="3214710"/>
          </a:xfrm>
        </p:spPr>
        <p:txBody>
          <a:bodyPr>
            <a:normAutofit fontScale="25000" lnSpcReduction="20000"/>
          </a:bodyPr>
          <a:lstStyle/>
          <a:p>
            <a:pPr>
              <a:buNone/>
            </a:pPr>
            <a:r>
              <a:rPr lang="en-US" sz="12000" dirty="0" err="1">
                <a:solidFill>
                  <a:srgbClr val="FFFF00"/>
                </a:solidFill>
                <a:latin typeface="+mj-lt"/>
                <a:ea typeface="+mj-ea"/>
                <a:cs typeface="+mj-cs"/>
              </a:rPr>
              <a:t>Ans:Implementation</a:t>
            </a:r>
            <a:r>
              <a:rPr lang="en-US" sz="12000" dirty="0">
                <a:solidFill>
                  <a:srgbClr val="FFFF00"/>
                </a:solidFill>
                <a:latin typeface="+mj-lt"/>
                <a:ea typeface="+mj-ea"/>
                <a:cs typeface="+mj-cs"/>
              </a:rPr>
              <a:t> of EXIM Policy/ Foreign Trade Policy</a:t>
            </a:r>
          </a:p>
          <a:p>
            <a:pPr>
              <a:buNone/>
            </a:pPr>
            <a:r>
              <a:rPr lang="en-US" sz="12000" dirty="0">
                <a:solidFill>
                  <a:srgbClr val="FFFF00"/>
                </a:solidFill>
                <a:latin typeface="+mj-lt"/>
                <a:ea typeface="+mj-ea"/>
                <a:cs typeface="+mj-cs"/>
              </a:rPr>
              <a:t>  Issues IEC Code to Exporters and</a:t>
            </a:r>
          </a:p>
          <a:p>
            <a:pPr>
              <a:buNone/>
            </a:pPr>
            <a:r>
              <a:rPr lang="en-US" sz="12000" dirty="0">
                <a:solidFill>
                  <a:srgbClr val="FFFF00"/>
                </a:solidFill>
                <a:latin typeface="+mj-lt"/>
                <a:ea typeface="+mj-ea"/>
                <a:cs typeface="+mj-cs"/>
              </a:rPr>
              <a:t>  Importers </a:t>
            </a:r>
          </a:p>
          <a:p>
            <a:pPr>
              <a:buNone/>
            </a:pPr>
            <a:r>
              <a:rPr lang="en-US" sz="12000" dirty="0">
                <a:solidFill>
                  <a:srgbClr val="FFFF00"/>
                </a:solidFill>
                <a:latin typeface="+mj-lt"/>
                <a:ea typeface="+mj-ea"/>
                <a:cs typeface="+mj-cs"/>
              </a:rPr>
              <a:t> Document and Maintain Classifications ITC-HS Code </a:t>
            </a:r>
          </a:p>
          <a:p>
            <a:pPr fontAlgn="base">
              <a:buNone/>
            </a:pPr>
            <a:r>
              <a:rPr lang="en-US" sz="12000" dirty="0">
                <a:solidFill>
                  <a:srgbClr val="FFFF00"/>
                </a:solidFill>
                <a:latin typeface="+mj-lt"/>
                <a:ea typeface="+mj-ea"/>
                <a:cs typeface="+mj-cs"/>
              </a:rPr>
              <a:t> Provides Platform for Updating </a:t>
            </a:r>
            <a:r>
              <a:rPr lang="en-US" sz="12000" dirty="0" err="1">
                <a:solidFill>
                  <a:srgbClr val="FFFF00"/>
                </a:solidFill>
                <a:latin typeface="+mj-lt"/>
                <a:ea typeface="+mj-ea"/>
                <a:cs typeface="+mj-cs"/>
              </a:rPr>
              <a:t>eBRC</a:t>
            </a:r>
            <a:r>
              <a:rPr lang="en-US" sz="12000" dirty="0">
                <a:solidFill>
                  <a:srgbClr val="FFFF00"/>
                </a:solidFill>
                <a:latin typeface="+mj-lt"/>
                <a:ea typeface="+mj-ea"/>
                <a:cs typeface="+mj-cs"/>
              </a:rPr>
              <a:t>  </a:t>
            </a:r>
          </a:p>
          <a:p>
            <a:pPr lvl="0">
              <a:buNone/>
              <a:defRPr/>
            </a:pPr>
            <a:endParaRPr lang="en-IN" sz="12000" dirty="0">
              <a:solidFill>
                <a:srgbClr val="FFFF00"/>
              </a:solidFill>
              <a:latin typeface="+mj-lt"/>
              <a:ea typeface="+mj-ea"/>
              <a:cs typeface="+mj-cs"/>
            </a:endParaRPr>
          </a:p>
          <a:p>
            <a:pPr>
              <a:buFont typeface="Arial" charset="0"/>
              <a:buChar char="•"/>
              <a:defRPr/>
            </a:pPr>
            <a:endParaRPr lang="en-IN" sz="12000" dirty="0"/>
          </a:p>
          <a:p>
            <a:pPr>
              <a:buNone/>
            </a:pPr>
            <a:endParaRPr lang="en-IN" sz="12000" dirty="0"/>
          </a:p>
        </p:txBody>
      </p:sp>
      <p:sp>
        <p:nvSpPr>
          <p:cNvPr id="4" name="Date Placeholder 3">
            <a:extLst>
              <a:ext uri="{FF2B5EF4-FFF2-40B4-BE49-F238E27FC236}">
                <a16:creationId xmlns:a16="http://schemas.microsoft.com/office/drawing/2014/main" id="{9272561C-C49C-E6D1-8B98-1AA52BCDDFC1}"/>
              </a:ext>
            </a:extLst>
          </p:cNvPr>
          <p:cNvSpPr>
            <a:spLocks noGrp="1"/>
          </p:cNvSpPr>
          <p:nvPr>
            <p:ph type="dt" sz="half" idx="10"/>
          </p:nvPr>
        </p:nvSpPr>
        <p:spPr/>
        <p:txBody>
          <a:bodyPr/>
          <a:lstStyle/>
          <a:p>
            <a:pPr>
              <a:defRPr/>
            </a:pPr>
            <a:fld id="{3B7842C1-8C59-4BD3-ADB9-54B42A50CF37}" type="datetime1">
              <a:rPr lang="en-US" smtClean="0"/>
              <a:pPr>
                <a:defRPr/>
              </a:pPr>
              <a:t>2/2/2025</a:t>
            </a:fld>
            <a:endParaRPr lang="en-US" dirty="0"/>
          </a:p>
        </p:txBody>
      </p:sp>
      <p:sp>
        <p:nvSpPr>
          <p:cNvPr id="6" name="Footer Placeholder 5">
            <a:extLst>
              <a:ext uri="{FF2B5EF4-FFF2-40B4-BE49-F238E27FC236}">
                <a16:creationId xmlns:a16="http://schemas.microsoft.com/office/drawing/2014/main" id="{8A58BE90-61D2-EAA8-96BD-A9BEACE6E8AC}"/>
              </a:ext>
            </a:extLst>
          </p:cNvPr>
          <p:cNvSpPr>
            <a:spLocks noGrp="1"/>
          </p:cNvSpPr>
          <p:nvPr>
            <p:ph type="ftr" sz="quarter" idx="11"/>
          </p:nvPr>
        </p:nvSpPr>
        <p:spPr/>
        <p:txBody>
          <a:bodyPr/>
          <a:lstStyle/>
          <a:p>
            <a:pPr>
              <a:defRPr/>
            </a:pPr>
            <a:endParaRPr lang="en-US"/>
          </a:p>
        </p:txBody>
      </p:sp>
      <p:sp>
        <p:nvSpPr>
          <p:cNvPr id="5" name="Slide Number Placeholder 4">
            <a:extLst>
              <a:ext uri="{FF2B5EF4-FFF2-40B4-BE49-F238E27FC236}">
                <a16:creationId xmlns:a16="http://schemas.microsoft.com/office/drawing/2014/main" id="{C74EA384-53F6-4F87-6EEE-D413DF727E1D}"/>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480812C-4BA1-4409-9733-06707CDECFDA}" type="slidenum">
              <a:rPr lang="en-US" altLang="en-US">
                <a:solidFill>
                  <a:srgbClr val="FFFFFF"/>
                </a:solidFill>
              </a:rPr>
              <a:pPr eaLnBrk="1" hangingPunct="1"/>
              <a:t>5</a:t>
            </a:fld>
            <a:endParaRPr lang="en-US" altLang="en-US">
              <a:solidFill>
                <a:srgbClr val="FFFFFF"/>
              </a:solidFill>
            </a:endParaRPr>
          </a:p>
        </p:txBody>
      </p:sp>
    </p:spTree>
    <p:extLst>
      <p:ext uri="{BB962C8B-B14F-4D97-AF65-F5344CB8AC3E}">
        <p14:creationId xmlns:p14="http://schemas.microsoft.com/office/powerpoint/2010/main" val="3473546869"/>
      </p:ext>
    </p:extLst>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0" end="0"/>
                                            </p:txEl>
                                          </p:spTgt>
                                        </p:tgtEl>
                                        <p:attrNameLst>
                                          <p:attrName>style.visibility</p:attrName>
                                        </p:attrNameLst>
                                      </p:cBhvr>
                                      <p:to>
                                        <p:strVal val="visible"/>
                                      </p:to>
                                    </p:set>
                                    <p:animEffect transition="in" filter="blinds(horizontal)">
                                      <p:cBhvr>
                                        <p:cTn id="11" dur="500"/>
                                        <p:tgtEl>
                                          <p:spTgt spid="307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6" dur="500"/>
                                        <p:tgtEl>
                                          <p:spTgt spid="307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3075">
                                            <p:txEl>
                                              <p:pRg st="2" end="2"/>
                                            </p:txEl>
                                          </p:spTgt>
                                        </p:tgtEl>
                                        <p:attrNameLst>
                                          <p:attrName>style.visibility</p:attrName>
                                        </p:attrNameLst>
                                      </p:cBhvr>
                                      <p:to>
                                        <p:strVal val="visible"/>
                                      </p:to>
                                    </p:set>
                                    <p:animEffect transition="in" filter="blinds(horizontal)">
                                      <p:cBhvr>
                                        <p:cTn id="21" dur="500"/>
                                        <p:tgtEl>
                                          <p:spTgt spid="3075">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3075">
                                            <p:txEl>
                                              <p:pRg st="3" end="3"/>
                                            </p:txEl>
                                          </p:spTgt>
                                        </p:tgtEl>
                                        <p:attrNameLst>
                                          <p:attrName>style.visibility</p:attrName>
                                        </p:attrNameLst>
                                      </p:cBhvr>
                                      <p:to>
                                        <p:strVal val="visible"/>
                                      </p:to>
                                    </p:set>
                                    <p:animEffect transition="in" filter="blinds(horizontal)">
                                      <p:cBhvr>
                                        <p:cTn id="26" dur="500"/>
                                        <p:tgtEl>
                                          <p:spTgt spid="3075">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3075">
                                            <p:txEl>
                                              <p:pRg st="4" end="4"/>
                                            </p:txEl>
                                          </p:spTgt>
                                        </p:tgtEl>
                                        <p:attrNameLst>
                                          <p:attrName>style.visibility</p:attrName>
                                        </p:attrNameLst>
                                      </p:cBhvr>
                                      <p:to>
                                        <p:strVal val="visible"/>
                                      </p:to>
                                    </p:set>
                                    <p:animEffect transition="in" filter="blinds(horizontal)">
                                      <p:cBhvr>
                                        <p:cTn id="31" dur="500"/>
                                        <p:tgtEl>
                                          <p:spTgt spid="307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85CA5-63B4-CFFD-AD59-72DC43FDF053}"/>
              </a:ext>
            </a:extLst>
          </p:cNvPr>
          <p:cNvSpPr>
            <a:spLocks noGrp="1"/>
          </p:cNvSpPr>
          <p:nvPr>
            <p:ph type="title"/>
          </p:nvPr>
        </p:nvSpPr>
        <p:spPr>
          <a:xfrm>
            <a:off x="457200" y="914400"/>
            <a:ext cx="8534400" cy="1524000"/>
          </a:xfrm>
        </p:spPr>
        <p:txBody>
          <a:bodyPr rtlCol="0">
            <a:normAutofit fontScale="90000"/>
          </a:bodyPr>
          <a:lstStyle/>
          <a:p>
            <a:pPr algn="l" eaLnBrk="1" fontAlgn="auto" hangingPunct="1">
              <a:spcAft>
                <a:spcPts val="0"/>
              </a:spcAft>
              <a:defRPr/>
            </a:pP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r>
              <a:rPr lang="en-US" dirty="0">
                <a:solidFill>
                  <a:srgbClr val="FFFF00"/>
                </a:solidFill>
              </a:rPr>
              <a:t>Q. What is the important factor for deciding the NRI status as per FEMA</a:t>
            </a:r>
            <a:br>
              <a:rPr lang="en-US" dirty="0"/>
            </a:br>
            <a:br>
              <a:rPr lang="en-US" dirty="0"/>
            </a:br>
            <a:br>
              <a:rPr lang="en-US" dirty="0"/>
            </a:br>
            <a:br>
              <a:rPr lang="en-US" dirty="0"/>
            </a:br>
            <a:br>
              <a:rPr lang="en-US" dirty="0"/>
            </a:br>
            <a:br>
              <a:rPr lang="en-US" dirty="0"/>
            </a:b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9F741726-AE1F-41EB-EBE2-25010F181E50}"/>
              </a:ext>
            </a:extLst>
          </p:cNvPr>
          <p:cNvSpPr>
            <a:spLocks noGrp="1"/>
          </p:cNvSpPr>
          <p:nvPr>
            <p:ph idx="1"/>
          </p:nvPr>
        </p:nvSpPr>
        <p:spPr>
          <a:xfrm>
            <a:off x="428596" y="2786058"/>
            <a:ext cx="8382000" cy="2581292"/>
          </a:xfrm>
        </p:spPr>
        <p:txBody>
          <a:bodyPr>
            <a:normAutofit/>
          </a:bodyPr>
          <a:lstStyle/>
          <a:p>
            <a:pPr eaLnBrk="1" hangingPunct="1">
              <a:buFont typeface="Arial" charset="0"/>
              <a:buNone/>
              <a:defRPr/>
            </a:pP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Intent to stay abroad for an indefinite period.</a:t>
            </a:r>
          </a:p>
          <a:p>
            <a:pPr eaLnBrk="1" hangingPunct="1">
              <a:buFont typeface="Arial" charset="0"/>
              <a:buNone/>
              <a:defRPr/>
            </a:pPr>
            <a:r>
              <a:rPr lang="en-US" sz="4000" dirty="0">
                <a:solidFill>
                  <a:srgbClr val="FFFF00"/>
                </a:solidFill>
                <a:latin typeface="+mj-lt"/>
                <a:ea typeface="+mj-ea"/>
                <a:cs typeface="+mj-cs"/>
              </a:rPr>
              <a:t>IT Act : More than 182 days. </a:t>
            </a:r>
            <a:endParaRPr lang="en-IN" sz="4000" dirty="0">
              <a:solidFill>
                <a:srgbClr val="FFFF00"/>
              </a:solidFill>
              <a:latin typeface="+mj-lt"/>
              <a:ea typeface="+mj-ea"/>
              <a:cs typeface="+mj-cs"/>
            </a:endParaRPr>
          </a:p>
          <a:p>
            <a:pPr eaLnBrk="1" hangingPunct="1">
              <a:buFont typeface="Arial" charset="0"/>
              <a:buChar char="•"/>
              <a:defRPr/>
            </a:pPr>
            <a:endParaRPr lang="en-IN" dirty="0"/>
          </a:p>
        </p:txBody>
      </p:sp>
      <p:sp>
        <p:nvSpPr>
          <p:cNvPr id="4" name="Date Placeholder 3">
            <a:extLst>
              <a:ext uri="{FF2B5EF4-FFF2-40B4-BE49-F238E27FC236}">
                <a16:creationId xmlns:a16="http://schemas.microsoft.com/office/drawing/2014/main" id="{1834B2E0-9EFB-FD19-7C12-95A6A58504E3}"/>
              </a:ext>
            </a:extLst>
          </p:cNvPr>
          <p:cNvSpPr>
            <a:spLocks noGrp="1"/>
          </p:cNvSpPr>
          <p:nvPr>
            <p:ph type="dt" sz="half" idx="10"/>
          </p:nvPr>
        </p:nvSpPr>
        <p:spPr/>
        <p:txBody>
          <a:bodyPr/>
          <a:lstStyle/>
          <a:p>
            <a:pPr>
              <a:defRPr/>
            </a:pPr>
            <a:fld id="{922C31AE-5709-420F-A184-7BA29ADB80C6}" type="datetime1">
              <a:rPr lang="en-US" smtClean="0"/>
              <a:pPr>
                <a:defRPr/>
              </a:pPr>
              <a:t>2/2/2025</a:t>
            </a:fld>
            <a:endParaRPr lang="en-US"/>
          </a:p>
        </p:txBody>
      </p:sp>
      <p:sp>
        <p:nvSpPr>
          <p:cNvPr id="6" name="Footer Placeholder 5">
            <a:extLst>
              <a:ext uri="{FF2B5EF4-FFF2-40B4-BE49-F238E27FC236}">
                <a16:creationId xmlns:a16="http://schemas.microsoft.com/office/drawing/2014/main" id="{CD56CB93-328B-68DD-8B7F-89A5900E5684}"/>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802AA5D0-7DF9-0E2C-71C0-4C1FDB314B6D}"/>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93F36AA-466D-4FF5-8B29-019F449F0493}" type="slidenum">
              <a:rPr lang="en-US" altLang="en-US">
                <a:solidFill>
                  <a:srgbClr val="FFFFFF"/>
                </a:solidFill>
              </a:rPr>
              <a:pPr eaLnBrk="1" hangingPunct="1"/>
              <a:t>6</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0" end="0"/>
                                            </p:txEl>
                                          </p:spTgt>
                                        </p:tgtEl>
                                        <p:attrNameLst>
                                          <p:attrName>style.visibility</p:attrName>
                                        </p:attrNameLst>
                                      </p:cBhvr>
                                      <p:to>
                                        <p:strVal val="visible"/>
                                      </p:to>
                                    </p:set>
                                    <p:animEffect transition="in" filter="blinds(horizontal)">
                                      <p:cBhvr>
                                        <p:cTn id="11" dur="500"/>
                                        <p:tgtEl>
                                          <p:spTgt spid="307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6"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85CA5-63B4-CFFD-AD59-72DC43FDF053}"/>
              </a:ext>
            </a:extLst>
          </p:cNvPr>
          <p:cNvSpPr>
            <a:spLocks noGrp="1"/>
          </p:cNvSpPr>
          <p:nvPr>
            <p:ph type="title"/>
          </p:nvPr>
        </p:nvSpPr>
        <p:spPr>
          <a:xfrm>
            <a:off x="457200" y="914400"/>
            <a:ext cx="8534400" cy="1524000"/>
          </a:xfrm>
        </p:spPr>
        <p:txBody>
          <a:bodyPr rtlCol="0">
            <a:normAutofit fontScale="90000"/>
          </a:bodyPr>
          <a:lstStyle/>
          <a:p>
            <a:pPr algn="l" eaLnBrk="1" fontAlgn="auto" hangingPunct="1">
              <a:spcAft>
                <a:spcPts val="0"/>
              </a:spcAft>
              <a:defRPr/>
            </a:pPr>
            <a:br>
              <a:rPr lang="en-US" dirty="0"/>
            </a:br>
            <a:br>
              <a:rPr lang="en-US" dirty="0"/>
            </a:br>
            <a:br>
              <a:rPr lang="en-US" dirty="0"/>
            </a:br>
            <a:br>
              <a:rPr lang="en-US" dirty="0"/>
            </a:br>
            <a:br>
              <a:rPr lang="en-US" dirty="0"/>
            </a:br>
            <a:br>
              <a:rPr lang="en-US" dirty="0"/>
            </a:br>
            <a:br>
              <a:rPr lang="en-US" dirty="0"/>
            </a:br>
            <a:r>
              <a:rPr lang="en-US" dirty="0">
                <a:solidFill>
                  <a:srgbClr val="FFFF00"/>
                </a:solidFill>
              </a:rPr>
              <a:t>Q. Who is not an NRI?</a:t>
            </a:r>
            <a:br>
              <a:rPr lang="en-US" dirty="0"/>
            </a:br>
            <a:br>
              <a:rPr lang="en-US" dirty="0"/>
            </a:br>
            <a:br>
              <a:rPr lang="en-US" dirty="0"/>
            </a:br>
            <a:br>
              <a:rPr lang="en-US" dirty="0"/>
            </a:br>
            <a:br>
              <a:rPr lang="en-US" dirty="0"/>
            </a:b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9F741726-AE1F-41EB-EBE2-25010F181E50}"/>
              </a:ext>
            </a:extLst>
          </p:cNvPr>
          <p:cNvSpPr>
            <a:spLocks noGrp="1"/>
          </p:cNvSpPr>
          <p:nvPr>
            <p:ph idx="1"/>
          </p:nvPr>
        </p:nvSpPr>
        <p:spPr>
          <a:xfrm>
            <a:off x="357158" y="1785926"/>
            <a:ext cx="8382000" cy="4286280"/>
          </a:xfrm>
        </p:spPr>
        <p:txBody>
          <a:bodyPr>
            <a:normAutofit fontScale="55000" lnSpcReduction="20000"/>
          </a:bodyPr>
          <a:lstStyle/>
          <a:p>
            <a:pPr marL="457200" indent="-228600">
              <a:lnSpc>
                <a:spcPct val="90000"/>
              </a:lnSpc>
              <a:spcBef>
                <a:spcPts val="600"/>
              </a:spcBef>
              <a:buClr>
                <a:srgbClr val="FF6600"/>
              </a:buClr>
              <a:buSzPct val="100000"/>
              <a:buNone/>
              <a:defRPr sz="5200" b="1">
                <a:latin typeface="Arial"/>
                <a:ea typeface="Arial"/>
                <a:cs typeface="Arial"/>
                <a:sym typeface="Arial"/>
              </a:defRPr>
            </a:pPr>
            <a:endParaRPr lang="en-US" sz="4000" b="1" dirty="0">
              <a:solidFill>
                <a:srgbClr val="FFFF00"/>
              </a:solidFill>
              <a:latin typeface="+mj-lt"/>
              <a:ea typeface="+mj-ea"/>
              <a:cs typeface="+mj-cs"/>
              <a:sym typeface="Arial"/>
            </a:endParaRPr>
          </a:p>
          <a:p>
            <a:pPr marL="457200" indent="-228600">
              <a:lnSpc>
                <a:spcPct val="90000"/>
              </a:lnSpc>
              <a:spcBef>
                <a:spcPts val="600"/>
              </a:spcBef>
              <a:buClr>
                <a:srgbClr val="FF6600"/>
              </a:buClr>
              <a:buSzPct val="100000"/>
              <a:buNone/>
              <a:defRPr sz="5200" b="1">
                <a:latin typeface="Arial"/>
                <a:ea typeface="Arial"/>
                <a:cs typeface="Arial"/>
                <a:sym typeface="Arial"/>
              </a:defRPr>
            </a:pPr>
            <a:r>
              <a:rPr lang="en-US" sz="4000" b="1" dirty="0" err="1">
                <a:solidFill>
                  <a:srgbClr val="FFFF00"/>
                </a:solidFill>
                <a:latin typeface="+mj-lt"/>
                <a:ea typeface="+mj-ea"/>
                <a:cs typeface="+mj-cs"/>
                <a:sym typeface="Arial"/>
              </a:rPr>
              <a:t>Ans:Indian</a:t>
            </a:r>
            <a:r>
              <a:rPr lang="en-US" sz="4000" b="1" dirty="0">
                <a:solidFill>
                  <a:srgbClr val="FFFF00"/>
                </a:solidFill>
                <a:latin typeface="+mj-lt"/>
                <a:ea typeface="+mj-ea"/>
                <a:cs typeface="+mj-cs"/>
                <a:sym typeface="Arial"/>
              </a:rPr>
              <a:t> citizen who goes abroad for:</a:t>
            </a:r>
          </a:p>
          <a:p>
            <a:pPr marL="457200" indent="-228600" algn="just">
              <a:lnSpc>
                <a:spcPct val="90000"/>
              </a:lnSpc>
              <a:spcBef>
                <a:spcPts val="600"/>
              </a:spcBef>
              <a:buClr>
                <a:srgbClr val="FF6600"/>
              </a:buClr>
              <a:buSzPct val="100000"/>
              <a:buFont typeface="Arial" panose="020B0604020202020204" pitchFamily="34" charset="0"/>
              <a:buChar char="•"/>
              <a:defRPr sz="5200" b="1">
                <a:latin typeface="Arial"/>
                <a:ea typeface="Arial"/>
                <a:cs typeface="Arial"/>
                <a:sym typeface="Arial"/>
              </a:defRPr>
            </a:pPr>
            <a:endParaRPr lang="en-US" sz="4000" dirty="0">
              <a:solidFill>
                <a:srgbClr val="FFFF00"/>
              </a:solidFill>
              <a:latin typeface="+mj-lt"/>
              <a:ea typeface="+mj-ea"/>
              <a:cs typeface="+mj-cs"/>
              <a:sym typeface="Arial"/>
            </a:endParaRPr>
          </a:p>
          <a:p>
            <a:pPr marL="990600" lvl="1" indent="-228600" algn="just">
              <a:lnSpc>
                <a:spcPct val="90000"/>
              </a:lnSpc>
              <a:spcBef>
                <a:spcPts val="0"/>
              </a:spcBef>
              <a:buClr>
                <a:srgbClr val="0033CC"/>
              </a:buClr>
              <a:buSzPct val="100000"/>
              <a:buFont typeface="Arial" panose="020B0604020202020204" pitchFamily="34" charset="0"/>
              <a:buChar char="•"/>
              <a:defRPr sz="5200" b="1">
                <a:solidFill>
                  <a:srgbClr val="006600"/>
                </a:solidFill>
                <a:latin typeface="Arial"/>
                <a:ea typeface="Arial"/>
                <a:cs typeface="Arial"/>
                <a:sym typeface="Arial"/>
              </a:defRPr>
            </a:pPr>
            <a:r>
              <a:rPr lang="en-US" sz="4800" dirty="0">
                <a:solidFill>
                  <a:srgbClr val="FFFF00"/>
                </a:solidFill>
                <a:latin typeface="+mj-lt"/>
                <a:ea typeface="+mj-ea"/>
                <a:cs typeface="+mj-cs"/>
                <a:sym typeface="Arial"/>
              </a:rPr>
              <a:t>Tourism</a:t>
            </a:r>
          </a:p>
          <a:p>
            <a:pPr marL="990600" lvl="1" indent="-228600" algn="just">
              <a:lnSpc>
                <a:spcPct val="90000"/>
              </a:lnSpc>
              <a:spcBef>
                <a:spcPts val="0"/>
              </a:spcBef>
              <a:buClr>
                <a:srgbClr val="0033CC"/>
              </a:buClr>
              <a:buSzPct val="100000"/>
              <a:buFont typeface="Arial" panose="020B0604020202020204" pitchFamily="34" charset="0"/>
              <a:buChar char="•"/>
              <a:defRPr sz="5200" b="1">
                <a:solidFill>
                  <a:srgbClr val="006600"/>
                </a:solidFill>
                <a:latin typeface="Arial"/>
                <a:ea typeface="Arial"/>
                <a:cs typeface="Arial"/>
                <a:sym typeface="Arial"/>
              </a:defRPr>
            </a:pPr>
            <a:r>
              <a:rPr lang="en-US" sz="4800" dirty="0">
                <a:solidFill>
                  <a:srgbClr val="FFFF00"/>
                </a:solidFill>
                <a:latin typeface="+mj-lt"/>
                <a:ea typeface="+mj-ea"/>
                <a:cs typeface="+mj-cs"/>
                <a:sym typeface="Arial"/>
              </a:rPr>
              <a:t>Business promotion</a:t>
            </a:r>
          </a:p>
          <a:p>
            <a:pPr marL="990600" lvl="1" indent="-228600" algn="just">
              <a:lnSpc>
                <a:spcPct val="90000"/>
              </a:lnSpc>
              <a:spcBef>
                <a:spcPts val="0"/>
              </a:spcBef>
              <a:buClr>
                <a:srgbClr val="0033CC"/>
              </a:buClr>
              <a:buSzPct val="100000"/>
              <a:buFont typeface="Arial" panose="020B0604020202020204" pitchFamily="34" charset="0"/>
              <a:buChar char="•"/>
              <a:defRPr sz="5200" b="1">
                <a:solidFill>
                  <a:srgbClr val="006600"/>
                </a:solidFill>
                <a:latin typeface="Arial"/>
                <a:ea typeface="Arial"/>
                <a:cs typeface="Arial"/>
                <a:sym typeface="Arial"/>
              </a:defRPr>
            </a:pPr>
            <a:r>
              <a:rPr lang="en-US" sz="4800" dirty="0">
                <a:solidFill>
                  <a:srgbClr val="FFFF00"/>
                </a:solidFill>
                <a:latin typeface="+mj-lt"/>
                <a:ea typeface="+mj-ea"/>
                <a:cs typeface="+mj-cs"/>
                <a:sym typeface="Arial"/>
              </a:rPr>
              <a:t>Receive/ impart training</a:t>
            </a:r>
          </a:p>
          <a:p>
            <a:pPr marL="990600" lvl="1" indent="-228600" algn="just">
              <a:lnSpc>
                <a:spcPct val="90000"/>
              </a:lnSpc>
              <a:spcBef>
                <a:spcPts val="0"/>
              </a:spcBef>
              <a:buClr>
                <a:srgbClr val="0033CC"/>
              </a:buClr>
              <a:buSzPct val="100000"/>
              <a:buFont typeface="Arial" panose="020B0604020202020204" pitchFamily="34" charset="0"/>
              <a:buChar char="•"/>
              <a:defRPr sz="5200" b="1">
                <a:solidFill>
                  <a:srgbClr val="006600"/>
                </a:solidFill>
                <a:latin typeface="Arial"/>
                <a:ea typeface="Arial"/>
                <a:cs typeface="Arial"/>
                <a:sym typeface="Arial"/>
              </a:defRPr>
            </a:pPr>
            <a:r>
              <a:rPr lang="en-US" sz="4800" dirty="0">
                <a:solidFill>
                  <a:srgbClr val="FFFF00"/>
                </a:solidFill>
                <a:latin typeface="+mj-lt"/>
                <a:ea typeface="+mj-ea"/>
                <a:cs typeface="+mj-cs"/>
                <a:sym typeface="Arial"/>
              </a:rPr>
              <a:t>Obtaining medical treatment</a:t>
            </a:r>
          </a:p>
          <a:p>
            <a:pPr marL="990600" lvl="1" indent="-228600" algn="just">
              <a:lnSpc>
                <a:spcPct val="90000"/>
              </a:lnSpc>
              <a:spcBef>
                <a:spcPts val="0"/>
              </a:spcBef>
              <a:buClr>
                <a:srgbClr val="0033CC"/>
              </a:buClr>
              <a:buSzPct val="100000"/>
              <a:buFont typeface="Arial" panose="020B0604020202020204" pitchFamily="34" charset="0"/>
              <a:buChar char="•"/>
              <a:defRPr sz="5200" b="1">
                <a:solidFill>
                  <a:srgbClr val="006600"/>
                </a:solidFill>
                <a:latin typeface="Arial"/>
                <a:ea typeface="Arial"/>
                <a:cs typeface="Arial"/>
                <a:sym typeface="Arial"/>
              </a:defRPr>
            </a:pPr>
            <a:r>
              <a:rPr lang="en-US" sz="4800" dirty="0">
                <a:solidFill>
                  <a:srgbClr val="FFFF00"/>
                </a:solidFill>
                <a:latin typeface="+mj-lt"/>
                <a:ea typeface="+mj-ea"/>
                <a:cs typeface="+mj-cs"/>
                <a:sym typeface="Arial"/>
              </a:rPr>
              <a:t>Sports &amp; cultural activities</a:t>
            </a:r>
          </a:p>
          <a:p>
            <a:pPr marL="990600" lvl="1" indent="-228600" algn="just">
              <a:lnSpc>
                <a:spcPct val="90000"/>
              </a:lnSpc>
              <a:spcBef>
                <a:spcPts val="0"/>
              </a:spcBef>
              <a:buClr>
                <a:srgbClr val="0033CC"/>
              </a:buClr>
              <a:buSzPct val="100000"/>
              <a:buFont typeface="Arial" panose="020B0604020202020204" pitchFamily="34" charset="0"/>
              <a:buChar char="•"/>
              <a:defRPr sz="5200" b="1">
                <a:solidFill>
                  <a:srgbClr val="006600"/>
                </a:solidFill>
                <a:latin typeface="Arial"/>
                <a:ea typeface="Arial"/>
                <a:cs typeface="Arial"/>
                <a:sym typeface="Arial"/>
              </a:defRPr>
            </a:pPr>
            <a:r>
              <a:rPr lang="en-US" sz="4800" dirty="0">
                <a:solidFill>
                  <a:srgbClr val="FFFF00"/>
                </a:solidFill>
                <a:latin typeface="+mj-lt"/>
                <a:ea typeface="+mj-ea"/>
                <a:cs typeface="+mj-cs"/>
                <a:sym typeface="Arial"/>
              </a:rPr>
              <a:t>Indians/ PIOs residing in Nepal/ Bhutan/ Pakistan/ Bangladesh</a:t>
            </a:r>
          </a:p>
          <a:p>
            <a:pPr marL="990600" lvl="1" indent="-228600" algn="just">
              <a:lnSpc>
                <a:spcPct val="90000"/>
              </a:lnSpc>
              <a:spcBef>
                <a:spcPts val="0"/>
              </a:spcBef>
              <a:buClr>
                <a:srgbClr val="0033CC"/>
              </a:buClr>
              <a:buSzPct val="100000"/>
              <a:buFont typeface="Arial" panose="020B0604020202020204" pitchFamily="34" charset="0"/>
              <a:buChar char="•"/>
              <a:defRPr sz="5200" b="1">
                <a:solidFill>
                  <a:srgbClr val="006600"/>
                </a:solidFill>
                <a:latin typeface="Arial"/>
                <a:ea typeface="Arial"/>
                <a:cs typeface="Arial"/>
                <a:sym typeface="Arial"/>
              </a:defRPr>
            </a:pPr>
            <a:r>
              <a:rPr lang="en-US" sz="4800" dirty="0">
                <a:solidFill>
                  <a:srgbClr val="FFFF00"/>
                </a:solidFill>
                <a:latin typeface="+mj-lt"/>
                <a:ea typeface="+mj-ea"/>
                <a:cs typeface="+mj-cs"/>
                <a:sym typeface="Arial"/>
              </a:rPr>
              <a:t>Crew members working for shipping/ airlines companies posted in India and those companies whose registered offices are in India</a:t>
            </a:r>
          </a:p>
          <a:p>
            <a:pPr eaLnBrk="1" hangingPunct="1">
              <a:buFont typeface="Arial" charset="0"/>
              <a:buNone/>
              <a:defRPr/>
            </a:pPr>
            <a:endParaRPr lang="en-IN" dirty="0"/>
          </a:p>
        </p:txBody>
      </p:sp>
      <p:sp>
        <p:nvSpPr>
          <p:cNvPr id="4" name="Date Placeholder 3">
            <a:extLst>
              <a:ext uri="{FF2B5EF4-FFF2-40B4-BE49-F238E27FC236}">
                <a16:creationId xmlns:a16="http://schemas.microsoft.com/office/drawing/2014/main" id="{1834B2E0-9EFB-FD19-7C12-95A6A58504E3}"/>
              </a:ext>
            </a:extLst>
          </p:cNvPr>
          <p:cNvSpPr>
            <a:spLocks noGrp="1"/>
          </p:cNvSpPr>
          <p:nvPr>
            <p:ph type="dt" sz="half" idx="10"/>
          </p:nvPr>
        </p:nvSpPr>
        <p:spPr/>
        <p:txBody>
          <a:bodyPr/>
          <a:lstStyle/>
          <a:p>
            <a:pPr>
              <a:defRPr/>
            </a:pPr>
            <a:fld id="{922C31AE-5709-420F-A184-7BA29ADB80C6}" type="datetime1">
              <a:rPr lang="en-US" smtClean="0"/>
              <a:pPr>
                <a:defRPr/>
              </a:pPr>
              <a:t>2/2/2025</a:t>
            </a:fld>
            <a:endParaRPr lang="en-US" dirty="0"/>
          </a:p>
        </p:txBody>
      </p:sp>
      <p:sp>
        <p:nvSpPr>
          <p:cNvPr id="6" name="Footer Placeholder 5">
            <a:extLst>
              <a:ext uri="{FF2B5EF4-FFF2-40B4-BE49-F238E27FC236}">
                <a16:creationId xmlns:a16="http://schemas.microsoft.com/office/drawing/2014/main" id="{CD56CB93-328B-68DD-8B7F-89A5900E5684}"/>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802AA5D0-7DF9-0E2C-71C0-4C1FDB314B6D}"/>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93F36AA-466D-4FF5-8B29-019F449F0493}" type="slidenum">
              <a:rPr lang="en-US" altLang="en-US">
                <a:solidFill>
                  <a:srgbClr val="FFFFFF"/>
                </a:solidFill>
              </a:rPr>
              <a:pPr eaLnBrk="1" hangingPunct="1"/>
              <a:t>7</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3075">
                                            <p:txEl>
                                              <p:pRg st="3" end="3"/>
                                            </p:txEl>
                                          </p:spTgt>
                                        </p:tgtEl>
                                        <p:attrNameLst>
                                          <p:attrName>style.visibility</p:attrName>
                                        </p:attrNameLst>
                                      </p:cBhvr>
                                      <p:to>
                                        <p:strVal val="visible"/>
                                      </p:to>
                                    </p:set>
                                    <p:animEffect transition="in" filter="blinds(horizontal)">
                                      <p:cBhvr>
                                        <p:cTn id="16" dur="500"/>
                                        <p:tgtEl>
                                          <p:spTgt spid="3075">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3075">
                                            <p:txEl>
                                              <p:pRg st="4" end="4"/>
                                            </p:txEl>
                                          </p:spTgt>
                                        </p:tgtEl>
                                        <p:attrNameLst>
                                          <p:attrName>style.visibility</p:attrName>
                                        </p:attrNameLst>
                                      </p:cBhvr>
                                      <p:to>
                                        <p:strVal val="visible"/>
                                      </p:to>
                                    </p:set>
                                    <p:animEffect transition="in" filter="blinds(horizontal)">
                                      <p:cBhvr>
                                        <p:cTn id="21" dur="500"/>
                                        <p:tgtEl>
                                          <p:spTgt spid="3075">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3075">
                                            <p:txEl>
                                              <p:pRg st="5" end="5"/>
                                            </p:txEl>
                                          </p:spTgt>
                                        </p:tgtEl>
                                        <p:attrNameLst>
                                          <p:attrName>style.visibility</p:attrName>
                                        </p:attrNameLst>
                                      </p:cBhvr>
                                      <p:to>
                                        <p:strVal val="visible"/>
                                      </p:to>
                                    </p:set>
                                    <p:animEffect transition="in" filter="blinds(horizontal)">
                                      <p:cBhvr>
                                        <p:cTn id="26" dur="500"/>
                                        <p:tgtEl>
                                          <p:spTgt spid="3075">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3075">
                                            <p:txEl>
                                              <p:pRg st="6" end="6"/>
                                            </p:txEl>
                                          </p:spTgt>
                                        </p:tgtEl>
                                        <p:attrNameLst>
                                          <p:attrName>style.visibility</p:attrName>
                                        </p:attrNameLst>
                                      </p:cBhvr>
                                      <p:to>
                                        <p:strVal val="visible"/>
                                      </p:to>
                                    </p:set>
                                    <p:animEffect transition="in" filter="blinds(horizontal)">
                                      <p:cBhvr>
                                        <p:cTn id="31" dur="500"/>
                                        <p:tgtEl>
                                          <p:spTgt spid="3075">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3075">
                                            <p:txEl>
                                              <p:pRg st="7" end="7"/>
                                            </p:txEl>
                                          </p:spTgt>
                                        </p:tgtEl>
                                        <p:attrNameLst>
                                          <p:attrName>style.visibility</p:attrName>
                                        </p:attrNameLst>
                                      </p:cBhvr>
                                      <p:to>
                                        <p:strVal val="visible"/>
                                      </p:to>
                                    </p:set>
                                    <p:animEffect transition="in" filter="blinds(horizontal)">
                                      <p:cBhvr>
                                        <p:cTn id="36" dur="500"/>
                                        <p:tgtEl>
                                          <p:spTgt spid="3075">
                                            <p:txEl>
                                              <p:pRg st="7" end="7"/>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nodeType="clickEffect">
                                  <p:stCondLst>
                                    <p:cond delay="0"/>
                                  </p:stCondLst>
                                  <p:childTnLst>
                                    <p:set>
                                      <p:cBhvr>
                                        <p:cTn id="40" dur="1" fill="hold">
                                          <p:stCondLst>
                                            <p:cond delay="0"/>
                                          </p:stCondLst>
                                        </p:cTn>
                                        <p:tgtEl>
                                          <p:spTgt spid="3075">
                                            <p:txEl>
                                              <p:pRg st="8" end="8"/>
                                            </p:txEl>
                                          </p:spTgt>
                                        </p:tgtEl>
                                        <p:attrNameLst>
                                          <p:attrName>style.visibility</p:attrName>
                                        </p:attrNameLst>
                                      </p:cBhvr>
                                      <p:to>
                                        <p:strVal val="visible"/>
                                      </p:to>
                                    </p:set>
                                    <p:animEffect transition="in" filter="blinds(horizontal)">
                                      <p:cBhvr>
                                        <p:cTn id="41" dur="500"/>
                                        <p:tgtEl>
                                          <p:spTgt spid="3075">
                                            <p:txEl>
                                              <p:pRg st="8" end="8"/>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3" presetClass="entr" presetSubtype="10" fill="hold" nodeType="clickEffect">
                                  <p:stCondLst>
                                    <p:cond delay="0"/>
                                  </p:stCondLst>
                                  <p:childTnLst>
                                    <p:set>
                                      <p:cBhvr>
                                        <p:cTn id="45" dur="1" fill="hold">
                                          <p:stCondLst>
                                            <p:cond delay="0"/>
                                          </p:stCondLst>
                                        </p:cTn>
                                        <p:tgtEl>
                                          <p:spTgt spid="3075">
                                            <p:txEl>
                                              <p:pRg st="9" end="9"/>
                                            </p:txEl>
                                          </p:spTgt>
                                        </p:tgtEl>
                                        <p:attrNameLst>
                                          <p:attrName>style.visibility</p:attrName>
                                        </p:attrNameLst>
                                      </p:cBhvr>
                                      <p:to>
                                        <p:strVal val="visible"/>
                                      </p:to>
                                    </p:set>
                                    <p:animEffect transition="in" filter="blinds(horizontal)">
                                      <p:cBhvr>
                                        <p:cTn id="46" dur="500"/>
                                        <p:tgtEl>
                                          <p:spTgt spid="307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FB289-BCA9-ABB2-925C-BBC15E67B79D}"/>
              </a:ext>
            </a:extLst>
          </p:cNvPr>
          <p:cNvSpPr>
            <a:spLocks noGrp="1"/>
          </p:cNvSpPr>
          <p:nvPr>
            <p:ph type="title"/>
          </p:nvPr>
        </p:nvSpPr>
        <p:spPr>
          <a:xfrm>
            <a:off x="457200" y="914400"/>
            <a:ext cx="8534400" cy="1524000"/>
          </a:xfrm>
        </p:spPr>
        <p:txBody>
          <a:bodyPr rtlCol="0">
            <a:normAutofit fontScale="90000"/>
          </a:bodyPr>
          <a:lstStyle/>
          <a:p>
            <a:pPr algn="l" eaLnBrk="1" fontAlgn="auto" hangingPunct="1">
              <a:spcAft>
                <a:spcPts val="0"/>
              </a:spcAft>
              <a:defRPr/>
            </a:pP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r>
              <a:rPr lang="en-US" dirty="0" err="1">
                <a:solidFill>
                  <a:srgbClr val="FFFF00"/>
                </a:solidFill>
              </a:rPr>
              <a:t>Q.Maximum</a:t>
            </a:r>
            <a:r>
              <a:rPr lang="en-US" dirty="0">
                <a:solidFill>
                  <a:srgbClr val="FFFF00"/>
                </a:solidFill>
              </a:rPr>
              <a:t> period for NRE term  deposit is?  Additional rate of interest is applicable to staff ?</a:t>
            </a:r>
            <a:br>
              <a:rPr lang="en-US" dirty="0"/>
            </a:br>
            <a:br>
              <a:rPr lang="en-US" dirty="0"/>
            </a:br>
            <a:br>
              <a:rPr lang="en-US" dirty="0"/>
            </a:br>
            <a:br>
              <a:rPr lang="en-US" dirty="0"/>
            </a:br>
            <a:br>
              <a:rPr lang="en-US" dirty="0"/>
            </a:br>
            <a:br>
              <a:rPr lang="en-US" dirty="0"/>
            </a:b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108B6B02-1C85-C6A1-B881-1F321DF27309}"/>
              </a:ext>
            </a:extLst>
          </p:cNvPr>
          <p:cNvSpPr>
            <a:spLocks noGrp="1"/>
          </p:cNvSpPr>
          <p:nvPr>
            <p:ph idx="1"/>
          </p:nvPr>
        </p:nvSpPr>
        <p:spPr>
          <a:xfrm>
            <a:off x="457200" y="3276600"/>
            <a:ext cx="8382000" cy="1524000"/>
          </a:xfrm>
        </p:spPr>
        <p:txBody>
          <a:bodyPr/>
          <a:lstStyle/>
          <a:p>
            <a:pPr eaLnBrk="1" hangingPunct="1">
              <a:buFont typeface="Arial" charset="0"/>
              <a:buNone/>
              <a:defRPr/>
            </a:pPr>
            <a:endParaRPr lang="en-US" dirty="0">
              <a:solidFill>
                <a:srgbClr val="FFFF00"/>
              </a:solidFill>
              <a:latin typeface="+mj-lt"/>
              <a:ea typeface="+mj-ea"/>
              <a:cs typeface="+mj-cs"/>
            </a:endParaRPr>
          </a:p>
          <a:p>
            <a:pPr eaLnBrk="1" hangingPunct="1">
              <a:buFont typeface="Arial" charset="0"/>
              <a:buNone/>
              <a:defRPr/>
            </a:pPr>
            <a:r>
              <a:rPr lang="en-US" dirty="0">
                <a:solidFill>
                  <a:srgbClr val="FFFF00"/>
                </a:solidFill>
                <a:latin typeface="+mj-lt"/>
                <a:ea typeface="+mj-ea"/>
                <a:cs typeface="+mj-cs"/>
              </a:rPr>
              <a:t>		</a:t>
            </a: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10 Years  ;  No</a:t>
            </a:r>
            <a:endParaRPr lang="en-IN" sz="4000" dirty="0">
              <a:solidFill>
                <a:srgbClr val="FFFF00"/>
              </a:solidFill>
              <a:latin typeface="+mj-lt"/>
              <a:ea typeface="+mj-ea"/>
              <a:cs typeface="+mj-cs"/>
            </a:endParaRPr>
          </a:p>
          <a:p>
            <a:pPr eaLnBrk="1" hangingPunct="1">
              <a:buFont typeface="Arial" charset="0"/>
              <a:buChar char="•"/>
              <a:defRPr/>
            </a:pPr>
            <a:endParaRPr lang="en-IN" dirty="0"/>
          </a:p>
        </p:txBody>
      </p:sp>
      <p:sp>
        <p:nvSpPr>
          <p:cNvPr id="4" name="Date Placeholder 3">
            <a:extLst>
              <a:ext uri="{FF2B5EF4-FFF2-40B4-BE49-F238E27FC236}">
                <a16:creationId xmlns:a16="http://schemas.microsoft.com/office/drawing/2014/main" id="{3044C31D-0070-628F-FCF2-4BA6CF844905}"/>
              </a:ext>
            </a:extLst>
          </p:cNvPr>
          <p:cNvSpPr>
            <a:spLocks noGrp="1"/>
          </p:cNvSpPr>
          <p:nvPr>
            <p:ph type="dt" sz="half" idx="10"/>
          </p:nvPr>
        </p:nvSpPr>
        <p:spPr/>
        <p:txBody>
          <a:bodyPr/>
          <a:lstStyle/>
          <a:p>
            <a:pPr>
              <a:defRPr/>
            </a:pPr>
            <a:fld id="{7791C433-A8EE-49EB-BE8B-116920F8ECA7}" type="datetime1">
              <a:rPr lang="en-US" smtClean="0"/>
              <a:pPr>
                <a:defRPr/>
              </a:pPr>
              <a:t>2/2/2025</a:t>
            </a:fld>
            <a:endParaRPr lang="en-US"/>
          </a:p>
        </p:txBody>
      </p:sp>
      <p:sp>
        <p:nvSpPr>
          <p:cNvPr id="6" name="Footer Placeholder 5">
            <a:extLst>
              <a:ext uri="{FF2B5EF4-FFF2-40B4-BE49-F238E27FC236}">
                <a16:creationId xmlns:a16="http://schemas.microsoft.com/office/drawing/2014/main" id="{931FD457-C13C-9996-18F2-86F012C123BD}"/>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FB3D2746-78C7-B64C-2F58-49240A430BF4}"/>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BFDB330-6406-44CE-A1BB-73C9D96EDAD6}" type="slidenum">
              <a:rPr lang="en-US" altLang="en-US">
                <a:solidFill>
                  <a:srgbClr val="FFFFFF"/>
                </a:solidFill>
              </a:rPr>
              <a:pPr eaLnBrk="1" hangingPunct="1"/>
              <a:t>8</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69607-2670-1E6D-EAAA-92FDDC662387}"/>
              </a:ext>
            </a:extLst>
          </p:cNvPr>
          <p:cNvSpPr>
            <a:spLocks noGrp="1"/>
          </p:cNvSpPr>
          <p:nvPr>
            <p:ph type="title"/>
          </p:nvPr>
        </p:nvSpPr>
        <p:spPr>
          <a:xfrm>
            <a:off x="457200" y="914400"/>
            <a:ext cx="8534400" cy="1524000"/>
          </a:xfrm>
        </p:spPr>
        <p:txBody>
          <a:bodyPr rtlCol="0">
            <a:normAutofit fontScale="90000"/>
          </a:bodyPr>
          <a:lstStyle/>
          <a:p>
            <a:pPr algn="l">
              <a:defRPr/>
            </a:pP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r>
              <a:rPr lang="en-US" dirty="0">
                <a:solidFill>
                  <a:srgbClr val="FFFF00"/>
                </a:solidFill>
              </a:rPr>
              <a:t>Q. </a:t>
            </a:r>
            <a:r>
              <a:rPr lang="en-IN" dirty="0">
                <a:solidFill>
                  <a:srgbClr val="FFFF00"/>
                </a:solidFill>
              </a:rPr>
              <a:t>What are the accounts that a tourist visiting India can open? </a:t>
            </a:r>
            <a:br>
              <a:rPr lang="en-IN" dirty="0">
                <a:solidFill>
                  <a:srgbClr val="FFFF00"/>
                </a:solidFill>
              </a:rPr>
            </a:br>
            <a:br>
              <a:rPr lang="en-US" dirty="0"/>
            </a:br>
            <a:br>
              <a:rPr lang="en-US" dirty="0"/>
            </a:br>
            <a:br>
              <a:rPr lang="en-US" dirty="0"/>
            </a:br>
            <a:br>
              <a:rPr lang="en-US" dirty="0"/>
            </a:br>
            <a:br>
              <a:rPr lang="en-US" dirty="0"/>
            </a:br>
            <a:br>
              <a:rPr lang="en-US" dirty="0"/>
            </a:b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4939DEE9-003D-3B01-B6A4-3F63C56B0B24}"/>
              </a:ext>
            </a:extLst>
          </p:cNvPr>
          <p:cNvSpPr>
            <a:spLocks noGrp="1"/>
          </p:cNvSpPr>
          <p:nvPr>
            <p:ph idx="1"/>
          </p:nvPr>
        </p:nvSpPr>
        <p:spPr>
          <a:xfrm>
            <a:off x="609600" y="3276600"/>
            <a:ext cx="8229600" cy="1524000"/>
          </a:xfrm>
        </p:spPr>
        <p:txBody>
          <a:bodyPr/>
          <a:lstStyle/>
          <a:p>
            <a:pPr algn="just" eaLnBrk="1" hangingPunct="1">
              <a:buFont typeface="Arial" charset="0"/>
              <a:buNone/>
              <a:defRPr/>
            </a:pPr>
            <a:endParaRPr lang="en-US" dirty="0">
              <a:solidFill>
                <a:srgbClr val="FFFF00"/>
              </a:solidFill>
              <a:latin typeface="+mj-lt"/>
              <a:ea typeface="+mj-ea"/>
              <a:cs typeface="+mj-cs"/>
            </a:endParaRPr>
          </a:p>
          <a:p>
            <a:pPr eaLnBrk="1" hangingPunct="1">
              <a:buFont typeface="Arial" charset="0"/>
              <a:buNone/>
              <a:defRPr/>
            </a:pPr>
            <a:r>
              <a:rPr lang="en-US" sz="4000" dirty="0">
                <a:solidFill>
                  <a:srgbClr val="FFFF00"/>
                </a:solidFill>
                <a:latin typeface="+mj-lt"/>
                <a:ea typeface="+mj-ea"/>
                <a:cs typeface="+mj-cs"/>
              </a:rPr>
              <a:t>  </a:t>
            </a: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NRO (6months)</a:t>
            </a:r>
            <a:endParaRPr lang="en-IN" sz="4000" dirty="0">
              <a:solidFill>
                <a:srgbClr val="FFFF00"/>
              </a:solidFill>
              <a:latin typeface="+mj-lt"/>
              <a:ea typeface="+mj-ea"/>
              <a:cs typeface="+mj-cs"/>
            </a:endParaRPr>
          </a:p>
          <a:p>
            <a:pPr eaLnBrk="1" hangingPunct="1">
              <a:buFont typeface="Arial" charset="0"/>
              <a:buChar char="•"/>
              <a:defRPr/>
            </a:pPr>
            <a:endParaRPr lang="en-IN" dirty="0"/>
          </a:p>
        </p:txBody>
      </p:sp>
      <p:sp>
        <p:nvSpPr>
          <p:cNvPr id="4" name="Date Placeholder 3">
            <a:extLst>
              <a:ext uri="{FF2B5EF4-FFF2-40B4-BE49-F238E27FC236}">
                <a16:creationId xmlns:a16="http://schemas.microsoft.com/office/drawing/2014/main" id="{9272561C-C49C-E6D1-8B98-1AA52BCDDFC1}"/>
              </a:ext>
            </a:extLst>
          </p:cNvPr>
          <p:cNvSpPr>
            <a:spLocks noGrp="1"/>
          </p:cNvSpPr>
          <p:nvPr>
            <p:ph type="dt" sz="half" idx="10"/>
          </p:nvPr>
        </p:nvSpPr>
        <p:spPr/>
        <p:txBody>
          <a:bodyPr/>
          <a:lstStyle/>
          <a:p>
            <a:pPr>
              <a:defRPr/>
            </a:pPr>
            <a:fld id="{3B7842C1-8C59-4BD3-ADB9-54B42A50CF37}" type="datetime1">
              <a:rPr lang="en-US" smtClean="0"/>
              <a:pPr>
                <a:defRPr/>
              </a:pPr>
              <a:t>2/2/2025</a:t>
            </a:fld>
            <a:endParaRPr lang="en-US"/>
          </a:p>
        </p:txBody>
      </p:sp>
      <p:sp>
        <p:nvSpPr>
          <p:cNvPr id="6" name="Footer Placeholder 5">
            <a:extLst>
              <a:ext uri="{FF2B5EF4-FFF2-40B4-BE49-F238E27FC236}">
                <a16:creationId xmlns:a16="http://schemas.microsoft.com/office/drawing/2014/main" id="{8A58BE90-61D2-EAA8-96BD-A9BEACE6E8AC}"/>
              </a:ext>
            </a:extLst>
          </p:cNvPr>
          <p:cNvSpPr>
            <a:spLocks noGrp="1"/>
          </p:cNvSpPr>
          <p:nvPr>
            <p:ph type="ftr" sz="quarter" idx="11"/>
          </p:nvPr>
        </p:nvSpPr>
        <p:spPr/>
        <p:txBody>
          <a:bodyPr/>
          <a:lstStyle/>
          <a:p>
            <a:pPr>
              <a:defRPr/>
            </a:pPr>
            <a:endParaRPr lang="en-US"/>
          </a:p>
        </p:txBody>
      </p:sp>
      <p:sp>
        <p:nvSpPr>
          <p:cNvPr id="5" name="Slide Number Placeholder 4">
            <a:extLst>
              <a:ext uri="{FF2B5EF4-FFF2-40B4-BE49-F238E27FC236}">
                <a16:creationId xmlns:a16="http://schemas.microsoft.com/office/drawing/2014/main" id="{C74EA384-53F6-4F87-6EEE-D413DF727E1D}"/>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480812C-4BA1-4409-9733-06707CDECFDA}" type="slidenum">
              <a:rPr lang="en-US" altLang="en-US">
                <a:solidFill>
                  <a:srgbClr val="FFFFFF"/>
                </a:solidFill>
              </a:rPr>
              <a:pPr eaLnBrk="1" hangingPunct="1"/>
              <a:t>9</a:t>
            </a:fld>
            <a:endParaRPr lang="en-US" altLang="en-US">
              <a:solidFill>
                <a:srgbClr val="FFFFFF"/>
              </a:solidFill>
            </a:endParaRPr>
          </a:p>
        </p:txBody>
      </p:sp>
    </p:spTree>
    <p:extLst>
      <p:ext uri="{BB962C8B-B14F-4D97-AF65-F5344CB8AC3E}">
        <p14:creationId xmlns:p14="http://schemas.microsoft.com/office/powerpoint/2010/main" val="3473546869"/>
      </p:ext>
    </p:extLst>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0BE11-9B98-BA35-70E7-2F689CDC7D39}"/>
              </a:ext>
            </a:extLst>
          </p:cNvPr>
          <p:cNvSpPr>
            <a:spLocks noGrp="1"/>
          </p:cNvSpPr>
          <p:nvPr>
            <p:ph type="title"/>
          </p:nvPr>
        </p:nvSpPr>
        <p:spPr>
          <a:xfrm>
            <a:off x="457200" y="914400"/>
            <a:ext cx="8534400" cy="1524000"/>
          </a:xfrm>
        </p:spPr>
        <p:txBody>
          <a:bodyPr rtlCol="0">
            <a:normAutofit fontScale="90000"/>
          </a:bodyPr>
          <a:lstStyle/>
          <a:p>
            <a:pPr algn="l" eaLnBrk="1" fontAlgn="auto" hangingPunct="1">
              <a:spcAft>
                <a:spcPts val="0"/>
              </a:spcAft>
              <a:defRPr/>
            </a:pP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r>
              <a:rPr lang="en-US" dirty="0">
                <a:solidFill>
                  <a:srgbClr val="FFFF00"/>
                </a:solidFill>
              </a:rPr>
              <a:t>Q. Whether NRI can be joint holder in Resident’s SB/EEFC/RFC account ?</a:t>
            </a:r>
            <a:br>
              <a:rPr lang="en-US" dirty="0"/>
            </a:br>
            <a:br>
              <a:rPr lang="en-US" dirty="0"/>
            </a:br>
            <a:br>
              <a:rPr lang="en-US" dirty="0"/>
            </a:br>
            <a:br>
              <a:rPr lang="en-US" dirty="0"/>
            </a:br>
            <a:br>
              <a:rPr lang="en-US" dirty="0"/>
            </a:br>
            <a:br>
              <a:rPr lang="en-US" dirty="0"/>
            </a:b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197CF6F0-D1C3-FE3A-3977-F6FAF19D9AF8}"/>
              </a:ext>
            </a:extLst>
          </p:cNvPr>
          <p:cNvSpPr>
            <a:spLocks noGrp="1"/>
          </p:cNvSpPr>
          <p:nvPr>
            <p:ph idx="1"/>
          </p:nvPr>
        </p:nvSpPr>
        <p:spPr>
          <a:xfrm>
            <a:off x="457200" y="3276600"/>
            <a:ext cx="8382000" cy="1524000"/>
          </a:xfrm>
        </p:spPr>
        <p:txBody>
          <a:bodyPr/>
          <a:lstStyle/>
          <a:p>
            <a:pPr eaLnBrk="1" hangingPunct="1">
              <a:buFont typeface="Arial" charset="0"/>
              <a:buNone/>
              <a:defRPr/>
            </a:pPr>
            <a:endParaRPr lang="en-US" dirty="0">
              <a:solidFill>
                <a:srgbClr val="FFFF00"/>
              </a:solidFill>
              <a:latin typeface="+mj-lt"/>
              <a:ea typeface="+mj-ea"/>
              <a:cs typeface="+mj-cs"/>
            </a:endParaRPr>
          </a:p>
          <a:p>
            <a:pPr eaLnBrk="1" hangingPunct="1">
              <a:buFont typeface="Arial" charset="0"/>
              <a:buNone/>
              <a:defRPr/>
            </a:pPr>
            <a:r>
              <a:rPr lang="en-US" dirty="0">
                <a:solidFill>
                  <a:srgbClr val="FFFF00"/>
                </a:solidFill>
                <a:latin typeface="+mj-lt"/>
                <a:ea typeface="+mj-ea"/>
                <a:cs typeface="+mj-cs"/>
              </a:rPr>
              <a:t>		</a:t>
            </a: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Yes  -  F or S basis</a:t>
            </a:r>
            <a:endParaRPr lang="en-IN" sz="4000" dirty="0">
              <a:solidFill>
                <a:srgbClr val="FFFF00"/>
              </a:solidFill>
              <a:latin typeface="+mj-lt"/>
              <a:ea typeface="+mj-ea"/>
              <a:cs typeface="+mj-cs"/>
            </a:endParaRPr>
          </a:p>
          <a:p>
            <a:pPr eaLnBrk="1" hangingPunct="1">
              <a:buFont typeface="Arial" charset="0"/>
              <a:buChar char="•"/>
              <a:defRPr/>
            </a:pPr>
            <a:endParaRPr lang="en-IN" dirty="0"/>
          </a:p>
        </p:txBody>
      </p:sp>
      <p:sp>
        <p:nvSpPr>
          <p:cNvPr id="4" name="Date Placeholder 3">
            <a:extLst>
              <a:ext uri="{FF2B5EF4-FFF2-40B4-BE49-F238E27FC236}">
                <a16:creationId xmlns:a16="http://schemas.microsoft.com/office/drawing/2014/main" id="{18053B44-373D-824C-7C29-895F759DB911}"/>
              </a:ext>
            </a:extLst>
          </p:cNvPr>
          <p:cNvSpPr>
            <a:spLocks noGrp="1"/>
          </p:cNvSpPr>
          <p:nvPr>
            <p:ph type="dt" sz="half" idx="10"/>
          </p:nvPr>
        </p:nvSpPr>
        <p:spPr/>
        <p:txBody>
          <a:bodyPr/>
          <a:lstStyle/>
          <a:p>
            <a:pPr>
              <a:defRPr/>
            </a:pPr>
            <a:fld id="{134D7B64-E221-4509-A330-1C0E48B15E2A}" type="datetime1">
              <a:rPr lang="en-US" smtClean="0"/>
              <a:pPr>
                <a:defRPr/>
              </a:pPr>
              <a:t>2/2/2025</a:t>
            </a:fld>
            <a:endParaRPr lang="en-US"/>
          </a:p>
        </p:txBody>
      </p:sp>
      <p:sp>
        <p:nvSpPr>
          <p:cNvPr id="6" name="Footer Placeholder 5">
            <a:extLst>
              <a:ext uri="{FF2B5EF4-FFF2-40B4-BE49-F238E27FC236}">
                <a16:creationId xmlns:a16="http://schemas.microsoft.com/office/drawing/2014/main" id="{AAE74DAB-A35E-B0D8-3257-C215EA99AFE6}"/>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0415955D-6658-FB32-3475-BD48EE4D7F11}"/>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0C4680E-FA4F-41E2-9D50-B924BEDD3BEE}" type="slidenum">
              <a:rPr lang="en-US" altLang="en-US">
                <a:solidFill>
                  <a:srgbClr val="FFFFFF"/>
                </a:solidFill>
              </a:rPr>
              <a:pPr eaLnBrk="1" hangingPunct="1"/>
              <a:t>10</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69607-2670-1E6D-EAAA-92FDDC662387}"/>
              </a:ext>
            </a:extLst>
          </p:cNvPr>
          <p:cNvSpPr>
            <a:spLocks noGrp="1"/>
          </p:cNvSpPr>
          <p:nvPr>
            <p:ph type="title"/>
          </p:nvPr>
        </p:nvSpPr>
        <p:spPr>
          <a:xfrm>
            <a:off x="457200" y="914400"/>
            <a:ext cx="8534400" cy="1524000"/>
          </a:xfrm>
        </p:spPr>
        <p:txBody>
          <a:bodyPr rtlCol="0">
            <a:normAutofit fontScale="90000"/>
          </a:bodyPr>
          <a:lstStyle/>
          <a:p>
            <a:pPr algn="l">
              <a:defRPr/>
            </a:pP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r>
              <a:rPr lang="en-US" dirty="0">
                <a:solidFill>
                  <a:srgbClr val="FFFF00"/>
                </a:solidFill>
              </a:rPr>
              <a:t>Q. </a:t>
            </a:r>
            <a:r>
              <a:rPr lang="en-IN" dirty="0">
                <a:solidFill>
                  <a:srgbClr val="FFFF00"/>
                </a:solidFill>
              </a:rPr>
              <a:t>Can persons resident in Nepal and Bhutan have accounts in India</a:t>
            </a:r>
            <a:br>
              <a:rPr lang="en-US" dirty="0"/>
            </a:br>
            <a:br>
              <a:rPr lang="en-US" dirty="0"/>
            </a:br>
            <a:br>
              <a:rPr lang="en-US" dirty="0"/>
            </a:br>
            <a:br>
              <a:rPr lang="en-US" dirty="0"/>
            </a:br>
            <a:br>
              <a:rPr lang="en-US" dirty="0"/>
            </a:br>
            <a:br>
              <a:rPr lang="en-US" dirty="0"/>
            </a:b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4939DEE9-003D-3B01-B6A4-3F63C56B0B24}"/>
              </a:ext>
            </a:extLst>
          </p:cNvPr>
          <p:cNvSpPr>
            <a:spLocks noGrp="1"/>
          </p:cNvSpPr>
          <p:nvPr>
            <p:ph idx="1"/>
          </p:nvPr>
        </p:nvSpPr>
        <p:spPr>
          <a:xfrm>
            <a:off x="609600" y="3276600"/>
            <a:ext cx="8229600" cy="1524000"/>
          </a:xfrm>
        </p:spPr>
        <p:txBody>
          <a:bodyPr/>
          <a:lstStyle/>
          <a:p>
            <a:pPr algn="just" eaLnBrk="1" hangingPunct="1">
              <a:buFont typeface="Arial" charset="0"/>
              <a:buNone/>
              <a:defRPr/>
            </a:pPr>
            <a:endParaRPr lang="en-US" dirty="0">
              <a:solidFill>
                <a:srgbClr val="FFFF00"/>
              </a:solidFill>
              <a:latin typeface="+mj-lt"/>
              <a:ea typeface="+mj-ea"/>
              <a:cs typeface="+mj-cs"/>
            </a:endParaRPr>
          </a:p>
          <a:p>
            <a:pPr eaLnBrk="1" hangingPunct="1">
              <a:buFont typeface="Arial" charset="0"/>
              <a:buNone/>
              <a:defRPr/>
            </a:pPr>
            <a:r>
              <a:rPr lang="en-US" sz="4000" dirty="0">
                <a:solidFill>
                  <a:srgbClr val="FFFF00"/>
                </a:solidFill>
                <a:latin typeface="+mj-lt"/>
                <a:ea typeface="+mj-ea"/>
                <a:cs typeface="+mj-cs"/>
              </a:rPr>
              <a:t> </a:t>
            </a: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Yes Normal SB, Not NRO.</a:t>
            </a:r>
            <a:endParaRPr lang="en-IN" sz="4000" dirty="0">
              <a:solidFill>
                <a:srgbClr val="FFFF00"/>
              </a:solidFill>
              <a:latin typeface="+mj-lt"/>
              <a:ea typeface="+mj-ea"/>
              <a:cs typeface="+mj-cs"/>
            </a:endParaRPr>
          </a:p>
          <a:p>
            <a:pPr eaLnBrk="1" hangingPunct="1">
              <a:buFont typeface="Arial" charset="0"/>
              <a:buChar char="•"/>
              <a:defRPr/>
            </a:pPr>
            <a:endParaRPr lang="en-IN" dirty="0"/>
          </a:p>
        </p:txBody>
      </p:sp>
      <p:sp>
        <p:nvSpPr>
          <p:cNvPr id="4" name="Date Placeholder 3">
            <a:extLst>
              <a:ext uri="{FF2B5EF4-FFF2-40B4-BE49-F238E27FC236}">
                <a16:creationId xmlns:a16="http://schemas.microsoft.com/office/drawing/2014/main" id="{9272561C-C49C-E6D1-8B98-1AA52BCDDFC1}"/>
              </a:ext>
            </a:extLst>
          </p:cNvPr>
          <p:cNvSpPr>
            <a:spLocks noGrp="1"/>
          </p:cNvSpPr>
          <p:nvPr>
            <p:ph type="dt" sz="half" idx="10"/>
          </p:nvPr>
        </p:nvSpPr>
        <p:spPr/>
        <p:txBody>
          <a:bodyPr/>
          <a:lstStyle/>
          <a:p>
            <a:pPr>
              <a:defRPr/>
            </a:pPr>
            <a:fld id="{3B7842C1-8C59-4BD3-ADB9-54B42A50CF37}" type="datetime1">
              <a:rPr lang="en-US" smtClean="0"/>
              <a:pPr>
                <a:defRPr/>
              </a:pPr>
              <a:t>2/2/2025</a:t>
            </a:fld>
            <a:endParaRPr lang="en-US"/>
          </a:p>
        </p:txBody>
      </p:sp>
      <p:sp>
        <p:nvSpPr>
          <p:cNvPr id="6" name="Footer Placeholder 5">
            <a:extLst>
              <a:ext uri="{FF2B5EF4-FFF2-40B4-BE49-F238E27FC236}">
                <a16:creationId xmlns:a16="http://schemas.microsoft.com/office/drawing/2014/main" id="{8A58BE90-61D2-EAA8-96BD-A9BEACE6E8AC}"/>
              </a:ext>
            </a:extLst>
          </p:cNvPr>
          <p:cNvSpPr>
            <a:spLocks noGrp="1"/>
          </p:cNvSpPr>
          <p:nvPr>
            <p:ph type="ftr" sz="quarter" idx="11"/>
          </p:nvPr>
        </p:nvSpPr>
        <p:spPr/>
        <p:txBody>
          <a:bodyPr/>
          <a:lstStyle/>
          <a:p>
            <a:pPr>
              <a:defRPr/>
            </a:pPr>
            <a:endParaRPr lang="en-US"/>
          </a:p>
        </p:txBody>
      </p:sp>
      <p:sp>
        <p:nvSpPr>
          <p:cNvPr id="5" name="Slide Number Placeholder 4">
            <a:extLst>
              <a:ext uri="{FF2B5EF4-FFF2-40B4-BE49-F238E27FC236}">
                <a16:creationId xmlns:a16="http://schemas.microsoft.com/office/drawing/2014/main" id="{C74EA384-53F6-4F87-6EEE-D413DF727E1D}"/>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480812C-4BA1-4409-9733-06707CDECFDA}" type="slidenum">
              <a:rPr lang="en-US" altLang="en-US">
                <a:solidFill>
                  <a:srgbClr val="FFFFFF"/>
                </a:solidFill>
              </a:rPr>
              <a:pPr eaLnBrk="1" hangingPunct="1"/>
              <a:t>11</a:t>
            </a:fld>
            <a:endParaRPr lang="en-US" altLang="en-US">
              <a:solidFill>
                <a:srgbClr val="FFFFFF"/>
              </a:solidFill>
            </a:endParaRPr>
          </a:p>
        </p:txBody>
      </p:sp>
    </p:spTree>
    <p:extLst>
      <p:ext uri="{BB962C8B-B14F-4D97-AF65-F5344CB8AC3E}">
        <p14:creationId xmlns:p14="http://schemas.microsoft.com/office/powerpoint/2010/main" val="2348359506"/>
      </p:ext>
    </p:extLst>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69607-2670-1E6D-EAAA-92FDDC662387}"/>
              </a:ext>
            </a:extLst>
          </p:cNvPr>
          <p:cNvSpPr>
            <a:spLocks noGrp="1"/>
          </p:cNvSpPr>
          <p:nvPr>
            <p:ph type="title"/>
          </p:nvPr>
        </p:nvSpPr>
        <p:spPr>
          <a:xfrm>
            <a:off x="457200" y="914400"/>
            <a:ext cx="8534400" cy="1524000"/>
          </a:xfrm>
        </p:spPr>
        <p:txBody>
          <a:bodyPr rtlCol="0">
            <a:normAutofit fontScale="90000"/>
          </a:bodyPr>
          <a:lstStyle/>
          <a:p>
            <a:pPr algn="l">
              <a:defRPr/>
            </a:pP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r>
              <a:rPr lang="en-US" dirty="0">
                <a:solidFill>
                  <a:srgbClr val="FFFF00"/>
                </a:solidFill>
              </a:rPr>
              <a:t>Q. </a:t>
            </a:r>
            <a:r>
              <a:rPr lang="en-IN" dirty="0">
                <a:solidFill>
                  <a:srgbClr val="FFFF00"/>
                </a:solidFill>
              </a:rPr>
              <a:t>Can a Bangladeshi/ Pakistani national or an entity owned/ controlled from Bangladesh/ Pakistan have an account in India?</a:t>
            </a:r>
            <a:br>
              <a:rPr lang="en-IN" sz="4400" dirty="0">
                <a:latin typeface="Calibri" panose="020F0502020204030204" pitchFamily="34" charset="0"/>
                <a:ea typeface="Times New Roman" panose="02020603050405020304" pitchFamily="18" charset="0"/>
                <a:cs typeface="Calibri" panose="020F0502020204030204" pitchFamily="34" charset="0"/>
              </a:rPr>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4939DEE9-003D-3B01-B6A4-3F63C56B0B24}"/>
              </a:ext>
            </a:extLst>
          </p:cNvPr>
          <p:cNvSpPr>
            <a:spLocks noGrp="1"/>
          </p:cNvSpPr>
          <p:nvPr>
            <p:ph idx="1"/>
          </p:nvPr>
        </p:nvSpPr>
        <p:spPr>
          <a:xfrm>
            <a:off x="609600" y="3276600"/>
            <a:ext cx="8229600" cy="1524000"/>
          </a:xfrm>
        </p:spPr>
        <p:txBody>
          <a:bodyPr>
            <a:normAutofit fontScale="85000" lnSpcReduction="10000"/>
          </a:bodyPr>
          <a:lstStyle/>
          <a:p>
            <a:pPr algn="just" eaLnBrk="1" hangingPunct="1">
              <a:buFont typeface="Arial" charset="0"/>
              <a:buNone/>
              <a:defRPr/>
            </a:pPr>
            <a:endParaRPr lang="en-US" dirty="0">
              <a:solidFill>
                <a:srgbClr val="FFFF00"/>
              </a:solidFill>
              <a:latin typeface="+mj-lt"/>
              <a:ea typeface="+mj-ea"/>
              <a:cs typeface="+mj-cs"/>
            </a:endParaRPr>
          </a:p>
          <a:p>
            <a:pPr marL="137160" indent="0" algn="just">
              <a:lnSpc>
                <a:spcPct val="107000"/>
              </a:lnSpc>
              <a:spcBef>
                <a:spcPts val="1200"/>
              </a:spcBef>
              <a:spcAft>
                <a:spcPts val="1200"/>
              </a:spcAft>
              <a:buNone/>
            </a:pP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a:t>
            </a:r>
            <a:r>
              <a:rPr lang="en-IN" sz="4000" dirty="0">
                <a:solidFill>
                  <a:srgbClr val="FFFF00"/>
                </a:solidFill>
                <a:latin typeface="+mj-lt"/>
                <a:ea typeface="+mj-ea"/>
                <a:cs typeface="+mj-cs"/>
              </a:rPr>
              <a:t>Valid VISA &amp; RBI Permission</a:t>
            </a:r>
          </a:p>
          <a:p>
            <a:pPr eaLnBrk="1" hangingPunct="1">
              <a:buFont typeface="Arial" charset="0"/>
              <a:buChar char="•"/>
              <a:defRPr/>
            </a:pPr>
            <a:endParaRPr lang="en-IN" dirty="0"/>
          </a:p>
        </p:txBody>
      </p:sp>
      <p:sp>
        <p:nvSpPr>
          <p:cNvPr id="4" name="Date Placeholder 3">
            <a:extLst>
              <a:ext uri="{FF2B5EF4-FFF2-40B4-BE49-F238E27FC236}">
                <a16:creationId xmlns:a16="http://schemas.microsoft.com/office/drawing/2014/main" id="{9272561C-C49C-E6D1-8B98-1AA52BCDDFC1}"/>
              </a:ext>
            </a:extLst>
          </p:cNvPr>
          <p:cNvSpPr>
            <a:spLocks noGrp="1"/>
          </p:cNvSpPr>
          <p:nvPr>
            <p:ph type="dt" sz="half" idx="10"/>
          </p:nvPr>
        </p:nvSpPr>
        <p:spPr/>
        <p:txBody>
          <a:bodyPr/>
          <a:lstStyle/>
          <a:p>
            <a:pPr>
              <a:defRPr/>
            </a:pPr>
            <a:fld id="{3B7842C1-8C59-4BD3-ADB9-54B42A50CF37}" type="datetime1">
              <a:rPr lang="en-US" smtClean="0"/>
              <a:pPr>
                <a:defRPr/>
              </a:pPr>
              <a:t>2/2/2025</a:t>
            </a:fld>
            <a:endParaRPr lang="en-US"/>
          </a:p>
        </p:txBody>
      </p:sp>
      <p:sp>
        <p:nvSpPr>
          <p:cNvPr id="6" name="Footer Placeholder 5">
            <a:extLst>
              <a:ext uri="{FF2B5EF4-FFF2-40B4-BE49-F238E27FC236}">
                <a16:creationId xmlns:a16="http://schemas.microsoft.com/office/drawing/2014/main" id="{8A58BE90-61D2-EAA8-96BD-A9BEACE6E8AC}"/>
              </a:ext>
            </a:extLst>
          </p:cNvPr>
          <p:cNvSpPr>
            <a:spLocks noGrp="1"/>
          </p:cNvSpPr>
          <p:nvPr>
            <p:ph type="ftr" sz="quarter" idx="11"/>
          </p:nvPr>
        </p:nvSpPr>
        <p:spPr/>
        <p:txBody>
          <a:bodyPr/>
          <a:lstStyle/>
          <a:p>
            <a:pPr>
              <a:defRPr/>
            </a:pPr>
            <a:endParaRPr lang="en-US"/>
          </a:p>
        </p:txBody>
      </p:sp>
      <p:sp>
        <p:nvSpPr>
          <p:cNvPr id="5" name="Slide Number Placeholder 4">
            <a:extLst>
              <a:ext uri="{FF2B5EF4-FFF2-40B4-BE49-F238E27FC236}">
                <a16:creationId xmlns:a16="http://schemas.microsoft.com/office/drawing/2014/main" id="{C74EA384-53F6-4F87-6EEE-D413DF727E1D}"/>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480812C-4BA1-4409-9733-06707CDECFDA}" type="slidenum">
              <a:rPr lang="en-US" altLang="en-US">
                <a:solidFill>
                  <a:srgbClr val="FFFFFF"/>
                </a:solidFill>
              </a:rPr>
              <a:pPr eaLnBrk="1" hangingPunct="1"/>
              <a:t>12</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69607-2670-1E6D-EAAA-92FDDC662387}"/>
              </a:ext>
            </a:extLst>
          </p:cNvPr>
          <p:cNvSpPr>
            <a:spLocks noGrp="1"/>
          </p:cNvSpPr>
          <p:nvPr>
            <p:ph type="title"/>
          </p:nvPr>
        </p:nvSpPr>
        <p:spPr>
          <a:xfrm>
            <a:off x="457200" y="914400"/>
            <a:ext cx="8534400" cy="1524000"/>
          </a:xfrm>
        </p:spPr>
        <p:txBody>
          <a:bodyPr rtlCol="0">
            <a:normAutofit fontScale="90000"/>
          </a:bodyPr>
          <a:lstStyle/>
          <a:p>
            <a:pPr algn="l">
              <a:defRPr/>
            </a:pP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r>
              <a:rPr lang="en-US" dirty="0">
                <a:solidFill>
                  <a:srgbClr val="FFFF00"/>
                </a:solidFill>
              </a:rPr>
              <a:t>Q.</a:t>
            </a:r>
            <a:r>
              <a:rPr lang="en-IN" dirty="0">
                <a:solidFill>
                  <a:srgbClr val="FFFF00"/>
                </a:solidFill>
              </a:rPr>
              <a:t>Can NRIs/PIOs residing abroad open NRI account from overseas when they are unable to visit the branch?</a:t>
            </a:r>
            <a:br>
              <a:rPr lang="en-IN" sz="4400" dirty="0">
                <a:latin typeface="Calibri" panose="020F0502020204030204" pitchFamily="34" charset="0"/>
                <a:ea typeface="Calibri" panose="020F0502020204030204" pitchFamily="34" charset="0"/>
                <a:cs typeface="Calibri" panose="020F0502020204030204" pitchFamily="34" charset="0"/>
              </a:rPr>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4939DEE9-003D-3B01-B6A4-3F63C56B0B24}"/>
              </a:ext>
            </a:extLst>
          </p:cNvPr>
          <p:cNvSpPr>
            <a:spLocks noGrp="1"/>
          </p:cNvSpPr>
          <p:nvPr>
            <p:ph idx="1"/>
          </p:nvPr>
        </p:nvSpPr>
        <p:spPr>
          <a:xfrm>
            <a:off x="609600" y="3276600"/>
            <a:ext cx="8229600" cy="1524000"/>
          </a:xfrm>
        </p:spPr>
        <p:txBody>
          <a:bodyPr>
            <a:normAutofit fontScale="85000" lnSpcReduction="20000"/>
          </a:bodyPr>
          <a:lstStyle/>
          <a:p>
            <a:pPr algn="just" eaLnBrk="1" hangingPunct="1">
              <a:buFont typeface="Arial" charset="0"/>
              <a:buNone/>
              <a:defRPr/>
            </a:pPr>
            <a:endParaRPr lang="en-US" dirty="0">
              <a:solidFill>
                <a:srgbClr val="FFFF00"/>
              </a:solidFill>
              <a:latin typeface="+mj-lt"/>
              <a:ea typeface="+mj-ea"/>
              <a:cs typeface="+mj-cs"/>
            </a:endParaRPr>
          </a:p>
          <a:p>
            <a:pPr>
              <a:buNone/>
              <a:defRPr/>
            </a:pPr>
            <a:r>
              <a:rPr lang="en-US" sz="4000" dirty="0">
                <a:solidFill>
                  <a:srgbClr val="FFFF00"/>
                </a:solidFill>
                <a:latin typeface="+mj-lt"/>
                <a:ea typeface="+mj-ea"/>
                <a:cs typeface="+mj-cs"/>
              </a:rPr>
              <a:t>  </a:t>
            </a: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Yes </a:t>
            </a:r>
            <a:r>
              <a:rPr lang="en-IN" sz="4000" dirty="0">
                <a:solidFill>
                  <a:srgbClr val="FFFF00"/>
                </a:solidFill>
                <a:latin typeface="+mj-lt"/>
                <a:ea typeface="+mj-ea"/>
                <a:cs typeface="+mj-cs"/>
              </a:rPr>
              <a:t>on attestation from foreign embassy or Local Branch.</a:t>
            </a:r>
          </a:p>
          <a:p>
            <a:pPr eaLnBrk="1" hangingPunct="1">
              <a:buFont typeface="Arial" charset="0"/>
              <a:buNone/>
              <a:defRPr/>
            </a:pPr>
            <a:endParaRPr lang="en-IN" sz="4000" dirty="0">
              <a:solidFill>
                <a:srgbClr val="FFFF00"/>
              </a:solidFill>
              <a:latin typeface="+mj-lt"/>
              <a:ea typeface="+mj-ea"/>
              <a:cs typeface="+mj-cs"/>
            </a:endParaRPr>
          </a:p>
          <a:p>
            <a:pPr eaLnBrk="1" hangingPunct="1">
              <a:buFont typeface="Arial" charset="0"/>
              <a:buChar char="•"/>
              <a:defRPr/>
            </a:pPr>
            <a:endParaRPr lang="en-IN" dirty="0"/>
          </a:p>
        </p:txBody>
      </p:sp>
      <p:sp>
        <p:nvSpPr>
          <p:cNvPr id="4" name="Date Placeholder 3">
            <a:extLst>
              <a:ext uri="{FF2B5EF4-FFF2-40B4-BE49-F238E27FC236}">
                <a16:creationId xmlns:a16="http://schemas.microsoft.com/office/drawing/2014/main" id="{9272561C-C49C-E6D1-8B98-1AA52BCDDFC1}"/>
              </a:ext>
            </a:extLst>
          </p:cNvPr>
          <p:cNvSpPr>
            <a:spLocks noGrp="1"/>
          </p:cNvSpPr>
          <p:nvPr>
            <p:ph type="dt" sz="half" idx="10"/>
          </p:nvPr>
        </p:nvSpPr>
        <p:spPr/>
        <p:txBody>
          <a:bodyPr/>
          <a:lstStyle/>
          <a:p>
            <a:pPr>
              <a:defRPr/>
            </a:pPr>
            <a:fld id="{3B7842C1-8C59-4BD3-ADB9-54B42A50CF37}" type="datetime1">
              <a:rPr lang="en-US" smtClean="0"/>
              <a:pPr>
                <a:defRPr/>
              </a:pPr>
              <a:t>2/2/2025</a:t>
            </a:fld>
            <a:endParaRPr lang="en-US"/>
          </a:p>
        </p:txBody>
      </p:sp>
      <p:sp>
        <p:nvSpPr>
          <p:cNvPr id="6" name="Footer Placeholder 5">
            <a:extLst>
              <a:ext uri="{FF2B5EF4-FFF2-40B4-BE49-F238E27FC236}">
                <a16:creationId xmlns:a16="http://schemas.microsoft.com/office/drawing/2014/main" id="{8A58BE90-61D2-EAA8-96BD-A9BEACE6E8AC}"/>
              </a:ext>
            </a:extLst>
          </p:cNvPr>
          <p:cNvSpPr>
            <a:spLocks noGrp="1"/>
          </p:cNvSpPr>
          <p:nvPr>
            <p:ph type="ftr" sz="quarter" idx="11"/>
          </p:nvPr>
        </p:nvSpPr>
        <p:spPr/>
        <p:txBody>
          <a:bodyPr/>
          <a:lstStyle/>
          <a:p>
            <a:pPr>
              <a:defRPr/>
            </a:pPr>
            <a:endParaRPr lang="en-US"/>
          </a:p>
        </p:txBody>
      </p:sp>
      <p:sp>
        <p:nvSpPr>
          <p:cNvPr id="5" name="Slide Number Placeholder 4">
            <a:extLst>
              <a:ext uri="{FF2B5EF4-FFF2-40B4-BE49-F238E27FC236}">
                <a16:creationId xmlns:a16="http://schemas.microsoft.com/office/drawing/2014/main" id="{C74EA384-53F6-4F87-6EEE-D413DF727E1D}"/>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480812C-4BA1-4409-9733-06707CDECFDA}" type="slidenum">
              <a:rPr lang="en-US" altLang="en-US">
                <a:solidFill>
                  <a:srgbClr val="FFFFFF"/>
                </a:solidFill>
              </a:rPr>
              <a:pPr eaLnBrk="1" hangingPunct="1"/>
              <a:t>13</a:t>
            </a:fld>
            <a:endParaRPr lang="en-US" altLang="en-US">
              <a:solidFill>
                <a:srgbClr val="FFFFFF"/>
              </a:solidFill>
            </a:endParaRPr>
          </a:p>
        </p:txBody>
      </p:sp>
    </p:spTree>
    <p:extLst>
      <p:ext uri="{BB962C8B-B14F-4D97-AF65-F5344CB8AC3E}">
        <p14:creationId xmlns:p14="http://schemas.microsoft.com/office/powerpoint/2010/main" val="3560199896"/>
      </p:ext>
    </p:extLst>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69607-2670-1E6D-EAAA-92FDDC662387}"/>
              </a:ext>
            </a:extLst>
          </p:cNvPr>
          <p:cNvSpPr>
            <a:spLocks noGrp="1"/>
          </p:cNvSpPr>
          <p:nvPr>
            <p:ph type="title"/>
          </p:nvPr>
        </p:nvSpPr>
        <p:spPr>
          <a:xfrm>
            <a:off x="457200" y="914400"/>
            <a:ext cx="8534400" cy="1524000"/>
          </a:xfrm>
        </p:spPr>
        <p:txBody>
          <a:bodyPr rtlCol="0">
            <a:normAutofit fontScale="90000"/>
          </a:bodyPr>
          <a:lstStyle/>
          <a:p>
            <a:pPr algn="l">
              <a:defRPr/>
            </a:pP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r>
              <a:rPr lang="en-US" dirty="0">
                <a:solidFill>
                  <a:srgbClr val="FFFF00"/>
                </a:solidFill>
              </a:rPr>
              <a:t>Q. </a:t>
            </a:r>
            <a:r>
              <a:rPr lang="en-IN" dirty="0">
                <a:solidFill>
                  <a:srgbClr val="FFFF00"/>
                </a:solidFill>
              </a:rPr>
              <a:t>Should all the NRIs desirous of opening joint accounts be residing in the same country?</a:t>
            </a:r>
            <a:br>
              <a:rPr lang="en-IN" dirty="0">
                <a:solidFill>
                  <a:srgbClr val="FFFF00"/>
                </a:solidFill>
              </a:rPr>
            </a:br>
            <a:br>
              <a:rPr lang="en-US" dirty="0"/>
            </a:br>
            <a:br>
              <a:rPr lang="en-US" dirty="0"/>
            </a:br>
            <a:br>
              <a:rPr lang="en-US" dirty="0"/>
            </a:br>
            <a:br>
              <a:rPr lang="en-US" dirty="0"/>
            </a:br>
            <a:br>
              <a:rPr lang="en-US" dirty="0"/>
            </a:br>
            <a:br>
              <a:rPr lang="en-US" dirty="0"/>
            </a:b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4939DEE9-003D-3B01-B6A4-3F63C56B0B24}"/>
              </a:ext>
            </a:extLst>
          </p:cNvPr>
          <p:cNvSpPr>
            <a:spLocks noGrp="1"/>
          </p:cNvSpPr>
          <p:nvPr>
            <p:ph idx="1"/>
          </p:nvPr>
        </p:nvSpPr>
        <p:spPr>
          <a:xfrm>
            <a:off x="609600" y="3276600"/>
            <a:ext cx="8229600" cy="1524000"/>
          </a:xfrm>
        </p:spPr>
        <p:txBody>
          <a:bodyPr>
            <a:normAutofit fontScale="77500" lnSpcReduction="20000"/>
          </a:bodyPr>
          <a:lstStyle/>
          <a:p>
            <a:pPr algn="just" eaLnBrk="1" hangingPunct="1">
              <a:buFont typeface="Arial" charset="0"/>
              <a:buNone/>
              <a:defRPr/>
            </a:pPr>
            <a:endParaRPr lang="en-US" dirty="0">
              <a:solidFill>
                <a:srgbClr val="FFFF00"/>
              </a:solidFill>
              <a:latin typeface="+mj-lt"/>
              <a:ea typeface="+mj-ea"/>
              <a:cs typeface="+mj-cs"/>
            </a:endParaRPr>
          </a:p>
          <a:p>
            <a:pPr>
              <a:buNone/>
              <a:defRPr/>
            </a:pP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a:t>
            </a:r>
            <a:r>
              <a:rPr lang="en-IN" sz="4000" dirty="0">
                <a:solidFill>
                  <a:srgbClr val="FFFF00"/>
                </a:solidFill>
                <a:latin typeface="+mj-lt"/>
                <a:ea typeface="+mj-ea"/>
                <a:cs typeface="+mj-cs"/>
              </a:rPr>
              <a:t>NRI’s residing in different countries can also open joint accounts.</a:t>
            </a:r>
          </a:p>
          <a:p>
            <a:pPr eaLnBrk="1" hangingPunct="1">
              <a:buFont typeface="Arial" charset="0"/>
              <a:buNone/>
              <a:defRPr/>
            </a:pPr>
            <a:endParaRPr lang="en-IN" dirty="0"/>
          </a:p>
        </p:txBody>
      </p:sp>
      <p:sp>
        <p:nvSpPr>
          <p:cNvPr id="4" name="Date Placeholder 3">
            <a:extLst>
              <a:ext uri="{FF2B5EF4-FFF2-40B4-BE49-F238E27FC236}">
                <a16:creationId xmlns:a16="http://schemas.microsoft.com/office/drawing/2014/main" id="{9272561C-C49C-E6D1-8B98-1AA52BCDDFC1}"/>
              </a:ext>
            </a:extLst>
          </p:cNvPr>
          <p:cNvSpPr>
            <a:spLocks noGrp="1"/>
          </p:cNvSpPr>
          <p:nvPr>
            <p:ph type="dt" sz="half" idx="10"/>
          </p:nvPr>
        </p:nvSpPr>
        <p:spPr/>
        <p:txBody>
          <a:bodyPr/>
          <a:lstStyle/>
          <a:p>
            <a:pPr>
              <a:defRPr/>
            </a:pPr>
            <a:fld id="{3B7842C1-8C59-4BD3-ADB9-54B42A50CF37}" type="datetime1">
              <a:rPr lang="en-US" smtClean="0"/>
              <a:pPr>
                <a:defRPr/>
              </a:pPr>
              <a:t>2/2/2025</a:t>
            </a:fld>
            <a:endParaRPr lang="en-US"/>
          </a:p>
        </p:txBody>
      </p:sp>
      <p:sp>
        <p:nvSpPr>
          <p:cNvPr id="6" name="Footer Placeholder 5">
            <a:extLst>
              <a:ext uri="{FF2B5EF4-FFF2-40B4-BE49-F238E27FC236}">
                <a16:creationId xmlns:a16="http://schemas.microsoft.com/office/drawing/2014/main" id="{8A58BE90-61D2-EAA8-96BD-A9BEACE6E8AC}"/>
              </a:ext>
            </a:extLst>
          </p:cNvPr>
          <p:cNvSpPr>
            <a:spLocks noGrp="1"/>
          </p:cNvSpPr>
          <p:nvPr>
            <p:ph type="ftr" sz="quarter" idx="11"/>
          </p:nvPr>
        </p:nvSpPr>
        <p:spPr/>
        <p:txBody>
          <a:bodyPr/>
          <a:lstStyle/>
          <a:p>
            <a:pPr>
              <a:defRPr/>
            </a:pPr>
            <a:endParaRPr lang="en-US"/>
          </a:p>
        </p:txBody>
      </p:sp>
      <p:sp>
        <p:nvSpPr>
          <p:cNvPr id="5" name="Slide Number Placeholder 4">
            <a:extLst>
              <a:ext uri="{FF2B5EF4-FFF2-40B4-BE49-F238E27FC236}">
                <a16:creationId xmlns:a16="http://schemas.microsoft.com/office/drawing/2014/main" id="{C74EA384-53F6-4F87-6EEE-D413DF727E1D}"/>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480812C-4BA1-4409-9733-06707CDECFDA}" type="slidenum">
              <a:rPr lang="en-US" altLang="en-US">
                <a:solidFill>
                  <a:srgbClr val="FFFFFF"/>
                </a:solidFill>
              </a:rPr>
              <a:pPr eaLnBrk="1" hangingPunct="1"/>
              <a:t>14</a:t>
            </a:fld>
            <a:endParaRPr lang="en-US" altLang="en-US">
              <a:solidFill>
                <a:srgbClr val="FFFFFF"/>
              </a:solidFill>
            </a:endParaRPr>
          </a:p>
        </p:txBody>
      </p:sp>
    </p:spTree>
    <p:extLst>
      <p:ext uri="{BB962C8B-B14F-4D97-AF65-F5344CB8AC3E}">
        <p14:creationId xmlns:p14="http://schemas.microsoft.com/office/powerpoint/2010/main" val="3302193382"/>
      </p:ext>
    </p:extLst>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69607-2670-1E6D-EAAA-92FDDC662387}"/>
              </a:ext>
            </a:extLst>
          </p:cNvPr>
          <p:cNvSpPr>
            <a:spLocks noGrp="1"/>
          </p:cNvSpPr>
          <p:nvPr>
            <p:ph type="title"/>
          </p:nvPr>
        </p:nvSpPr>
        <p:spPr>
          <a:xfrm>
            <a:off x="457200" y="914400"/>
            <a:ext cx="8534400" cy="1524000"/>
          </a:xfrm>
        </p:spPr>
        <p:txBody>
          <a:bodyPr rtlCol="0">
            <a:normAutofit fontScale="90000"/>
          </a:bodyPr>
          <a:lstStyle/>
          <a:p>
            <a:pPr algn="l">
              <a:defRPr/>
            </a:pP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r>
              <a:rPr lang="en-US" dirty="0">
                <a:solidFill>
                  <a:srgbClr val="FFFF00"/>
                </a:solidFill>
              </a:rPr>
              <a:t>Q. </a:t>
            </a:r>
            <a:r>
              <a:rPr lang="en-IN" dirty="0">
                <a:solidFill>
                  <a:srgbClr val="FFFF00"/>
                </a:solidFill>
              </a:rPr>
              <a:t>What operations by Power of Attorney holder in NRE accounts are restricted?  </a:t>
            </a:r>
            <a:br>
              <a:rPr lang="en-IN" dirty="0">
                <a:solidFill>
                  <a:srgbClr val="FFFF00"/>
                </a:solidFill>
              </a:rPr>
            </a:br>
            <a:br>
              <a:rPr lang="en-US" dirty="0"/>
            </a:br>
            <a:br>
              <a:rPr lang="en-US" dirty="0"/>
            </a:br>
            <a:br>
              <a:rPr lang="en-US" dirty="0"/>
            </a:br>
            <a:br>
              <a:rPr lang="en-US" dirty="0"/>
            </a:br>
            <a:br>
              <a:rPr lang="en-US" dirty="0"/>
            </a:br>
            <a:br>
              <a:rPr lang="en-US" dirty="0"/>
            </a:b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4939DEE9-003D-3B01-B6A4-3F63C56B0B24}"/>
              </a:ext>
            </a:extLst>
          </p:cNvPr>
          <p:cNvSpPr>
            <a:spLocks noGrp="1"/>
          </p:cNvSpPr>
          <p:nvPr>
            <p:ph idx="1"/>
          </p:nvPr>
        </p:nvSpPr>
        <p:spPr>
          <a:xfrm>
            <a:off x="457200" y="2438400"/>
            <a:ext cx="8229600" cy="3176736"/>
          </a:xfrm>
        </p:spPr>
        <p:txBody>
          <a:bodyPr>
            <a:normAutofit/>
          </a:bodyPr>
          <a:lstStyle/>
          <a:p>
            <a:pPr marR="3810" algn="just">
              <a:lnSpc>
                <a:spcPct val="110000"/>
              </a:lnSpc>
              <a:spcBef>
                <a:spcPts val="1200"/>
              </a:spcBef>
              <a:spcAft>
                <a:spcPts val="1200"/>
              </a:spcAft>
            </a:pPr>
            <a:r>
              <a:rPr lang="en-US" sz="4000" dirty="0">
                <a:solidFill>
                  <a:srgbClr val="FFFF00"/>
                </a:solidFill>
                <a:latin typeface="+mj-lt"/>
                <a:ea typeface="+mj-ea"/>
                <a:cs typeface="+mj-cs"/>
              </a:rPr>
              <a:t>Ans: Open &amp; Close A/c, </a:t>
            </a:r>
          </a:p>
          <a:p>
            <a:pPr marR="3810" algn="just">
              <a:lnSpc>
                <a:spcPct val="110000"/>
              </a:lnSpc>
              <a:spcBef>
                <a:spcPts val="1200"/>
              </a:spcBef>
              <a:spcAft>
                <a:spcPts val="1200"/>
              </a:spcAft>
            </a:pPr>
            <a:r>
              <a:rPr lang="en-US" sz="4000" dirty="0">
                <a:solidFill>
                  <a:srgbClr val="FFFF00"/>
                </a:solidFill>
                <a:latin typeface="+mj-lt"/>
                <a:ea typeface="+mj-ea"/>
                <a:cs typeface="+mj-cs"/>
              </a:rPr>
              <a:t>Gift making</a:t>
            </a:r>
            <a:r>
              <a:rPr lang="en-IN" sz="4000" dirty="0">
                <a:solidFill>
                  <a:srgbClr val="FFFF00"/>
                </a:solidFill>
                <a:latin typeface="+mj-lt"/>
                <a:ea typeface="+mj-ea"/>
                <a:cs typeface="+mj-cs"/>
              </a:rPr>
              <a:t>, </a:t>
            </a:r>
          </a:p>
          <a:p>
            <a:pPr marR="3810" algn="just">
              <a:lnSpc>
                <a:spcPct val="110000"/>
              </a:lnSpc>
              <a:spcBef>
                <a:spcPts val="1200"/>
              </a:spcBef>
              <a:spcAft>
                <a:spcPts val="1200"/>
              </a:spcAft>
            </a:pPr>
            <a:r>
              <a:rPr lang="en-IN" sz="4000" dirty="0">
                <a:solidFill>
                  <a:srgbClr val="FFFF00"/>
                </a:solidFill>
                <a:latin typeface="+mj-lt"/>
                <a:ea typeface="+mj-ea"/>
                <a:cs typeface="+mj-cs"/>
              </a:rPr>
              <a:t>No 3rd party remittance.</a:t>
            </a:r>
          </a:p>
          <a:p>
            <a:pPr eaLnBrk="1" hangingPunct="1">
              <a:buFont typeface="Arial" charset="0"/>
              <a:buChar char="•"/>
              <a:defRPr/>
            </a:pPr>
            <a:endParaRPr lang="en-IN" dirty="0"/>
          </a:p>
        </p:txBody>
      </p:sp>
      <p:sp>
        <p:nvSpPr>
          <p:cNvPr id="4" name="Date Placeholder 3">
            <a:extLst>
              <a:ext uri="{FF2B5EF4-FFF2-40B4-BE49-F238E27FC236}">
                <a16:creationId xmlns:a16="http://schemas.microsoft.com/office/drawing/2014/main" id="{9272561C-C49C-E6D1-8B98-1AA52BCDDFC1}"/>
              </a:ext>
            </a:extLst>
          </p:cNvPr>
          <p:cNvSpPr>
            <a:spLocks noGrp="1"/>
          </p:cNvSpPr>
          <p:nvPr>
            <p:ph type="dt" sz="half" idx="10"/>
          </p:nvPr>
        </p:nvSpPr>
        <p:spPr/>
        <p:txBody>
          <a:bodyPr/>
          <a:lstStyle/>
          <a:p>
            <a:pPr>
              <a:defRPr/>
            </a:pPr>
            <a:fld id="{3B7842C1-8C59-4BD3-ADB9-54B42A50CF37}" type="datetime1">
              <a:rPr lang="en-US" smtClean="0"/>
              <a:pPr>
                <a:defRPr/>
              </a:pPr>
              <a:t>2/2/2025</a:t>
            </a:fld>
            <a:endParaRPr lang="en-US" dirty="0"/>
          </a:p>
        </p:txBody>
      </p:sp>
      <p:sp>
        <p:nvSpPr>
          <p:cNvPr id="6" name="Footer Placeholder 5">
            <a:extLst>
              <a:ext uri="{FF2B5EF4-FFF2-40B4-BE49-F238E27FC236}">
                <a16:creationId xmlns:a16="http://schemas.microsoft.com/office/drawing/2014/main" id="{8A58BE90-61D2-EAA8-96BD-A9BEACE6E8AC}"/>
              </a:ext>
            </a:extLst>
          </p:cNvPr>
          <p:cNvSpPr>
            <a:spLocks noGrp="1"/>
          </p:cNvSpPr>
          <p:nvPr>
            <p:ph type="ftr" sz="quarter" idx="11"/>
          </p:nvPr>
        </p:nvSpPr>
        <p:spPr/>
        <p:txBody>
          <a:bodyPr/>
          <a:lstStyle/>
          <a:p>
            <a:pPr>
              <a:defRPr/>
            </a:pPr>
            <a:endParaRPr lang="en-US"/>
          </a:p>
        </p:txBody>
      </p:sp>
      <p:sp>
        <p:nvSpPr>
          <p:cNvPr id="5" name="Slide Number Placeholder 4">
            <a:extLst>
              <a:ext uri="{FF2B5EF4-FFF2-40B4-BE49-F238E27FC236}">
                <a16:creationId xmlns:a16="http://schemas.microsoft.com/office/drawing/2014/main" id="{C74EA384-53F6-4F87-6EEE-D413DF727E1D}"/>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480812C-4BA1-4409-9733-06707CDECFDA}" type="slidenum">
              <a:rPr lang="en-US" altLang="en-US">
                <a:solidFill>
                  <a:srgbClr val="FFFFFF"/>
                </a:solidFill>
              </a:rPr>
              <a:pPr eaLnBrk="1" hangingPunct="1"/>
              <a:t>15</a:t>
            </a:fld>
            <a:endParaRPr lang="en-US" altLang="en-US">
              <a:solidFill>
                <a:srgbClr val="FFFFFF"/>
              </a:solidFill>
            </a:endParaRPr>
          </a:p>
        </p:txBody>
      </p:sp>
    </p:spTree>
    <p:extLst>
      <p:ext uri="{BB962C8B-B14F-4D97-AF65-F5344CB8AC3E}">
        <p14:creationId xmlns:p14="http://schemas.microsoft.com/office/powerpoint/2010/main" val="3045913532"/>
      </p:ext>
    </p:extLst>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0" end="0"/>
                                            </p:txEl>
                                          </p:spTgt>
                                        </p:tgtEl>
                                        <p:attrNameLst>
                                          <p:attrName>style.visibility</p:attrName>
                                        </p:attrNameLst>
                                      </p:cBhvr>
                                      <p:to>
                                        <p:strVal val="visible"/>
                                      </p:to>
                                    </p:set>
                                    <p:animEffect transition="in" filter="blinds(horizontal)">
                                      <p:cBhvr>
                                        <p:cTn id="11" dur="500"/>
                                        <p:tgtEl>
                                          <p:spTgt spid="307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6" dur="500"/>
                                        <p:tgtEl>
                                          <p:spTgt spid="307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3075">
                                            <p:txEl>
                                              <p:pRg st="2" end="2"/>
                                            </p:txEl>
                                          </p:spTgt>
                                        </p:tgtEl>
                                        <p:attrNameLst>
                                          <p:attrName>style.visibility</p:attrName>
                                        </p:attrNameLst>
                                      </p:cBhvr>
                                      <p:to>
                                        <p:strVal val="visible"/>
                                      </p:to>
                                    </p:set>
                                    <p:animEffect transition="in" filter="blinds(horizontal)">
                                      <p:cBhvr>
                                        <p:cTn id="21" dur="500"/>
                                        <p:tgtEl>
                                          <p:spTgt spid="307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69607-2670-1E6D-EAAA-92FDDC662387}"/>
              </a:ext>
            </a:extLst>
          </p:cNvPr>
          <p:cNvSpPr>
            <a:spLocks noGrp="1"/>
          </p:cNvSpPr>
          <p:nvPr>
            <p:ph type="title"/>
          </p:nvPr>
        </p:nvSpPr>
        <p:spPr>
          <a:xfrm>
            <a:off x="457200" y="914400"/>
            <a:ext cx="8534400" cy="1524000"/>
          </a:xfrm>
        </p:spPr>
        <p:txBody>
          <a:bodyPr rtlCol="0">
            <a:normAutofit fontScale="90000"/>
          </a:bodyPr>
          <a:lstStyle/>
          <a:p>
            <a:pPr algn="l">
              <a:defRPr/>
            </a:pP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r>
              <a:rPr lang="en-US" dirty="0">
                <a:solidFill>
                  <a:srgbClr val="FFFF00"/>
                </a:solidFill>
              </a:rPr>
              <a:t>Q. </a:t>
            </a:r>
            <a:r>
              <a:rPr lang="en-IN" dirty="0">
                <a:solidFill>
                  <a:srgbClr val="FFFF00"/>
                </a:solidFill>
              </a:rPr>
              <a:t>What is the interval at which Periodic </a:t>
            </a:r>
            <a:r>
              <a:rPr lang="en-IN" dirty="0" err="1">
                <a:solidFill>
                  <a:srgbClr val="FFFF00"/>
                </a:solidFill>
              </a:rPr>
              <a:t>updation</a:t>
            </a:r>
            <a:r>
              <a:rPr lang="en-IN" dirty="0">
                <a:solidFill>
                  <a:srgbClr val="FFFF00"/>
                </a:solidFill>
              </a:rPr>
              <a:t> of KYC for NRI customers is to be done?</a:t>
            </a:r>
            <a:br>
              <a:rPr lang="en-IN" dirty="0">
                <a:solidFill>
                  <a:srgbClr val="FFFF00"/>
                </a:solidFill>
              </a:rPr>
            </a:br>
            <a:br>
              <a:rPr lang="en-US" dirty="0"/>
            </a:br>
            <a:br>
              <a:rPr lang="en-US" dirty="0"/>
            </a:br>
            <a:br>
              <a:rPr lang="en-US" dirty="0"/>
            </a:br>
            <a:br>
              <a:rPr lang="en-US" dirty="0"/>
            </a:br>
            <a:br>
              <a:rPr lang="en-US" dirty="0"/>
            </a:br>
            <a:br>
              <a:rPr lang="en-US" dirty="0"/>
            </a:b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4939DEE9-003D-3B01-B6A4-3F63C56B0B24}"/>
              </a:ext>
            </a:extLst>
          </p:cNvPr>
          <p:cNvSpPr>
            <a:spLocks noGrp="1"/>
          </p:cNvSpPr>
          <p:nvPr>
            <p:ph idx="1"/>
          </p:nvPr>
        </p:nvSpPr>
        <p:spPr>
          <a:xfrm>
            <a:off x="609600" y="3276600"/>
            <a:ext cx="8229600" cy="1524000"/>
          </a:xfrm>
        </p:spPr>
        <p:txBody>
          <a:bodyPr/>
          <a:lstStyle/>
          <a:p>
            <a:pPr algn="just" eaLnBrk="1" hangingPunct="1">
              <a:buFont typeface="Arial" charset="0"/>
              <a:buNone/>
              <a:defRPr/>
            </a:pPr>
            <a:endParaRPr lang="en-US" dirty="0">
              <a:solidFill>
                <a:srgbClr val="FFFF00"/>
              </a:solidFill>
              <a:latin typeface="+mj-lt"/>
              <a:ea typeface="+mj-ea"/>
              <a:cs typeface="+mj-cs"/>
            </a:endParaRPr>
          </a:p>
          <a:p>
            <a:pPr eaLnBrk="1" hangingPunct="1">
              <a:buFont typeface="Arial" charset="0"/>
              <a:buNone/>
              <a:defRPr/>
            </a:pPr>
            <a:r>
              <a:rPr lang="en-US" sz="4000" dirty="0">
                <a:solidFill>
                  <a:srgbClr val="FFFF00"/>
                </a:solidFill>
                <a:latin typeface="+mj-lt"/>
                <a:ea typeface="+mj-ea"/>
                <a:cs typeface="+mj-cs"/>
              </a:rPr>
              <a:t>  </a:t>
            </a: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2years</a:t>
            </a:r>
            <a:endParaRPr lang="en-IN" sz="4000" dirty="0">
              <a:solidFill>
                <a:srgbClr val="FFFF00"/>
              </a:solidFill>
              <a:latin typeface="+mj-lt"/>
              <a:ea typeface="+mj-ea"/>
              <a:cs typeface="+mj-cs"/>
            </a:endParaRPr>
          </a:p>
          <a:p>
            <a:pPr eaLnBrk="1" hangingPunct="1">
              <a:buFont typeface="Arial" charset="0"/>
              <a:buChar char="•"/>
              <a:defRPr/>
            </a:pPr>
            <a:endParaRPr lang="en-IN" dirty="0"/>
          </a:p>
        </p:txBody>
      </p:sp>
      <p:sp>
        <p:nvSpPr>
          <p:cNvPr id="4" name="Date Placeholder 3">
            <a:extLst>
              <a:ext uri="{FF2B5EF4-FFF2-40B4-BE49-F238E27FC236}">
                <a16:creationId xmlns:a16="http://schemas.microsoft.com/office/drawing/2014/main" id="{9272561C-C49C-E6D1-8B98-1AA52BCDDFC1}"/>
              </a:ext>
            </a:extLst>
          </p:cNvPr>
          <p:cNvSpPr>
            <a:spLocks noGrp="1"/>
          </p:cNvSpPr>
          <p:nvPr>
            <p:ph type="dt" sz="half" idx="10"/>
          </p:nvPr>
        </p:nvSpPr>
        <p:spPr/>
        <p:txBody>
          <a:bodyPr/>
          <a:lstStyle/>
          <a:p>
            <a:pPr>
              <a:defRPr/>
            </a:pPr>
            <a:fld id="{3B7842C1-8C59-4BD3-ADB9-54B42A50CF37}" type="datetime1">
              <a:rPr lang="en-US" smtClean="0"/>
              <a:pPr>
                <a:defRPr/>
              </a:pPr>
              <a:t>2/2/2025</a:t>
            </a:fld>
            <a:endParaRPr lang="en-US"/>
          </a:p>
        </p:txBody>
      </p:sp>
      <p:sp>
        <p:nvSpPr>
          <p:cNvPr id="6" name="Footer Placeholder 5">
            <a:extLst>
              <a:ext uri="{FF2B5EF4-FFF2-40B4-BE49-F238E27FC236}">
                <a16:creationId xmlns:a16="http://schemas.microsoft.com/office/drawing/2014/main" id="{8A58BE90-61D2-EAA8-96BD-A9BEACE6E8AC}"/>
              </a:ext>
            </a:extLst>
          </p:cNvPr>
          <p:cNvSpPr>
            <a:spLocks noGrp="1"/>
          </p:cNvSpPr>
          <p:nvPr>
            <p:ph type="ftr" sz="quarter" idx="11"/>
          </p:nvPr>
        </p:nvSpPr>
        <p:spPr/>
        <p:txBody>
          <a:bodyPr/>
          <a:lstStyle/>
          <a:p>
            <a:pPr>
              <a:defRPr/>
            </a:pPr>
            <a:endParaRPr lang="en-US"/>
          </a:p>
        </p:txBody>
      </p:sp>
      <p:sp>
        <p:nvSpPr>
          <p:cNvPr id="5" name="Slide Number Placeholder 4">
            <a:extLst>
              <a:ext uri="{FF2B5EF4-FFF2-40B4-BE49-F238E27FC236}">
                <a16:creationId xmlns:a16="http://schemas.microsoft.com/office/drawing/2014/main" id="{C74EA384-53F6-4F87-6EEE-D413DF727E1D}"/>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480812C-4BA1-4409-9733-06707CDECFDA}" type="slidenum">
              <a:rPr lang="en-US" altLang="en-US">
                <a:solidFill>
                  <a:srgbClr val="FFFFFF"/>
                </a:solidFill>
              </a:rPr>
              <a:pPr eaLnBrk="1" hangingPunct="1"/>
              <a:t>16</a:t>
            </a:fld>
            <a:endParaRPr lang="en-US" altLang="en-US">
              <a:solidFill>
                <a:srgbClr val="FFFFFF"/>
              </a:solidFill>
            </a:endParaRPr>
          </a:p>
        </p:txBody>
      </p:sp>
    </p:spTree>
    <p:extLst>
      <p:ext uri="{BB962C8B-B14F-4D97-AF65-F5344CB8AC3E}">
        <p14:creationId xmlns:p14="http://schemas.microsoft.com/office/powerpoint/2010/main" val="3286965468"/>
      </p:ext>
    </p:extLst>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B6015-BA7D-0EF7-EC71-BEB34F3DA697}"/>
              </a:ext>
            </a:extLst>
          </p:cNvPr>
          <p:cNvSpPr>
            <a:spLocks noGrp="1"/>
          </p:cNvSpPr>
          <p:nvPr>
            <p:ph type="title"/>
          </p:nvPr>
        </p:nvSpPr>
        <p:spPr>
          <a:xfrm>
            <a:off x="457200" y="914400"/>
            <a:ext cx="8534400" cy="1524000"/>
          </a:xfrm>
        </p:spPr>
        <p:txBody>
          <a:bodyPr rtlCol="0">
            <a:normAutofit fontScale="90000"/>
          </a:bodyPr>
          <a:lstStyle/>
          <a:p>
            <a:pPr algn="l" eaLnBrk="1" fontAlgn="auto" hangingPunct="1">
              <a:spcAft>
                <a:spcPts val="0"/>
              </a:spcAft>
              <a:defRPr/>
            </a:pPr>
            <a:br>
              <a:rPr lang="en-US" dirty="0"/>
            </a:br>
            <a:br>
              <a:rPr lang="en-US" dirty="0"/>
            </a:br>
            <a:br>
              <a:rPr lang="en-US" dirty="0"/>
            </a:br>
            <a:r>
              <a:rPr lang="en-US" dirty="0"/>
              <a:t>Q</a:t>
            </a:r>
            <a:r>
              <a:rPr lang="en-US" dirty="0">
                <a:solidFill>
                  <a:srgbClr val="FFFF00"/>
                </a:solidFill>
              </a:rPr>
              <a:t>. If a person (foreign citizen) is the spouse of an Indian citizen , they are considered as </a:t>
            </a: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6204FD01-98F2-C931-67E6-610EA984B304}"/>
              </a:ext>
            </a:extLst>
          </p:cNvPr>
          <p:cNvSpPr>
            <a:spLocks noGrp="1"/>
          </p:cNvSpPr>
          <p:nvPr>
            <p:ph idx="1"/>
          </p:nvPr>
        </p:nvSpPr>
        <p:spPr>
          <a:xfrm>
            <a:off x="457200" y="3276600"/>
            <a:ext cx="8382000" cy="1524000"/>
          </a:xfrm>
        </p:spPr>
        <p:txBody>
          <a:bodyPr/>
          <a:lstStyle/>
          <a:p>
            <a:pPr eaLnBrk="1" hangingPunct="1">
              <a:buFont typeface="Arial" charset="0"/>
              <a:buNone/>
              <a:defRPr/>
            </a:pPr>
            <a:endParaRPr lang="en-US" dirty="0">
              <a:solidFill>
                <a:srgbClr val="FFFF00"/>
              </a:solidFill>
              <a:latin typeface="+mj-lt"/>
              <a:ea typeface="+mj-ea"/>
              <a:cs typeface="+mj-cs"/>
            </a:endParaRPr>
          </a:p>
          <a:p>
            <a:pPr eaLnBrk="1" hangingPunct="1">
              <a:buFont typeface="Arial" charset="0"/>
              <a:buNone/>
              <a:defRPr/>
            </a:pPr>
            <a:r>
              <a:rPr lang="en-US" dirty="0">
                <a:solidFill>
                  <a:srgbClr val="FFFF00"/>
                </a:solidFill>
                <a:latin typeface="+mj-lt"/>
                <a:ea typeface="+mj-ea"/>
                <a:cs typeface="+mj-cs"/>
              </a:rPr>
              <a:t>		</a:t>
            </a: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Person of Indian Origin</a:t>
            </a:r>
            <a:endParaRPr lang="en-IN" dirty="0"/>
          </a:p>
        </p:txBody>
      </p:sp>
      <p:sp>
        <p:nvSpPr>
          <p:cNvPr id="4" name="Date Placeholder 3">
            <a:extLst>
              <a:ext uri="{FF2B5EF4-FFF2-40B4-BE49-F238E27FC236}">
                <a16:creationId xmlns:a16="http://schemas.microsoft.com/office/drawing/2014/main" id="{9A265DAC-0697-E8F1-15E3-3D92350CDBFF}"/>
              </a:ext>
            </a:extLst>
          </p:cNvPr>
          <p:cNvSpPr>
            <a:spLocks noGrp="1"/>
          </p:cNvSpPr>
          <p:nvPr>
            <p:ph type="dt" sz="half" idx="10"/>
          </p:nvPr>
        </p:nvSpPr>
        <p:spPr/>
        <p:txBody>
          <a:bodyPr/>
          <a:lstStyle/>
          <a:p>
            <a:pPr>
              <a:defRPr/>
            </a:pPr>
            <a:fld id="{D2327698-CAA1-487C-B4F5-5328097FB3C7}" type="datetime1">
              <a:rPr lang="en-US" smtClean="0"/>
              <a:pPr>
                <a:defRPr/>
              </a:pPr>
              <a:t>2/2/2025</a:t>
            </a:fld>
            <a:endParaRPr lang="en-US"/>
          </a:p>
        </p:txBody>
      </p:sp>
      <p:sp>
        <p:nvSpPr>
          <p:cNvPr id="6" name="Footer Placeholder 5">
            <a:extLst>
              <a:ext uri="{FF2B5EF4-FFF2-40B4-BE49-F238E27FC236}">
                <a16:creationId xmlns:a16="http://schemas.microsoft.com/office/drawing/2014/main" id="{7ECCAED8-175E-A0C2-D022-433DA6D40D81}"/>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43C315E1-80A1-9EE1-D977-B8C597DEEF58}"/>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FDE5BA4-4906-4480-B155-7BF81B421877}" type="slidenum">
              <a:rPr lang="en-US" altLang="en-US">
                <a:solidFill>
                  <a:srgbClr val="FFFFFF"/>
                </a:solidFill>
              </a:rPr>
              <a:pPr eaLnBrk="1" hangingPunct="1"/>
              <a:t>17</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09890-BC3A-82E9-7261-345BE9FACF24}"/>
              </a:ext>
            </a:extLst>
          </p:cNvPr>
          <p:cNvSpPr>
            <a:spLocks noGrp="1"/>
          </p:cNvSpPr>
          <p:nvPr>
            <p:ph type="title"/>
          </p:nvPr>
        </p:nvSpPr>
        <p:spPr>
          <a:xfrm>
            <a:off x="457200" y="914400"/>
            <a:ext cx="8534400" cy="1524000"/>
          </a:xfrm>
        </p:spPr>
        <p:txBody>
          <a:bodyPr rtlCol="0">
            <a:normAutofit fontScale="90000"/>
          </a:bodyPr>
          <a:lstStyle/>
          <a:p>
            <a:pPr algn="l" eaLnBrk="1" fontAlgn="auto" hangingPunct="1">
              <a:spcAft>
                <a:spcPts val="0"/>
              </a:spcAft>
              <a:defRPr/>
            </a:pPr>
            <a:br>
              <a:rPr lang="en-US" dirty="0"/>
            </a:br>
            <a:br>
              <a:rPr lang="en-US" dirty="0"/>
            </a:br>
            <a:br>
              <a:rPr lang="en-US" dirty="0"/>
            </a:br>
            <a:br>
              <a:rPr lang="en-US" dirty="0"/>
            </a:br>
            <a:br>
              <a:rPr lang="en-US" dirty="0"/>
            </a:br>
            <a:r>
              <a:rPr lang="en-US" dirty="0"/>
              <a:t>Q</a:t>
            </a:r>
            <a:r>
              <a:rPr lang="en-US" dirty="0">
                <a:solidFill>
                  <a:srgbClr val="FFFF00"/>
                </a:solidFill>
              </a:rPr>
              <a:t>. </a:t>
            </a:r>
            <a:r>
              <a:rPr lang="en-IN" dirty="0">
                <a:solidFill>
                  <a:srgbClr val="FFFF00"/>
                </a:solidFill>
              </a:rPr>
              <a:t>NRI having business interest in India may open --------- account for handling bonafide business transactions</a:t>
            </a: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DD7016DB-968D-49EC-9B30-FDA73C22FF6C}"/>
              </a:ext>
            </a:extLst>
          </p:cNvPr>
          <p:cNvSpPr>
            <a:spLocks noGrp="1"/>
          </p:cNvSpPr>
          <p:nvPr>
            <p:ph idx="1"/>
          </p:nvPr>
        </p:nvSpPr>
        <p:spPr>
          <a:xfrm>
            <a:off x="457200" y="3276600"/>
            <a:ext cx="8382000" cy="1524000"/>
          </a:xfrm>
        </p:spPr>
        <p:txBody>
          <a:bodyPr/>
          <a:lstStyle/>
          <a:p>
            <a:pPr eaLnBrk="1" hangingPunct="1">
              <a:buFont typeface="Arial" charset="0"/>
              <a:buNone/>
              <a:defRPr/>
            </a:pPr>
            <a:endParaRPr lang="en-US" dirty="0">
              <a:solidFill>
                <a:srgbClr val="FFFF00"/>
              </a:solidFill>
              <a:latin typeface="+mj-lt"/>
              <a:ea typeface="+mj-ea"/>
              <a:cs typeface="+mj-cs"/>
            </a:endParaRPr>
          </a:p>
          <a:p>
            <a:pPr eaLnBrk="1" hangingPunct="1">
              <a:buFont typeface="Arial" charset="0"/>
              <a:buNone/>
              <a:defRPr/>
            </a:pPr>
            <a:r>
              <a:rPr lang="en-US" dirty="0">
                <a:solidFill>
                  <a:srgbClr val="FFFF00"/>
                </a:solidFill>
                <a:latin typeface="+mj-lt"/>
                <a:ea typeface="+mj-ea"/>
                <a:cs typeface="+mj-cs"/>
              </a:rPr>
              <a:t>		</a:t>
            </a: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a:t>
            </a:r>
            <a:r>
              <a:rPr lang="en-IN" sz="4000" dirty="0">
                <a:solidFill>
                  <a:srgbClr val="FFFF00"/>
                </a:solidFill>
                <a:latin typeface="+mj-lt"/>
                <a:ea typeface="+mj-ea"/>
                <a:cs typeface="+mj-cs"/>
              </a:rPr>
              <a:t>SNRR</a:t>
            </a:r>
            <a:endParaRPr lang="en-IN" dirty="0"/>
          </a:p>
        </p:txBody>
      </p:sp>
      <p:sp>
        <p:nvSpPr>
          <p:cNvPr id="4" name="Date Placeholder 3">
            <a:extLst>
              <a:ext uri="{FF2B5EF4-FFF2-40B4-BE49-F238E27FC236}">
                <a16:creationId xmlns:a16="http://schemas.microsoft.com/office/drawing/2014/main" id="{DC01DE63-18FA-62DC-5795-67F39EFE14DB}"/>
              </a:ext>
            </a:extLst>
          </p:cNvPr>
          <p:cNvSpPr>
            <a:spLocks noGrp="1"/>
          </p:cNvSpPr>
          <p:nvPr>
            <p:ph type="dt" sz="half" idx="10"/>
          </p:nvPr>
        </p:nvSpPr>
        <p:spPr/>
        <p:txBody>
          <a:bodyPr/>
          <a:lstStyle/>
          <a:p>
            <a:pPr>
              <a:defRPr/>
            </a:pPr>
            <a:fld id="{D9C2B709-A08D-4CA9-9E22-2ED663D8E6AC}" type="datetime1">
              <a:rPr lang="en-US" smtClean="0"/>
              <a:pPr>
                <a:defRPr/>
              </a:pPr>
              <a:t>2/2/2025</a:t>
            </a:fld>
            <a:endParaRPr lang="en-US"/>
          </a:p>
        </p:txBody>
      </p:sp>
      <p:sp>
        <p:nvSpPr>
          <p:cNvPr id="6" name="Footer Placeholder 5">
            <a:extLst>
              <a:ext uri="{FF2B5EF4-FFF2-40B4-BE49-F238E27FC236}">
                <a16:creationId xmlns:a16="http://schemas.microsoft.com/office/drawing/2014/main" id="{0E0718E6-429E-A9A1-542C-82CC61C28B61}"/>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BDD01D3E-0938-6F5B-99C4-8DF519BFD213}"/>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51090C6-BFA2-48BD-922B-88AC588D2EAD}" type="slidenum">
              <a:rPr lang="en-US" altLang="en-US">
                <a:solidFill>
                  <a:srgbClr val="FFFFFF"/>
                </a:solidFill>
              </a:rPr>
              <a:pPr eaLnBrk="1" hangingPunct="1"/>
              <a:t>18</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9C189-E83F-E740-1613-149773FD821F}"/>
              </a:ext>
            </a:extLst>
          </p:cNvPr>
          <p:cNvSpPr>
            <a:spLocks noGrp="1"/>
          </p:cNvSpPr>
          <p:nvPr>
            <p:ph type="title"/>
          </p:nvPr>
        </p:nvSpPr>
        <p:spPr>
          <a:xfrm>
            <a:off x="457200" y="914400"/>
            <a:ext cx="8534400" cy="1524000"/>
          </a:xfrm>
        </p:spPr>
        <p:txBody>
          <a:bodyPr rtlCol="0">
            <a:normAutofit fontScale="90000"/>
          </a:bodyPr>
          <a:lstStyle/>
          <a:p>
            <a:pPr algn="l" eaLnBrk="1" fontAlgn="auto" hangingPunct="1">
              <a:spcAft>
                <a:spcPts val="0"/>
              </a:spcAft>
              <a:defRPr/>
            </a:pPr>
            <a:br>
              <a:rPr lang="en-US" dirty="0"/>
            </a:br>
            <a:br>
              <a:rPr lang="en-US" dirty="0"/>
            </a:br>
            <a:br>
              <a:rPr lang="en-US" dirty="0"/>
            </a:br>
            <a:br>
              <a:rPr lang="en-US" dirty="0"/>
            </a:br>
            <a:br>
              <a:rPr lang="en-US" dirty="0"/>
            </a:br>
            <a:r>
              <a:rPr lang="en-US" dirty="0"/>
              <a:t>Q</a:t>
            </a:r>
            <a:r>
              <a:rPr lang="en-US" dirty="0">
                <a:solidFill>
                  <a:srgbClr val="FFFF00"/>
                </a:solidFill>
              </a:rPr>
              <a:t>. </a:t>
            </a:r>
            <a:r>
              <a:rPr lang="en-IN" dirty="0">
                <a:solidFill>
                  <a:srgbClr val="FFFF00"/>
                </a:solidFill>
              </a:rPr>
              <a:t>The maximum time limit fixed for SNRR account is</a:t>
            </a: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E6E2B54B-F827-AA34-4FBC-A62EA1D4A950}"/>
              </a:ext>
            </a:extLst>
          </p:cNvPr>
          <p:cNvSpPr>
            <a:spLocks noGrp="1"/>
          </p:cNvSpPr>
          <p:nvPr>
            <p:ph idx="1"/>
          </p:nvPr>
        </p:nvSpPr>
        <p:spPr>
          <a:xfrm>
            <a:off x="457200" y="3276600"/>
            <a:ext cx="8382000" cy="1524000"/>
          </a:xfrm>
        </p:spPr>
        <p:txBody>
          <a:bodyPr/>
          <a:lstStyle/>
          <a:p>
            <a:pPr eaLnBrk="1" hangingPunct="1">
              <a:buFont typeface="Arial" charset="0"/>
              <a:buNone/>
              <a:defRPr/>
            </a:pPr>
            <a:endParaRPr lang="en-US" dirty="0">
              <a:solidFill>
                <a:srgbClr val="FFFF00"/>
              </a:solidFill>
              <a:latin typeface="+mj-lt"/>
              <a:ea typeface="+mj-ea"/>
              <a:cs typeface="+mj-cs"/>
            </a:endParaRPr>
          </a:p>
          <a:p>
            <a:pPr eaLnBrk="1" hangingPunct="1">
              <a:buFont typeface="Arial" charset="0"/>
              <a:buNone/>
              <a:defRPr/>
            </a:pPr>
            <a:r>
              <a:rPr lang="en-US" dirty="0">
                <a:solidFill>
                  <a:srgbClr val="FFFF00"/>
                </a:solidFill>
                <a:latin typeface="+mj-lt"/>
                <a:ea typeface="+mj-ea"/>
                <a:cs typeface="+mj-cs"/>
              </a:rPr>
              <a:t>		</a:t>
            </a: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a:t>
            </a:r>
            <a:r>
              <a:rPr lang="en-IN" sz="4000" dirty="0">
                <a:solidFill>
                  <a:srgbClr val="FFFF00"/>
                </a:solidFill>
                <a:latin typeface="+mj-lt"/>
                <a:ea typeface="+mj-ea"/>
                <a:cs typeface="+mj-cs"/>
              </a:rPr>
              <a:t>7years (</a:t>
            </a:r>
            <a:r>
              <a:rPr lang="en-IN" sz="4000" dirty="0" err="1">
                <a:solidFill>
                  <a:srgbClr val="FFFF00"/>
                </a:solidFill>
                <a:latin typeface="+mj-lt"/>
                <a:ea typeface="+mj-ea"/>
                <a:cs typeface="+mj-cs"/>
              </a:rPr>
              <a:t>Renewal:RBI</a:t>
            </a:r>
            <a:r>
              <a:rPr lang="en-IN" sz="4000" dirty="0">
                <a:solidFill>
                  <a:srgbClr val="FFFF00"/>
                </a:solidFill>
                <a:latin typeface="+mj-lt"/>
                <a:ea typeface="+mj-ea"/>
                <a:cs typeface="+mj-cs"/>
              </a:rPr>
              <a:t>)</a:t>
            </a:r>
            <a:endParaRPr lang="en-IN" dirty="0"/>
          </a:p>
        </p:txBody>
      </p:sp>
      <p:sp>
        <p:nvSpPr>
          <p:cNvPr id="4" name="Date Placeholder 3">
            <a:extLst>
              <a:ext uri="{FF2B5EF4-FFF2-40B4-BE49-F238E27FC236}">
                <a16:creationId xmlns:a16="http://schemas.microsoft.com/office/drawing/2014/main" id="{DE684743-59AE-EA68-F903-3B7B53694FEA}"/>
              </a:ext>
            </a:extLst>
          </p:cNvPr>
          <p:cNvSpPr>
            <a:spLocks noGrp="1"/>
          </p:cNvSpPr>
          <p:nvPr>
            <p:ph type="dt" sz="half" idx="10"/>
          </p:nvPr>
        </p:nvSpPr>
        <p:spPr/>
        <p:txBody>
          <a:bodyPr/>
          <a:lstStyle/>
          <a:p>
            <a:pPr>
              <a:defRPr/>
            </a:pPr>
            <a:fld id="{B8A88A13-FA98-4688-B866-4103CE61A167}" type="datetime1">
              <a:rPr lang="en-US" smtClean="0"/>
              <a:pPr>
                <a:defRPr/>
              </a:pPr>
              <a:t>2/2/2025</a:t>
            </a:fld>
            <a:endParaRPr lang="en-US"/>
          </a:p>
        </p:txBody>
      </p:sp>
      <p:sp>
        <p:nvSpPr>
          <p:cNvPr id="6" name="Footer Placeholder 5">
            <a:extLst>
              <a:ext uri="{FF2B5EF4-FFF2-40B4-BE49-F238E27FC236}">
                <a16:creationId xmlns:a16="http://schemas.microsoft.com/office/drawing/2014/main" id="{8B14B138-C79B-DB37-3025-2198CF68AB9E}"/>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66005B81-199A-F38F-14FC-80BDAE7B86E7}"/>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7111D50-10EB-4135-8F98-D0D2E84AA437}" type="slidenum">
              <a:rPr lang="en-US" altLang="en-US">
                <a:solidFill>
                  <a:srgbClr val="FFFFFF"/>
                </a:solidFill>
              </a:rPr>
              <a:pPr eaLnBrk="1" hangingPunct="1"/>
              <a:t>19</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F2C1E-0C5B-77E8-8F23-32F53DBA632E}"/>
              </a:ext>
            </a:extLst>
          </p:cNvPr>
          <p:cNvSpPr>
            <a:spLocks noGrp="1"/>
          </p:cNvSpPr>
          <p:nvPr>
            <p:ph type="title"/>
          </p:nvPr>
        </p:nvSpPr>
        <p:spPr>
          <a:xfrm>
            <a:off x="457200" y="914400"/>
            <a:ext cx="8534400" cy="1524000"/>
          </a:xfrm>
        </p:spPr>
        <p:txBody>
          <a:bodyPr rtlCol="0">
            <a:normAutofit fontScale="90000"/>
          </a:bodyPr>
          <a:lstStyle/>
          <a:p>
            <a:pPr algn="l" eaLnBrk="1" fontAlgn="auto" hangingPunct="1">
              <a:spcAft>
                <a:spcPts val="0"/>
              </a:spcAft>
              <a:defRPr/>
            </a:pPr>
            <a:br>
              <a:rPr lang="en-US" dirty="0"/>
            </a:br>
            <a:br>
              <a:rPr lang="en-US" dirty="0"/>
            </a:br>
            <a:br>
              <a:rPr lang="en-US" dirty="0"/>
            </a:br>
            <a:r>
              <a:rPr lang="en-US" dirty="0"/>
              <a:t>Q</a:t>
            </a:r>
            <a:r>
              <a:rPr lang="en-US" dirty="0">
                <a:solidFill>
                  <a:srgbClr val="FFFF00"/>
                </a:solidFill>
              </a:rPr>
              <a:t>. In case of FCNR or NRE deposits, joint account with a resident close relative may be permitted as </a:t>
            </a: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31E7ED49-7D70-5B8A-0CD4-F77F3C5916CD}"/>
              </a:ext>
            </a:extLst>
          </p:cNvPr>
          <p:cNvSpPr>
            <a:spLocks noGrp="1"/>
          </p:cNvSpPr>
          <p:nvPr>
            <p:ph idx="1"/>
          </p:nvPr>
        </p:nvSpPr>
        <p:spPr>
          <a:xfrm>
            <a:off x="457200" y="3276600"/>
            <a:ext cx="8382000" cy="1524000"/>
          </a:xfrm>
        </p:spPr>
        <p:txBody>
          <a:bodyPr/>
          <a:lstStyle/>
          <a:p>
            <a:pPr eaLnBrk="1" hangingPunct="1">
              <a:buFont typeface="Arial" charset="0"/>
              <a:buNone/>
              <a:defRPr/>
            </a:pPr>
            <a:endParaRPr lang="en-US" dirty="0">
              <a:solidFill>
                <a:srgbClr val="FFFF00"/>
              </a:solidFill>
              <a:latin typeface="+mj-lt"/>
              <a:ea typeface="+mj-ea"/>
              <a:cs typeface="+mj-cs"/>
            </a:endParaRPr>
          </a:p>
          <a:p>
            <a:pPr eaLnBrk="1" hangingPunct="1">
              <a:buFont typeface="Arial" charset="0"/>
              <a:buNone/>
              <a:defRPr/>
            </a:pPr>
            <a:r>
              <a:rPr lang="en-US" dirty="0">
                <a:solidFill>
                  <a:srgbClr val="FFFF00"/>
                </a:solidFill>
                <a:latin typeface="+mj-lt"/>
                <a:ea typeface="+mj-ea"/>
                <a:cs typeface="+mj-cs"/>
              </a:rPr>
              <a:t>		</a:t>
            </a: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F  or  S</a:t>
            </a:r>
            <a:endParaRPr lang="en-IN" dirty="0"/>
          </a:p>
        </p:txBody>
      </p:sp>
      <p:sp>
        <p:nvSpPr>
          <p:cNvPr id="4" name="Date Placeholder 3">
            <a:extLst>
              <a:ext uri="{FF2B5EF4-FFF2-40B4-BE49-F238E27FC236}">
                <a16:creationId xmlns:a16="http://schemas.microsoft.com/office/drawing/2014/main" id="{B3F5675E-14FB-14F3-2B09-9491EC5E5982}"/>
              </a:ext>
            </a:extLst>
          </p:cNvPr>
          <p:cNvSpPr>
            <a:spLocks noGrp="1"/>
          </p:cNvSpPr>
          <p:nvPr>
            <p:ph type="dt" sz="half" idx="10"/>
          </p:nvPr>
        </p:nvSpPr>
        <p:spPr/>
        <p:txBody>
          <a:bodyPr/>
          <a:lstStyle/>
          <a:p>
            <a:pPr>
              <a:defRPr/>
            </a:pPr>
            <a:fld id="{2819224B-F49E-44E5-9284-3EE5F145E58B}" type="datetime1">
              <a:rPr lang="en-US" smtClean="0"/>
              <a:pPr>
                <a:defRPr/>
              </a:pPr>
              <a:t>2/2/2025</a:t>
            </a:fld>
            <a:endParaRPr lang="en-US"/>
          </a:p>
        </p:txBody>
      </p:sp>
      <p:sp>
        <p:nvSpPr>
          <p:cNvPr id="6" name="Footer Placeholder 5">
            <a:extLst>
              <a:ext uri="{FF2B5EF4-FFF2-40B4-BE49-F238E27FC236}">
                <a16:creationId xmlns:a16="http://schemas.microsoft.com/office/drawing/2014/main" id="{13020B6F-09B9-5115-ABA2-AC978CD296AA}"/>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D8605F8A-8452-6A02-D667-30608F0DB6B0}"/>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83D48B4-8BB5-4AD3-945A-96E8558A7196}" type="slidenum">
              <a:rPr lang="en-US" altLang="en-US">
                <a:solidFill>
                  <a:srgbClr val="FFFFFF"/>
                </a:solidFill>
              </a:rPr>
              <a:pPr eaLnBrk="1" hangingPunct="1"/>
              <a:t>20</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700">
                <a:solidFill>
                  <a:srgbClr val="FF0000"/>
                </a:solidFill>
              </a:rPr>
              <a:t>Close relatives-Co’s Act 2013 (Sec 2(77))</a:t>
            </a:r>
            <a:endParaRPr lang="en-IN" sz="2700" dirty="0">
              <a:solidFill>
                <a:srgbClr val="FF0000"/>
              </a:solidFill>
            </a:endParaRPr>
          </a:p>
        </p:txBody>
      </p:sp>
      <p:sp>
        <p:nvSpPr>
          <p:cNvPr id="3" name="Text Placeholder 2"/>
          <p:cNvSpPr>
            <a:spLocks noGrp="1"/>
          </p:cNvSpPr>
          <p:nvPr>
            <p:ph type="body" idx="1"/>
          </p:nvPr>
        </p:nvSpPr>
        <p:spPr>
          <a:xfrm>
            <a:off x="685346" y="2096064"/>
            <a:ext cx="7765322" cy="4761936"/>
          </a:xfrm>
        </p:spPr>
        <p:txBody>
          <a:bodyPr anchor="t">
            <a:normAutofit/>
          </a:bodyPr>
          <a:lstStyle/>
          <a:p>
            <a:pPr>
              <a:buFont typeface="Arial" pitchFamily="34" charset="0"/>
              <a:buChar char="•"/>
            </a:pPr>
            <a:r>
              <a:rPr lang="en-US" dirty="0">
                <a:solidFill>
                  <a:srgbClr val="FFFF00"/>
                </a:solidFill>
              </a:rPr>
              <a:t>Members of HUF                         Daughter</a:t>
            </a:r>
          </a:p>
          <a:p>
            <a:pPr>
              <a:buFont typeface="Arial" pitchFamily="34" charset="0"/>
              <a:buChar char="•"/>
            </a:pPr>
            <a:r>
              <a:rPr lang="en-US" dirty="0">
                <a:solidFill>
                  <a:srgbClr val="FFFF00"/>
                </a:solidFill>
              </a:rPr>
              <a:t>Husband                                      Son in law</a:t>
            </a:r>
          </a:p>
          <a:p>
            <a:pPr>
              <a:buFont typeface="Arial" pitchFamily="34" charset="0"/>
              <a:buChar char="•"/>
            </a:pPr>
            <a:r>
              <a:rPr lang="en-US" dirty="0">
                <a:solidFill>
                  <a:srgbClr val="FFFF00"/>
                </a:solidFill>
              </a:rPr>
              <a:t>Wife                                             Brother(including step bro)</a:t>
            </a:r>
          </a:p>
          <a:p>
            <a:pPr>
              <a:buFont typeface="Arial" pitchFamily="34" charset="0"/>
              <a:buChar char="•"/>
            </a:pPr>
            <a:r>
              <a:rPr lang="en-US" dirty="0">
                <a:solidFill>
                  <a:srgbClr val="FFFF00"/>
                </a:solidFill>
              </a:rPr>
              <a:t>Father(including step father)       Sister(including step sister)</a:t>
            </a:r>
          </a:p>
          <a:p>
            <a:pPr>
              <a:buFont typeface="Arial" pitchFamily="34" charset="0"/>
              <a:buChar char="•"/>
            </a:pPr>
            <a:r>
              <a:rPr lang="en-US" dirty="0">
                <a:solidFill>
                  <a:srgbClr val="FFFF00"/>
                </a:solidFill>
              </a:rPr>
              <a:t>Mother(including step mother)</a:t>
            </a:r>
          </a:p>
          <a:p>
            <a:pPr>
              <a:buFont typeface="Arial" pitchFamily="34" charset="0"/>
              <a:buChar char="•"/>
            </a:pPr>
            <a:r>
              <a:rPr lang="en-US" dirty="0">
                <a:solidFill>
                  <a:srgbClr val="FFFF00"/>
                </a:solidFill>
              </a:rPr>
              <a:t>Son(including step son)</a:t>
            </a:r>
          </a:p>
          <a:p>
            <a:pPr>
              <a:buFont typeface="Arial" pitchFamily="34" charset="0"/>
              <a:buChar char="•"/>
            </a:pPr>
            <a:r>
              <a:rPr lang="en-US" dirty="0">
                <a:solidFill>
                  <a:srgbClr val="FFFF00"/>
                </a:solidFill>
              </a:rPr>
              <a:t>Daughter in law</a:t>
            </a:r>
          </a:p>
          <a:p>
            <a:pPr marL="0" indent="0">
              <a:buNone/>
            </a:pPr>
            <a:endParaRPr lang="en-US" sz="1200" dirty="0"/>
          </a:p>
        </p:txBody>
      </p:sp>
    </p:spTree>
    <p:extLst>
      <p:ext uri="{BB962C8B-B14F-4D97-AF65-F5344CB8AC3E}">
        <p14:creationId xmlns:p14="http://schemas.microsoft.com/office/powerpoint/2010/main" val="139812672"/>
      </p:ext>
    </p:extLst>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4173D-28D8-AFDE-714F-CF6D417688E5}"/>
              </a:ext>
            </a:extLst>
          </p:cNvPr>
          <p:cNvSpPr>
            <a:spLocks noGrp="1"/>
          </p:cNvSpPr>
          <p:nvPr>
            <p:ph type="title"/>
          </p:nvPr>
        </p:nvSpPr>
        <p:spPr>
          <a:xfrm>
            <a:off x="457200" y="914400"/>
            <a:ext cx="8534400" cy="1524000"/>
          </a:xfrm>
        </p:spPr>
        <p:txBody>
          <a:bodyPr rtlCol="0">
            <a:normAutofit fontScale="90000"/>
          </a:bodyPr>
          <a:lstStyle/>
          <a:p>
            <a:pPr algn="l" eaLnBrk="1" fontAlgn="auto" hangingPunct="1">
              <a:spcAft>
                <a:spcPts val="0"/>
              </a:spcAft>
              <a:defRPr/>
            </a:pPr>
            <a:br>
              <a:rPr lang="en-US" dirty="0"/>
            </a:br>
            <a:br>
              <a:rPr lang="en-US" dirty="0"/>
            </a:br>
            <a:br>
              <a:rPr lang="en-US" dirty="0"/>
            </a:br>
            <a:r>
              <a:rPr lang="en-US" dirty="0"/>
              <a:t>Q</a:t>
            </a:r>
            <a:r>
              <a:rPr lang="en-US" dirty="0">
                <a:solidFill>
                  <a:srgbClr val="FFFF00"/>
                </a:solidFill>
              </a:rPr>
              <a:t>.  Name the currencies for opening FCNR (B) in our Bank</a:t>
            </a:r>
            <a:br>
              <a:rPr lang="en-US" dirty="0">
                <a:solidFill>
                  <a:srgbClr val="FFFF00"/>
                </a:solidFill>
              </a:rPr>
            </a:br>
            <a:br>
              <a:rPr lang="en-US" dirty="0"/>
            </a:br>
            <a:br>
              <a:rPr lang="en-IN" dirty="0"/>
            </a:br>
            <a:endParaRPr lang="en-IN" dirty="0"/>
          </a:p>
        </p:txBody>
      </p:sp>
      <p:sp>
        <p:nvSpPr>
          <p:cNvPr id="3075" name="Content Placeholder 2">
            <a:extLst>
              <a:ext uri="{FF2B5EF4-FFF2-40B4-BE49-F238E27FC236}">
                <a16:creationId xmlns:a16="http://schemas.microsoft.com/office/drawing/2014/main" id="{FEF53EB8-8A5C-A876-5B28-C64D476ACE7D}"/>
              </a:ext>
            </a:extLst>
          </p:cNvPr>
          <p:cNvSpPr>
            <a:spLocks noGrp="1"/>
          </p:cNvSpPr>
          <p:nvPr>
            <p:ph idx="1"/>
          </p:nvPr>
        </p:nvSpPr>
        <p:spPr>
          <a:xfrm>
            <a:off x="457200" y="3276600"/>
            <a:ext cx="8382000" cy="1524000"/>
          </a:xfrm>
        </p:spPr>
        <p:txBody>
          <a:bodyPr>
            <a:normAutofit fontScale="70000" lnSpcReduction="20000"/>
          </a:bodyPr>
          <a:lstStyle/>
          <a:p>
            <a:pPr eaLnBrk="1" hangingPunct="1">
              <a:buFont typeface="Arial" charset="0"/>
              <a:buNone/>
              <a:defRPr/>
            </a:pPr>
            <a:endParaRPr lang="en-US" dirty="0">
              <a:solidFill>
                <a:srgbClr val="FFFF00"/>
              </a:solidFill>
              <a:latin typeface="+mj-lt"/>
              <a:ea typeface="+mj-ea"/>
              <a:cs typeface="+mj-cs"/>
            </a:endParaRPr>
          </a:p>
          <a:p>
            <a:pPr eaLnBrk="1" hangingPunct="1">
              <a:buFont typeface="Arial" charset="0"/>
              <a:buNone/>
              <a:defRPr/>
            </a:pPr>
            <a:r>
              <a:rPr lang="en-US" dirty="0">
                <a:solidFill>
                  <a:srgbClr val="FFFF00"/>
                </a:solidFill>
                <a:latin typeface="+mj-lt"/>
                <a:ea typeface="+mj-ea"/>
                <a:cs typeface="+mj-cs"/>
              </a:rPr>
              <a:t>		</a:t>
            </a: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USD/AUD/CAD/SGD</a:t>
            </a:r>
          </a:p>
          <a:p>
            <a:pPr eaLnBrk="1" hangingPunct="1">
              <a:buFont typeface="Arial" charset="0"/>
              <a:buNone/>
              <a:defRPr/>
            </a:pPr>
            <a:r>
              <a:rPr lang="en-US" sz="4000" dirty="0">
                <a:solidFill>
                  <a:srgbClr val="FFFF00"/>
                </a:solidFill>
                <a:latin typeface="+mj-lt"/>
                <a:ea typeface="+mj-ea"/>
                <a:cs typeface="+mj-cs"/>
              </a:rPr>
              <a:t>			  GBP/EUR/JPY/CHF</a:t>
            </a:r>
            <a:endParaRPr lang="en-IN" dirty="0"/>
          </a:p>
        </p:txBody>
      </p:sp>
      <p:sp>
        <p:nvSpPr>
          <p:cNvPr id="4" name="Date Placeholder 3">
            <a:extLst>
              <a:ext uri="{FF2B5EF4-FFF2-40B4-BE49-F238E27FC236}">
                <a16:creationId xmlns:a16="http://schemas.microsoft.com/office/drawing/2014/main" id="{A493F966-AFDE-CC1C-9314-D8458F79BFE2}"/>
              </a:ext>
            </a:extLst>
          </p:cNvPr>
          <p:cNvSpPr>
            <a:spLocks noGrp="1"/>
          </p:cNvSpPr>
          <p:nvPr>
            <p:ph type="dt" sz="half" idx="10"/>
          </p:nvPr>
        </p:nvSpPr>
        <p:spPr/>
        <p:txBody>
          <a:bodyPr/>
          <a:lstStyle/>
          <a:p>
            <a:pPr>
              <a:defRPr/>
            </a:pPr>
            <a:fld id="{A0E62F7F-7EA2-4DBA-8908-DE788813769B}" type="datetime1">
              <a:rPr lang="en-US" smtClean="0"/>
              <a:pPr>
                <a:defRPr/>
              </a:pPr>
              <a:t>2/2/2025</a:t>
            </a:fld>
            <a:endParaRPr lang="en-US"/>
          </a:p>
        </p:txBody>
      </p:sp>
      <p:sp>
        <p:nvSpPr>
          <p:cNvPr id="6" name="Footer Placeholder 5">
            <a:extLst>
              <a:ext uri="{FF2B5EF4-FFF2-40B4-BE49-F238E27FC236}">
                <a16:creationId xmlns:a16="http://schemas.microsoft.com/office/drawing/2014/main" id="{8A2E2C59-F991-3F00-ABCB-ACCCA4532C07}"/>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134FD313-E54D-B00B-0B94-A648EEAF620D}"/>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271D33B-E631-463C-B01E-39F598B41C4A}" type="slidenum">
              <a:rPr lang="en-US" altLang="en-US">
                <a:solidFill>
                  <a:srgbClr val="FFFFFF"/>
                </a:solidFill>
              </a:rPr>
              <a:pPr eaLnBrk="1" hangingPunct="1"/>
              <a:t>22</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par>
                                <p:cTn id="12" presetID="3" presetClass="entr" presetSubtype="10" fill="hold" nodeType="withEffect">
                                  <p:stCondLst>
                                    <p:cond delay="0"/>
                                  </p:stCondLst>
                                  <p:childTnLst>
                                    <p:set>
                                      <p:cBhvr>
                                        <p:cTn id="13" dur="1" fill="hold">
                                          <p:stCondLst>
                                            <p:cond delay="0"/>
                                          </p:stCondLst>
                                        </p:cTn>
                                        <p:tgtEl>
                                          <p:spTgt spid="3075">
                                            <p:txEl>
                                              <p:pRg st="2" end="2"/>
                                            </p:txEl>
                                          </p:spTgt>
                                        </p:tgtEl>
                                        <p:attrNameLst>
                                          <p:attrName>style.visibility</p:attrName>
                                        </p:attrNameLst>
                                      </p:cBhvr>
                                      <p:to>
                                        <p:strVal val="visible"/>
                                      </p:to>
                                    </p:set>
                                    <p:animEffect transition="in" filter="blinds(horizontal)">
                                      <p:cBhvr>
                                        <p:cTn id="14" dur="500"/>
                                        <p:tgtEl>
                                          <p:spTgt spid="307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69607-2670-1E6D-EAAA-92FDDC662387}"/>
              </a:ext>
            </a:extLst>
          </p:cNvPr>
          <p:cNvSpPr>
            <a:spLocks noGrp="1"/>
          </p:cNvSpPr>
          <p:nvPr>
            <p:ph type="title"/>
          </p:nvPr>
        </p:nvSpPr>
        <p:spPr>
          <a:xfrm>
            <a:off x="457200" y="914400"/>
            <a:ext cx="8534400" cy="1524000"/>
          </a:xfrm>
        </p:spPr>
        <p:txBody>
          <a:bodyPr rtlCol="0">
            <a:normAutofit fontScale="90000"/>
          </a:bodyPr>
          <a:lstStyle/>
          <a:p>
            <a:pPr algn="l">
              <a:defRPr/>
            </a:pP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r>
              <a:rPr lang="en-US" dirty="0">
                <a:solidFill>
                  <a:srgbClr val="FFFF00"/>
                </a:solidFill>
              </a:rPr>
              <a:t>Q. </a:t>
            </a:r>
            <a:r>
              <a:rPr lang="en-IN" dirty="0">
                <a:solidFill>
                  <a:srgbClr val="FFFF00"/>
                </a:solidFill>
              </a:rPr>
              <a:t>What is threshold level for reporting under FATCA ? </a:t>
            </a:r>
            <a:br>
              <a:rPr lang="en-IN" dirty="0">
                <a:solidFill>
                  <a:srgbClr val="FFFF00"/>
                </a:solidFill>
              </a:rPr>
            </a:br>
            <a:br>
              <a:rPr lang="en-US" dirty="0"/>
            </a:br>
            <a:br>
              <a:rPr lang="en-US" dirty="0"/>
            </a:br>
            <a:br>
              <a:rPr lang="en-US" dirty="0"/>
            </a:br>
            <a:br>
              <a:rPr lang="en-US" dirty="0"/>
            </a:br>
            <a:br>
              <a:rPr lang="en-US" dirty="0"/>
            </a:br>
            <a:br>
              <a:rPr lang="en-US" dirty="0"/>
            </a:b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4939DEE9-003D-3B01-B6A4-3F63C56B0B24}"/>
              </a:ext>
            </a:extLst>
          </p:cNvPr>
          <p:cNvSpPr>
            <a:spLocks noGrp="1"/>
          </p:cNvSpPr>
          <p:nvPr>
            <p:ph idx="1"/>
          </p:nvPr>
        </p:nvSpPr>
        <p:spPr>
          <a:xfrm>
            <a:off x="500034" y="2357430"/>
            <a:ext cx="8229600" cy="3357586"/>
          </a:xfrm>
        </p:spPr>
        <p:txBody>
          <a:bodyPr>
            <a:normAutofit/>
          </a:bodyPr>
          <a:lstStyle/>
          <a:p>
            <a:pPr algn="just" eaLnBrk="1" hangingPunct="1">
              <a:buFont typeface="Arial" charset="0"/>
              <a:buNone/>
              <a:defRPr/>
            </a:pPr>
            <a:endParaRPr lang="en-US" dirty="0">
              <a:solidFill>
                <a:srgbClr val="FFFF00"/>
              </a:solidFill>
              <a:latin typeface="+mj-lt"/>
              <a:ea typeface="+mj-ea"/>
              <a:cs typeface="+mj-cs"/>
            </a:endParaRPr>
          </a:p>
          <a:p>
            <a:pPr eaLnBrk="1" hangingPunct="1">
              <a:buFont typeface="Arial" charset="0"/>
              <a:buNone/>
              <a:defRPr/>
            </a:pPr>
            <a:r>
              <a:rPr lang="en-US" sz="4000" dirty="0">
                <a:solidFill>
                  <a:srgbClr val="FFFF00"/>
                </a:solidFill>
                <a:latin typeface="+mj-lt"/>
                <a:ea typeface="+mj-ea"/>
                <a:cs typeface="+mj-cs"/>
              </a:rPr>
              <a:t> </a:t>
            </a: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USD 50000</a:t>
            </a:r>
          </a:p>
          <a:p>
            <a:pPr algn="just">
              <a:buNone/>
              <a:defRPr/>
            </a:pPr>
            <a:r>
              <a:rPr lang="en-US" altLang="en-US" dirty="0">
                <a:solidFill>
                  <a:srgbClr val="FFFF00"/>
                </a:solidFill>
              </a:rPr>
              <a:t>   (FATCA) is a law that was enacted by US government in 2010, to prevent U.S. taxpayers from avoiding U.S.-based taxation on their income and assets that are held in financial accounts outside of the US.</a:t>
            </a:r>
            <a:endParaRPr lang="en-IN" dirty="0">
              <a:solidFill>
                <a:srgbClr val="FFFF00"/>
              </a:solidFill>
            </a:endParaRPr>
          </a:p>
        </p:txBody>
      </p:sp>
      <p:sp>
        <p:nvSpPr>
          <p:cNvPr id="4" name="Date Placeholder 3">
            <a:extLst>
              <a:ext uri="{FF2B5EF4-FFF2-40B4-BE49-F238E27FC236}">
                <a16:creationId xmlns:a16="http://schemas.microsoft.com/office/drawing/2014/main" id="{9272561C-C49C-E6D1-8B98-1AA52BCDDFC1}"/>
              </a:ext>
            </a:extLst>
          </p:cNvPr>
          <p:cNvSpPr>
            <a:spLocks noGrp="1"/>
          </p:cNvSpPr>
          <p:nvPr>
            <p:ph type="dt" sz="half" idx="10"/>
          </p:nvPr>
        </p:nvSpPr>
        <p:spPr/>
        <p:txBody>
          <a:bodyPr/>
          <a:lstStyle/>
          <a:p>
            <a:pPr>
              <a:defRPr/>
            </a:pPr>
            <a:fld id="{3B7842C1-8C59-4BD3-ADB9-54B42A50CF37}" type="datetime1">
              <a:rPr lang="en-US" smtClean="0"/>
              <a:pPr>
                <a:defRPr/>
              </a:pPr>
              <a:t>2/2/2025</a:t>
            </a:fld>
            <a:endParaRPr lang="en-US"/>
          </a:p>
        </p:txBody>
      </p:sp>
      <p:sp>
        <p:nvSpPr>
          <p:cNvPr id="6" name="Footer Placeholder 5">
            <a:extLst>
              <a:ext uri="{FF2B5EF4-FFF2-40B4-BE49-F238E27FC236}">
                <a16:creationId xmlns:a16="http://schemas.microsoft.com/office/drawing/2014/main" id="{8A58BE90-61D2-EAA8-96BD-A9BEACE6E8AC}"/>
              </a:ext>
            </a:extLst>
          </p:cNvPr>
          <p:cNvSpPr>
            <a:spLocks noGrp="1"/>
          </p:cNvSpPr>
          <p:nvPr>
            <p:ph type="ftr" sz="quarter" idx="11"/>
          </p:nvPr>
        </p:nvSpPr>
        <p:spPr/>
        <p:txBody>
          <a:bodyPr/>
          <a:lstStyle/>
          <a:p>
            <a:pPr>
              <a:defRPr/>
            </a:pPr>
            <a:endParaRPr lang="en-US"/>
          </a:p>
        </p:txBody>
      </p:sp>
      <p:sp>
        <p:nvSpPr>
          <p:cNvPr id="5" name="Slide Number Placeholder 4">
            <a:extLst>
              <a:ext uri="{FF2B5EF4-FFF2-40B4-BE49-F238E27FC236}">
                <a16:creationId xmlns:a16="http://schemas.microsoft.com/office/drawing/2014/main" id="{C74EA384-53F6-4F87-6EEE-D413DF727E1D}"/>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480812C-4BA1-4409-9733-06707CDECFDA}" type="slidenum">
              <a:rPr lang="en-US" altLang="en-US">
                <a:solidFill>
                  <a:srgbClr val="FFFFFF"/>
                </a:solidFill>
              </a:rPr>
              <a:pPr eaLnBrk="1" hangingPunct="1"/>
              <a:t>23</a:t>
            </a:fld>
            <a:endParaRPr lang="en-US" altLang="en-US">
              <a:solidFill>
                <a:srgbClr val="FFFFFF"/>
              </a:solidFill>
            </a:endParaRPr>
          </a:p>
        </p:txBody>
      </p:sp>
    </p:spTree>
    <p:extLst>
      <p:ext uri="{BB962C8B-B14F-4D97-AF65-F5344CB8AC3E}">
        <p14:creationId xmlns:p14="http://schemas.microsoft.com/office/powerpoint/2010/main" val="4277505511"/>
      </p:ext>
    </p:extLst>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3075">
                                            <p:txEl>
                                              <p:pRg st="2" end="2"/>
                                            </p:txEl>
                                          </p:spTgt>
                                        </p:tgtEl>
                                        <p:attrNameLst>
                                          <p:attrName>style.visibility</p:attrName>
                                        </p:attrNameLst>
                                      </p:cBhvr>
                                      <p:to>
                                        <p:strVal val="visible"/>
                                      </p:to>
                                    </p:set>
                                    <p:animEffect transition="in" filter="blinds(horizontal)">
                                      <p:cBhvr>
                                        <p:cTn id="16" dur="500"/>
                                        <p:tgtEl>
                                          <p:spTgt spid="307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10EBAB-A10A-71E4-26BC-E0A6F0B6C4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0E053D-DD79-80C7-B091-56527E5A75F1}"/>
              </a:ext>
            </a:extLst>
          </p:cNvPr>
          <p:cNvSpPr>
            <a:spLocks noGrp="1"/>
          </p:cNvSpPr>
          <p:nvPr>
            <p:ph type="title"/>
          </p:nvPr>
        </p:nvSpPr>
        <p:spPr>
          <a:xfrm>
            <a:off x="381000" y="95232"/>
            <a:ext cx="8534400" cy="1524000"/>
          </a:xfrm>
        </p:spPr>
        <p:txBody>
          <a:bodyPr rtlCol="0">
            <a:normAutofit fontScale="90000"/>
          </a:bodyPr>
          <a:lstStyle/>
          <a:p>
            <a:pPr algn="l">
              <a:defRPr/>
            </a:pPr>
            <a:br>
              <a:rPr lang="en-US" dirty="0"/>
            </a:br>
            <a:br>
              <a:rPr lang="en-US" dirty="0"/>
            </a:br>
            <a:br>
              <a:rPr lang="en-US" dirty="0"/>
            </a:br>
            <a:br>
              <a:rPr lang="en-US" dirty="0"/>
            </a:br>
            <a:br>
              <a:rPr lang="en-US" dirty="0"/>
            </a:br>
            <a:br>
              <a:rPr lang="en-US" dirty="0"/>
            </a:br>
            <a:br>
              <a:rPr lang="en-US" dirty="0"/>
            </a:br>
            <a:br>
              <a:rPr lang="en-US" dirty="0"/>
            </a:br>
            <a:r>
              <a:rPr lang="en-US" dirty="0">
                <a:solidFill>
                  <a:srgbClr val="FFFF00"/>
                </a:solidFill>
              </a:rPr>
              <a:t>Q. </a:t>
            </a:r>
            <a:r>
              <a:rPr lang="en-IN" dirty="0">
                <a:solidFill>
                  <a:srgbClr val="FFFF00"/>
                </a:solidFill>
              </a:rPr>
              <a:t>Currency Declaration Form (CDF) IS APPLICABLE ?</a:t>
            </a:r>
            <a:br>
              <a:rPr lang="en-IN" dirty="0">
                <a:solidFill>
                  <a:srgbClr val="FFFF00"/>
                </a:solidFill>
              </a:rPr>
            </a:br>
            <a:br>
              <a:rPr lang="en-IN" dirty="0">
                <a:solidFill>
                  <a:srgbClr val="FFFF00"/>
                </a:solidFill>
              </a:rPr>
            </a:br>
            <a:br>
              <a:rPr lang="en-IN" dirty="0">
                <a:solidFill>
                  <a:srgbClr val="FFFF00"/>
                </a:solidFill>
              </a:rPr>
            </a:br>
            <a:br>
              <a:rPr lang="en-US" dirty="0"/>
            </a:br>
            <a:br>
              <a:rPr lang="en-US" dirty="0"/>
            </a:b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774CFD58-BE30-F96D-4EAF-8F0770F980AD}"/>
              </a:ext>
            </a:extLst>
          </p:cNvPr>
          <p:cNvSpPr>
            <a:spLocks noGrp="1"/>
          </p:cNvSpPr>
          <p:nvPr>
            <p:ph idx="1"/>
          </p:nvPr>
        </p:nvSpPr>
        <p:spPr>
          <a:xfrm>
            <a:off x="233139" y="1619232"/>
            <a:ext cx="8382000" cy="2724168"/>
          </a:xfrm>
        </p:spPr>
        <p:txBody>
          <a:bodyPr>
            <a:normAutofit fontScale="25000" lnSpcReduction="20000"/>
          </a:bodyPr>
          <a:lstStyle/>
          <a:p>
            <a:pPr algn="just">
              <a:buNone/>
              <a:defRPr/>
            </a:pPr>
            <a:r>
              <a:rPr lang="en-US" sz="9600" b="1" dirty="0">
                <a:solidFill>
                  <a:srgbClr val="FFFF00"/>
                </a:solidFill>
                <a:latin typeface="Arial" panose="020B0604020202020204" pitchFamily="34" charset="0"/>
                <a:cs typeface="Arial" panose="020B0604020202020204" pitchFamily="34" charset="0"/>
              </a:rPr>
              <a:t>   Ans : Aggregate value of the foreign exchange in the form of currency notes, bank notes or </a:t>
            </a:r>
            <a:r>
              <a:rPr lang="en-US" sz="9600" b="1" dirty="0" err="1">
                <a:solidFill>
                  <a:srgbClr val="FFFF00"/>
                </a:solidFill>
                <a:latin typeface="Arial" panose="020B0604020202020204" pitchFamily="34" charset="0"/>
                <a:cs typeface="Arial" panose="020B0604020202020204" pitchFamily="34" charset="0"/>
              </a:rPr>
              <a:t>traveller's</a:t>
            </a:r>
            <a:r>
              <a:rPr lang="en-US" sz="9600" b="1" dirty="0">
                <a:solidFill>
                  <a:srgbClr val="FFFF00"/>
                </a:solidFill>
                <a:latin typeface="Arial" panose="020B0604020202020204" pitchFamily="34" charset="0"/>
                <a:cs typeface="Arial" panose="020B0604020202020204" pitchFamily="34" charset="0"/>
              </a:rPr>
              <a:t> cheques brought in by such person at any one time exceeds US$10,000 or its equivalent</a:t>
            </a:r>
          </a:p>
          <a:p>
            <a:pPr algn="just">
              <a:buNone/>
              <a:defRPr/>
            </a:pPr>
            <a:endParaRPr lang="en-US" sz="9600" b="1" dirty="0">
              <a:solidFill>
                <a:srgbClr val="FFFF00"/>
              </a:solidFill>
              <a:latin typeface="Arial" panose="020B0604020202020204" pitchFamily="34" charset="0"/>
              <a:cs typeface="Arial" panose="020B0604020202020204" pitchFamily="34" charset="0"/>
            </a:endParaRPr>
          </a:p>
          <a:p>
            <a:pPr>
              <a:buNone/>
              <a:defRPr/>
            </a:pPr>
            <a:r>
              <a:rPr lang="en-US" sz="9600" b="1" dirty="0">
                <a:solidFill>
                  <a:srgbClr val="FFFF00"/>
                </a:solidFill>
                <a:latin typeface="Arial" panose="020B0604020202020204" pitchFamily="34" charset="0"/>
                <a:cs typeface="Arial" panose="020B0604020202020204" pitchFamily="34" charset="0"/>
              </a:rPr>
              <a:t>  Aggregate value of foreign currency notes brought in by such person at any one time exceed US$ 5,000or its equivalent. </a:t>
            </a:r>
            <a:endParaRPr lang="en-IN" sz="14800" b="1" dirty="0">
              <a:solidFill>
                <a:srgbClr val="FFFF00"/>
              </a:solidFill>
              <a:latin typeface="Arial" panose="020B0604020202020204" pitchFamily="34" charset="0"/>
              <a:cs typeface="Arial" panose="020B0604020202020204" pitchFamily="34" charset="0"/>
            </a:endParaRPr>
          </a:p>
        </p:txBody>
      </p:sp>
      <p:sp>
        <p:nvSpPr>
          <p:cNvPr id="4" name="Date Placeholder 3">
            <a:extLst>
              <a:ext uri="{FF2B5EF4-FFF2-40B4-BE49-F238E27FC236}">
                <a16:creationId xmlns:a16="http://schemas.microsoft.com/office/drawing/2014/main" id="{4903BBD6-2016-D3B7-80C3-A637375922F5}"/>
              </a:ext>
            </a:extLst>
          </p:cNvPr>
          <p:cNvSpPr>
            <a:spLocks noGrp="1"/>
          </p:cNvSpPr>
          <p:nvPr>
            <p:ph type="dt" sz="half" idx="10"/>
          </p:nvPr>
        </p:nvSpPr>
        <p:spPr/>
        <p:txBody>
          <a:bodyPr/>
          <a:lstStyle/>
          <a:p>
            <a:pPr>
              <a:defRPr/>
            </a:pPr>
            <a:fld id="{2BEEC6A6-017A-4EAF-8FF0-F47DA879C577}" type="datetime1">
              <a:rPr lang="en-US" smtClean="0"/>
              <a:pPr>
                <a:defRPr/>
              </a:pPr>
              <a:t>2/2/2025</a:t>
            </a:fld>
            <a:endParaRPr lang="en-US" dirty="0"/>
          </a:p>
        </p:txBody>
      </p:sp>
      <p:sp>
        <p:nvSpPr>
          <p:cNvPr id="6" name="Footer Placeholder 5">
            <a:extLst>
              <a:ext uri="{FF2B5EF4-FFF2-40B4-BE49-F238E27FC236}">
                <a16:creationId xmlns:a16="http://schemas.microsoft.com/office/drawing/2014/main" id="{592FC7F7-D25C-4AB5-7493-BDBEB752AC04}"/>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66565462-A4A7-340A-D4E1-FC714F695712}"/>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0923C35-C324-4786-9DD6-B6BAF31BEF50}" type="slidenum">
              <a:rPr lang="en-US" altLang="en-US">
                <a:solidFill>
                  <a:srgbClr val="FFFFFF"/>
                </a:solidFill>
              </a:rPr>
              <a:pPr eaLnBrk="1" hangingPunct="1"/>
              <a:t>24</a:t>
            </a:fld>
            <a:endParaRPr lang="en-US" altLang="en-US">
              <a:solidFill>
                <a:srgbClr val="FFFFFF"/>
              </a:solidFill>
            </a:endParaRPr>
          </a:p>
        </p:txBody>
      </p:sp>
    </p:spTree>
    <p:extLst>
      <p:ext uri="{BB962C8B-B14F-4D97-AF65-F5344CB8AC3E}">
        <p14:creationId xmlns:p14="http://schemas.microsoft.com/office/powerpoint/2010/main" val="3816316109"/>
      </p:ext>
    </p:extLst>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0" end="0"/>
                                            </p:txEl>
                                          </p:spTgt>
                                        </p:tgtEl>
                                        <p:attrNameLst>
                                          <p:attrName>style.visibility</p:attrName>
                                        </p:attrNameLst>
                                      </p:cBhvr>
                                      <p:to>
                                        <p:strVal val="visible"/>
                                      </p:to>
                                    </p:set>
                                    <p:animEffect transition="in" filter="blinds(horizontal)">
                                      <p:cBhvr>
                                        <p:cTn id="11" dur="500"/>
                                        <p:tgtEl>
                                          <p:spTgt spid="307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3075">
                                            <p:txEl>
                                              <p:pRg st="2" end="2"/>
                                            </p:txEl>
                                          </p:spTgt>
                                        </p:tgtEl>
                                        <p:attrNameLst>
                                          <p:attrName>style.visibility</p:attrName>
                                        </p:attrNameLst>
                                      </p:cBhvr>
                                      <p:to>
                                        <p:strVal val="visible"/>
                                      </p:to>
                                    </p:set>
                                    <p:animEffect transition="in" filter="blinds(horizontal)">
                                      <p:cBhvr>
                                        <p:cTn id="16" dur="500"/>
                                        <p:tgtEl>
                                          <p:spTgt spid="307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D4D31-DF7C-9F1D-980A-7805C8ACF0D2}"/>
              </a:ext>
            </a:extLst>
          </p:cNvPr>
          <p:cNvSpPr>
            <a:spLocks noGrp="1"/>
          </p:cNvSpPr>
          <p:nvPr>
            <p:ph type="title"/>
          </p:nvPr>
        </p:nvSpPr>
        <p:spPr>
          <a:xfrm>
            <a:off x="457200" y="914400"/>
            <a:ext cx="8534400" cy="1524000"/>
          </a:xfrm>
        </p:spPr>
        <p:txBody>
          <a:bodyPr rtlCol="0">
            <a:normAutofit fontScale="90000"/>
          </a:bodyPr>
          <a:lstStyle/>
          <a:p>
            <a:pPr algn="l" eaLnBrk="1" fontAlgn="auto" hangingPunct="1">
              <a:spcAft>
                <a:spcPts val="0"/>
              </a:spcAft>
              <a:defRPr/>
            </a:pPr>
            <a:br>
              <a:rPr lang="en-US" dirty="0"/>
            </a:br>
            <a:br>
              <a:rPr lang="en-US" dirty="0"/>
            </a:br>
            <a:br>
              <a:rPr lang="en-US" dirty="0"/>
            </a:br>
            <a:br>
              <a:rPr lang="en-US" dirty="0"/>
            </a:br>
            <a:br>
              <a:rPr lang="en-US" dirty="0"/>
            </a:br>
            <a:br>
              <a:rPr lang="en-US" dirty="0"/>
            </a:br>
            <a:br>
              <a:rPr lang="en-US" dirty="0"/>
            </a:br>
            <a:br>
              <a:rPr lang="en-US" dirty="0"/>
            </a:br>
            <a:r>
              <a:rPr lang="en-US" dirty="0"/>
              <a:t>Q</a:t>
            </a:r>
            <a:r>
              <a:rPr lang="en-US" dirty="0">
                <a:solidFill>
                  <a:srgbClr val="FFFF00"/>
                </a:solidFill>
              </a:rPr>
              <a:t>. </a:t>
            </a:r>
            <a:r>
              <a:rPr lang="en-IN" dirty="0">
                <a:solidFill>
                  <a:srgbClr val="FFFF00"/>
                </a:solidFill>
              </a:rPr>
              <a:t>RBI has permitted resident individuals to open the following three types of foreign currency accounts</a:t>
            </a:r>
            <a:br>
              <a:rPr lang="en-IN" dirty="0">
                <a:solidFill>
                  <a:srgbClr val="FFFF00"/>
                </a:solidFill>
              </a:rPr>
            </a:br>
            <a:br>
              <a:rPr lang="en-IN" dirty="0">
                <a:solidFill>
                  <a:srgbClr val="FFFF00"/>
                </a:solidFill>
              </a:rPr>
            </a:br>
            <a:br>
              <a:rPr lang="en-US" dirty="0"/>
            </a:br>
            <a:br>
              <a:rPr lang="en-US" dirty="0"/>
            </a:b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5222FA42-3692-43D1-AA4A-D52EE935941E}"/>
              </a:ext>
            </a:extLst>
          </p:cNvPr>
          <p:cNvSpPr>
            <a:spLocks noGrp="1"/>
          </p:cNvSpPr>
          <p:nvPr>
            <p:ph idx="1"/>
          </p:nvPr>
        </p:nvSpPr>
        <p:spPr>
          <a:xfrm>
            <a:off x="457200" y="3276600"/>
            <a:ext cx="8382000" cy="1524000"/>
          </a:xfrm>
        </p:spPr>
        <p:txBody>
          <a:bodyPr>
            <a:normAutofit fontScale="92500"/>
          </a:bodyPr>
          <a:lstStyle/>
          <a:p>
            <a:pPr eaLnBrk="1" hangingPunct="1">
              <a:buFont typeface="Arial" charset="0"/>
              <a:buNone/>
              <a:defRPr/>
            </a:pPr>
            <a:endParaRPr lang="en-US" dirty="0">
              <a:solidFill>
                <a:srgbClr val="FFFF00"/>
              </a:solidFill>
              <a:latin typeface="+mj-lt"/>
              <a:ea typeface="+mj-ea"/>
              <a:cs typeface="+mj-cs"/>
            </a:endParaRPr>
          </a:p>
          <a:p>
            <a:pPr eaLnBrk="1" hangingPunct="1">
              <a:buFont typeface="Arial" charset="0"/>
              <a:buNone/>
              <a:defRPr/>
            </a:pPr>
            <a:r>
              <a:rPr lang="en-US" dirty="0">
                <a:solidFill>
                  <a:srgbClr val="FFFF00"/>
                </a:solidFill>
                <a:latin typeface="+mj-lt"/>
                <a:ea typeface="+mj-ea"/>
                <a:cs typeface="+mj-cs"/>
              </a:rPr>
              <a:t>	</a:t>
            </a:r>
            <a:r>
              <a:rPr lang="en-US" sz="4000" dirty="0">
                <a:solidFill>
                  <a:srgbClr val="FFFF00"/>
                </a:solidFill>
                <a:latin typeface="+mj-lt"/>
                <a:ea typeface="+mj-ea"/>
                <a:cs typeface="+mj-cs"/>
              </a:rPr>
              <a:t>Ans:  RFC, RFC (Domestic), EEFC</a:t>
            </a:r>
            <a:endParaRPr lang="en-IN" dirty="0"/>
          </a:p>
        </p:txBody>
      </p:sp>
      <p:sp>
        <p:nvSpPr>
          <p:cNvPr id="4" name="Date Placeholder 3">
            <a:extLst>
              <a:ext uri="{FF2B5EF4-FFF2-40B4-BE49-F238E27FC236}">
                <a16:creationId xmlns:a16="http://schemas.microsoft.com/office/drawing/2014/main" id="{F5471301-A6D3-64F4-FDF9-482737B12501}"/>
              </a:ext>
            </a:extLst>
          </p:cNvPr>
          <p:cNvSpPr>
            <a:spLocks noGrp="1"/>
          </p:cNvSpPr>
          <p:nvPr>
            <p:ph type="dt" sz="half" idx="10"/>
          </p:nvPr>
        </p:nvSpPr>
        <p:spPr/>
        <p:txBody>
          <a:bodyPr/>
          <a:lstStyle/>
          <a:p>
            <a:pPr>
              <a:defRPr/>
            </a:pPr>
            <a:fld id="{87AE6BCB-0BAE-47FB-BC68-6CA108409D1F}" type="datetime1">
              <a:rPr lang="en-US" smtClean="0"/>
              <a:pPr>
                <a:defRPr/>
              </a:pPr>
              <a:t>2/2/2025</a:t>
            </a:fld>
            <a:endParaRPr lang="en-US"/>
          </a:p>
        </p:txBody>
      </p:sp>
      <p:sp>
        <p:nvSpPr>
          <p:cNvPr id="6" name="Footer Placeholder 5">
            <a:extLst>
              <a:ext uri="{FF2B5EF4-FFF2-40B4-BE49-F238E27FC236}">
                <a16:creationId xmlns:a16="http://schemas.microsoft.com/office/drawing/2014/main" id="{F22909C1-B8E8-904C-A0F6-C3A2617751C9}"/>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C57884CC-CE93-DB13-CCA2-81DBFE2E90E1}"/>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3BBF260-E6D9-4CC8-9DA6-DBDF743642EB}" type="slidenum">
              <a:rPr lang="en-US" altLang="en-US">
                <a:solidFill>
                  <a:srgbClr val="FFFFFF"/>
                </a:solidFill>
              </a:rPr>
              <a:pPr eaLnBrk="1" hangingPunct="1"/>
              <a:t>25</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3771" y="1606296"/>
            <a:ext cx="8236744" cy="0"/>
          </a:xfrm>
          <a:custGeom>
            <a:avLst/>
            <a:gdLst/>
            <a:ahLst/>
            <a:cxnLst/>
            <a:rect l="l" t="t" r="r" b="b"/>
            <a:pathLst>
              <a:path w="10982325">
                <a:moveTo>
                  <a:pt x="0" y="0"/>
                </a:moveTo>
                <a:lnTo>
                  <a:pt x="10981944" y="0"/>
                </a:lnTo>
              </a:path>
            </a:pathLst>
          </a:custGeom>
          <a:ln w="12192">
            <a:solidFill>
              <a:srgbClr val="D6702B"/>
            </a:solidFill>
          </a:ln>
        </p:spPr>
        <p:txBody>
          <a:bodyPr wrap="square" lIns="0" tIns="0" rIns="0" bIns="0" rtlCol="0"/>
          <a:lstStyle/>
          <a:p>
            <a:endParaRPr/>
          </a:p>
        </p:txBody>
      </p:sp>
      <p:sp>
        <p:nvSpPr>
          <p:cNvPr id="3" name="object 3"/>
          <p:cNvSpPr txBox="1"/>
          <p:nvPr/>
        </p:nvSpPr>
        <p:spPr>
          <a:xfrm>
            <a:off x="512368" y="1668909"/>
            <a:ext cx="938744" cy="443711"/>
          </a:xfrm>
          <a:prstGeom prst="rect">
            <a:avLst/>
          </a:prstGeom>
          <a:solidFill>
            <a:schemeClr val="accent2"/>
          </a:solidFill>
        </p:spPr>
        <p:txBody>
          <a:bodyPr vert="horz" wrap="square" lIns="0" tIns="12700" rIns="0" bIns="0" rtlCol="0">
            <a:spAutoFit/>
          </a:bodyPr>
          <a:lstStyle/>
          <a:p>
            <a:pPr marL="12700">
              <a:spcBef>
                <a:spcPts val="95"/>
              </a:spcBef>
            </a:pPr>
            <a:r>
              <a:rPr sz="2800" spc="-15" dirty="0">
                <a:latin typeface="Segoe UI"/>
                <a:cs typeface="Segoe UI"/>
              </a:rPr>
              <a:t>EEFC</a:t>
            </a:r>
          </a:p>
        </p:txBody>
      </p:sp>
      <p:sp>
        <p:nvSpPr>
          <p:cNvPr id="4" name="object 4"/>
          <p:cNvSpPr txBox="1"/>
          <p:nvPr/>
        </p:nvSpPr>
        <p:spPr>
          <a:xfrm>
            <a:off x="2257996" y="1686559"/>
            <a:ext cx="6400800" cy="936154"/>
          </a:xfrm>
          <a:prstGeom prst="rect">
            <a:avLst/>
          </a:prstGeom>
        </p:spPr>
        <p:txBody>
          <a:bodyPr vert="horz" wrap="square" lIns="0" tIns="12700" rIns="0" bIns="0" rtlCol="0">
            <a:spAutoFit/>
          </a:bodyPr>
          <a:lstStyle/>
          <a:p>
            <a:pPr marL="12700" marR="5080" algn="just">
              <a:lnSpc>
                <a:spcPct val="99800"/>
              </a:lnSpc>
              <a:spcBef>
                <a:spcPts val="100"/>
              </a:spcBef>
            </a:pPr>
            <a:r>
              <a:rPr sz="1500" spc="-5" dirty="0">
                <a:latin typeface="Segoe UI"/>
                <a:cs typeface="Segoe UI"/>
              </a:rPr>
              <a:t>Can</a:t>
            </a:r>
            <a:r>
              <a:rPr sz="1500" dirty="0">
                <a:latin typeface="Segoe UI"/>
                <a:cs typeface="Segoe UI"/>
              </a:rPr>
              <a:t> </a:t>
            </a:r>
            <a:r>
              <a:rPr sz="1500" spc="-5" dirty="0">
                <a:latin typeface="Segoe UI"/>
                <a:cs typeface="Segoe UI"/>
              </a:rPr>
              <a:t>be</a:t>
            </a:r>
            <a:r>
              <a:rPr sz="1500" dirty="0">
                <a:latin typeface="Segoe UI"/>
                <a:cs typeface="Segoe UI"/>
              </a:rPr>
              <a:t> </a:t>
            </a:r>
            <a:r>
              <a:rPr sz="1500" spc="-5" dirty="0">
                <a:latin typeface="Segoe UI"/>
                <a:cs typeface="Segoe UI"/>
              </a:rPr>
              <a:t>opened</a:t>
            </a:r>
            <a:r>
              <a:rPr sz="1500" dirty="0">
                <a:latin typeface="Segoe UI"/>
                <a:cs typeface="Segoe UI"/>
              </a:rPr>
              <a:t> </a:t>
            </a:r>
            <a:r>
              <a:rPr sz="1500" spc="-5" dirty="0">
                <a:latin typeface="Segoe UI"/>
                <a:cs typeface="Segoe UI"/>
              </a:rPr>
              <a:t>by</a:t>
            </a:r>
            <a:r>
              <a:rPr sz="1500" dirty="0">
                <a:latin typeface="Segoe UI"/>
                <a:cs typeface="Segoe UI"/>
              </a:rPr>
              <a:t> </a:t>
            </a:r>
            <a:r>
              <a:rPr sz="1500" spc="-5" dirty="0">
                <a:latin typeface="Segoe UI"/>
                <a:cs typeface="Segoe UI"/>
              </a:rPr>
              <a:t>exchange</a:t>
            </a:r>
            <a:r>
              <a:rPr sz="1500" dirty="0">
                <a:latin typeface="Segoe UI"/>
                <a:cs typeface="Segoe UI"/>
              </a:rPr>
              <a:t> </a:t>
            </a:r>
            <a:r>
              <a:rPr sz="1500" spc="-5" dirty="0">
                <a:latin typeface="Segoe UI"/>
                <a:cs typeface="Segoe UI"/>
              </a:rPr>
              <a:t>earners,</a:t>
            </a:r>
            <a:r>
              <a:rPr sz="1500" dirty="0">
                <a:latin typeface="Segoe UI"/>
                <a:cs typeface="Segoe UI"/>
              </a:rPr>
              <a:t> </a:t>
            </a:r>
            <a:r>
              <a:rPr sz="1500" spc="-5" dirty="0">
                <a:latin typeface="Segoe UI"/>
                <a:cs typeface="Segoe UI"/>
              </a:rPr>
              <a:t>non-interest</a:t>
            </a:r>
            <a:r>
              <a:rPr sz="1500" dirty="0">
                <a:latin typeface="Segoe UI"/>
                <a:cs typeface="Segoe UI"/>
              </a:rPr>
              <a:t> </a:t>
            </a:r>
            <a:r>
              <a:rPr sz="1500" spc="-5" dirty="0">
                <a:latin typeface="Segoe UI"/>
                <a:cs typeface="Segoe UI"/>
              </a:rPr>
              <a:t>bearing,</a:t>
            </a:r>
            <a:r>
              <a:rPr sz="1500" dirty="0">
                <a:latin typeface="Segoe UI"/>
                <a:cs typeface="Segoe UI"/>
              </a:rPr>
              <a:t> can</a:t>
            </a:r>
            <a:r>
              <a:rPr sz="1500" spc="5" dirty="0">
                <a:latin typeface="Segoe UI"/>
                <a:cs typeface="Segoe UI"/>
              </a:rPr>
              <a:t> </a:t>
            </a:r>
            <a:r>
              <a:rPr sz="1500" dirty="0">
                <a:latin typeface="Segoe UI"/>
                <a:cs typeface="Segoe UI"/>
              </a:rPr>
              <a:t>be</a:t>
            </a:r>
            <a:r>
              <a:rPr sz="1500" spc="5" dirty="0">
                <a:latin typeface="Segoe UI"/>
                <a:cs typeface="Segoe UI"/>
              </a:rPr>
              <a:t> </a:t>
            </a:r>
            <a:r>
              <a:rPr sz="1500" spc="-5" dirty="0">
                <a:latin typeface="Segoe UI"/>
                <a:cs typeface="Segoe UI"/>
              </a:rPr>
              <a:t>credited</a:t>
            </a:r>
            <a:r>
              <a:rPr sz="1500" dirty="0">
                <a:latin typeface="Segoe UI"/>
                <a:cs typeface="Segoe UI"/>
              </a:rPr>
              <a:t> with</a:t>
            </a:r>
            <a:r>
              <a:rPr sz="1500" spc="5" dirty="0">
                <a:latin typeface="Segoe UI"/>
                <a:cs typeface="Segoe UI"/>
              </a:rPr>
              <a:t> </a:t>
            </a:r>
            <a:r>
              <a:rPr sz="1500" spc="-5" dirty="0">
                <a:latin typeface="Segoe UI"/>
                <a:cs typeface="Segoe UI"/>
              </a:rPr>
              <a:t>100%</a:t>
            </a:r>
            <a:r>
              <a:rPr sz="1500" spc="400" dirty="0">
                <a:latin typeface="Segoe UI"/>
                <a:cs typeface="Segoe UI"/>
              </a:rPr>
              <a:t> </a:t>
            </a:r>
            <a:r>
              <a:rPr sz="1500" spc="5" dirty="0">
                <a:latin typeface="Segoe UI"/>
                <a:cs typeface="Segoe UI"/>
              </a:rPr>
              <a:t>export </a:t>
            </a:r>
            <a:r>
              <a:rPr sz="1500" spc="10" dirty="0">
                <a:latin typeface="Segoe UI"/>
                <a:cs typeface="Segoe UI"/>
              </a:rPr>
              <a:t> </a:t>
            </a:r>
            <a:r>
              <a:rPr sz="1500" spc="-5" dirty="0">
                <a:latin typeface="Segoe UI"/>
                <a:cs typeface="Segoe UI"/>
              </a:rPr>
              <a:t>earnings</a:t>
            </a:r>
            <a:r>
              <a:rPr sz="1500" spc="-5">
                <a:latin typeface="Segoe UI"/>
                <a:cs typeface="Segoe UI"/>
              </a:rPr>
              <a:t>, </a:t>
            </a:r>
            <a:r>
              <a:rPr sz="1500" spc="-10">
                <a:latin typeface="Segoe UI"/>
                <a:cs typeface="Segoe UI"/>
              </a:rPr>
              <a:t>to</a:t>
            </a:r>
            <a:r>
              <a:rPr sz="1500" spc="-5">
                <a:latin typeface="Segoe UI"/>
                <a:cs typeface="Segoe UI"/>
              </a:rPr>
              <a:t> </a:t>
            </a:r>
            <a:r>
              <a:rPr sz="1500" spc="-5" dirty="0">
                <a:latin typeface="Segoe UI"/>
                <a:cs typeface="Segoe UI"/>
              </a:rPr>
              <a:t>allow</a:t>
            </a:r>
            <a:r>
              <a:rPr sz="1500" dirty="0">
                <a:latin typeface="Segoe UI"/>
                <a:cs typeface="Segoe UI"/>
              </a:rPr>
              <a:t> </a:t>
            </a:r>
            <a:r>
              <a:rPr sz="1500" spc="-5" dirty="0">
                <a:latin typeface="Segoe UI"/>
                <a:cs typeface="Segoe UI"/>
              </a:rPr>
              <a:t>forex</a:t>
            </a:r>
            <a:r>
              <a:rPr sz="1500" dirty="0">
                <a:latin typeface="Segoe UI"/>
                <a:cs typeface="Segoe UI"/>
              </a:rPr>
              <a:t> </a:t>
            </a:r>
            <a:r>
              <a:rPr sz="1500" spc="-5" dirty="0">
                <a:latin typeface="Segoe UI"/>
                <a:cs typeface="Segoe UI"/>
              </a:rPr>
              <a:t>earners</a:t>
            </a:r>
            <a:r>
              <a:rPr sz="1500" dirty="0">
                <a:latin typeface="Segoe UI"/>
                <a:cs typeface="Segoe UI"/>
              </a:rPr>
              <a:t> </a:t>
            </a:r>
            <a:r>
              <a:rPr sz="1500" spc="-10" dirty="0">
                <a:latin typeface="Segoe UI"/>
                <a:cs typeface="Segoe UI"/>
              </a:rPr>
              <a:t>keep</a:t>
            </a:r>
            <a:r>
              <a:rPr sz="1500" spc="-5" dirty="0">
                <a:latin typeface="Segoe UI"/>
                <a:cs typeface="Segoe UI"/>
              </a:rPr>
              <a:t> </a:t>
            </a:r>
            <a:r>
              <a:rPr sz="1500" dirty="0">
                <a:latin typeface="Segoe UI"/>
                <a:cs typeface="Segoe UI"/>
              </a:rPr>
              <a:t>funds</a:t>
            </a:r>
            <a:r>
              <a:rPr sz="1500" spc="5" dirty="0">
                <a:latin typeface="Segoe UI"/>
                <a:cs typeface="Segoe UI"/>
              </a:rPr>
              <a:t> </a:t>
            </a:r>
            <a:r>
              <a:rPr sz="1500" spc="-5" dirty="0">
                <a:latin typeface="Segoe UI"/>
                <a:cs typeface="Segoe UI"/>
              </a:rPr>
              <a:t>in</a:t>
            </a:r>
            <a:r>
              <a:rPr sz="1500" dirty="0">
                <a:latin typeface="Segoe UI"/>
                <a:cs typeface="Segoe UI"/>
              </a:rPr>
              <a:t> </a:t>
            </a:r>
            <a:r>
              <a:rPr sz="1500" spc="-10" dirty="0">
                <a:latin typeface="Segoe UI"/>
                <a:cs typeface="Segoe UI"/>
              </a:rPr>
              <a:t>forex</a:t>
            </a:r>
            <a:r>
              <a:rPr sz="1500" spc="-5" dirty="0">
                <a:latin typeface="Segoe UI"/>
                <a:cs typeface="Segoe UI"/>
              </a:rPr>
              <a:t> </a:t>
            </a:r>
            <a:r>
              <a:rPr sz="1500" dirty="0">
                <a:latin typeface="Segoe UI"/>
                <a:cs typeface="Segoe UI"/>
              </a:rPr>
              <a:t>for</a:t>
            </a:r>
            <a:r>
              <a:rPr sz="1500" spc="5" dirty="0">
                <a:latin typeface="Segoe UI"/>
                <a:cs typeface="Segoe UI"/>
              </a:rPr>
              <a:t> </a:t>
            </a:r>
            <a:r>
              <a:rPr sz="1500" spc="-5" dirty="0">
                <a:latin typeface="Segoe UI"/>
                <a:cs typeface="Segoe UI"/>
              </a:rPr>
              <a:t>future</a:t>
            </a:r>
            <a:r>
              <a:rPr sz="1500" dirty="0">
                <a:latin typeface="Segoe UI"/>
                <a:cs typeface="Segoe UI"/>
              </a:rPr>
              <a:t> </a:t>
            </a:r>
            <a:r>
              <a:rPr sz="1500" spc="-5" dirty="0">
                <a:latin typeface="Segoe UI"/>
                <a:cs typeface="Segoe UI"/>
              </a:rPr>
              <a:t>expenditure</a:t>
            </a:r>
            <a:r>
              <a:rPr sz="1500" dirty="0">
                <a:latin typeface="Segoe UI"/>
                <a:cs typeface="Segoe UI"/>
              </a:rPr>
              <a:t> </a:t>
            </a:r>
            <a:r>
              <a:rPr sz="1500" spc="-5" dirty="0">
                <a:latin typeface="Segoe UI"/>
                <a:cs typeface="Segoe UI"/>
              </a:rPr>
              <a:t>in</a:t>
            </a:r>
            <a:r>
              <a:rPr sz="1500" dirty="0">
                <a:latin typeface="Segoe UI"/>
                <a:cs typeface="Segoe UI"/>
              </a:rPr>
              <a:t> </a:t>
            </a:r>
            <a:r>
              <a:rPr sz="1500" spc="-5" dirty="0">
                <a:latin typeface="Segoe UI"/>
                <a:cs typeface="Segoe UI"/>
              </a:rPr>
              <a:t>forex,</a:t>
            </a:r>
            <a:r>
              <a:rPr sz="1500" spc="400" dirty="0">
                <a:latin typeface="Segoe UI"/>
                <a:cs typeface="Segoe UI"/>
              </a:rPr>
              <a:t> </a:t>
            </a:r>
            <a:r>
              <a:rPr sz="1500" dirty="0">
                <a:latin typeface="Segoe UI"/>
                <a:cs typeface="Segoe UI"/>
              </a:rPr>
              <a:t>for</a:t>
            </a:r>
            <a:r>
              <a:rPr sz="1500" spc="409" dirty="0">
                <a:latin typeface="Segoe UI"/>
                <a:cs typeface="Segoe UI"/>
              </a:rPr>
              <a:t> </a:t>
            </a:r>
            <a:r>
              <a:rPr sz="1500" spc="-5" dirty="0">
                <a:latin typeface="Segoe UI"/>
                <a:cs typeface="Segoe UI"/>
              </a:rPr>
              <a:t>all </a:t>
            </a:r>
            <a:r>
              <a:rPr sz="1500" dirty="0">
                <a:latin typeface="Segoe UI"/>
                <a:cs typeface="Segoe UI"/>
              </a:rPr>
              <a:t> </a:t>
            </a:r>
            <a:r>
              <a:rPr sz="1500" spc="-10" dirty="0">
                <a:latin typeface="Segoe UI"/>
                <a:cs typeface="Segoe UI"/>
              </a:rPr>
              <a:t>permissible</a:t>
            </a:r>
            <a:r>
              <a:rPr sz="1500" spc="25" dirty="0">
                <a:latin typeface="Segoe UI"/>
                <a:cs typeface="Segoe UI"/>
              </a:rPr>
              <a:t> </a:t>
            </a:r>
            <a:r>
              <a:rPr sz="1500" spc="-10" dirty="0">
                <a:latin typeface="Segoe UI"/>
                <a:cs typeface="Segoe UI"/>
              </a:rPr>
              <a:t>current</a:t>
            </a:r>
            <a:r>
              <a:rPr sz="1500" spc="5" dirty="0">
                <a:latin typeface="Segoe UI"/>
                <a:cs typeface="Segoe UI"/>
              </a:rPr>
              <a:t> </a:t>
            </a:r>
            <a:r>
              <a:rPr sz="1500" dirty="0">
                <a:latin typeface="Segoe UI"/>
                <a:cs typeface="Segoe UI"/>
              </a:rPr>
              <a:t>and</a:t>
            </a:r>
            <a:r>
              <a:rPr sz="1500" spc="5" dirty="0">
                <a:latin typeface="Segoe UI"/>
                <a:cs typeface="Segoe UI"/>
              </a:rPr>
              <a:t> </a:t>
            </a:r>
            <a:r>
              <a:rPr sz="1500" spc="-5" dirty="0">
                <a:latin typeface="Segoe UI"/>
                <a:cs typeface="Segoe UI"/>
              </a:rPr>
              <a:t>capital </a:t>
            </a:r>
            <a:r>
              <a:rPr sz="1500" dirty="0">
                <a:latin typeface="Segoe UI"/>
                <a:cs typeface="Segoe UI"/>
              </a:rPr>
              <a:t>account</a:t>
            </a:r>
            <a:r>
              <a:rPr sz="1500" spc="-5" dirty="0">
                <a:latin typeface="Segoe UI"/>
                <a:cs typeface="Segoe UI"/>
              </a:rPr>
              <a:t> transactions</a:t>
            </a:r>
            <a:endParaRPr sz="1500" dirty="0">
              <a:latin typeface="Segoe UI"/>
              <a:cs typeface="Segoe UI"/>
            </a:endParaRPr>
          </a:p>
        </p:txBody>
      </p:sp>
      <p:grpSp>
        <p:nvGrpSpPr>
          <p:cNvPr id="5" name="object 5"/>
          <p:cNvGrpSpPr/>
          <p:nvPr/>
        </p:nvGrpSpPr>
        <p:grpSpPr>
          <a:xfrm>
            <a:off x="453771" y="2567939"/>
            <a:ext cx="8236744" cy="59690"/>
            <a:chOff x="605027" y="2567939"/>
            <a:chExt cx="10982325" cy="59690"/>
          </a:xfrm>
        </p:grpSpPr>
        <p:sp>
          <p:nvSpPr>
            <p:cNvPr id="6" name="object 6"/>
            <p:cNvSpPr/>
            <p:nvPr/>
          </p:nvSpPr>
          <p:spPr>
            <a:xfrm>
              <a:off x="2801111" y="2574035"/>
              <a:ext cx="8785860" cy="0"/>
            </a:xfrm>
            <a:custGeom>
              <a:avLst/>
              <a:gdLst/>
              <a:ahLst/>
              <a:cxnLst/>
              <a:rect l="l" t="t" r="r" b="b"/>
              <a:pathLst>
                <a:path w="8785860">
                  <a:moveTo>
                    <a:pt x="0" y="0"/>
                  </a:moveTo>
                  <a:lnTo>
                    <a:pt x="8785860" y="0"/>
                  </a:lnTo>
                </a:path>
              </a:pathLst>
            </a:custGeom>
            <a:ln w="12192">
              <a:solidFill>
                <a:srgbClr val="EC7C30"/>
              </a:solidFill>
            </a:ln>
          </p:spPr>
          <p:txBody>
            <a:bodyPr wrap="square" lIns="0" tIns="0" rIns="0" bIns="0" rtlCol="0"/>
            <a:lstStyle/>
            <a:p>
              <a:endParaRPr/>
            </a:p>
          </p:txBody>
        </p:sp>
        <p:sp>
          <p:nvSpPr>
            <p:cNvPr id="7" name="object 7"/>
            <p:cNvSpPr/>
            <p:nvPr/>
          </p:nvSpPr>
          <p:spPr>
            <a:xfrm>
              <a:off x="605027" y="2621279"/>
              <a:ext cx="10982325" cy="0"/>
            </a:xfrm>
            <a:custGeom>
              <a:avLst/>
              <a:gdLst/>
              <a:ahLst/>
              <a:cxnLst/>
              <a:rect l="l" t="t" r="r" b="b"/>
              <a:pathLst>
                <a:path w="10982325">
                  <a:moveTo>
                    <a:pt x="0" y="0"/>
                  </a:moveTo>
                  <a:lnTo>
                    <a:pt x="10981944" y="0"/>
                  </a:lnTo>
                </a:path>
              </a:pathLst>
            </a:custGeom>
            <a:ln w="12192">
              <a:solidFill>
                <a:srgbClr val="D6702B"/>
              </a:solidFill>
            </a:ln>
          </p:spPr>
          <p:txBody>
            <a:bodyPr wrap="square" lIns="0" tIns="0" rIns="0" bIns="0" rtlCol="0"/>
            <a:lstStyle/>
            <a:p>
              <a:endParaRPr/>
            </a:p>
          </p:txBody>
        </p:sp>
      </p:grpSp>
      <p:sp>
        <p:nvSpPr>
          <p:cNvPr id="8" name="object 8"/>
          <p:cNvSpPr txBox="1"/>
          <p:nvPr/>
        </p:nvSpPr>
        <p:spPr>
          <a:xfrm>
            <a:off x="512368" y="2683893"/>
            <a:ext cx="1130674" cy="443711"/>
          </a:xfrm>
          <a:prstGeom prst="rect">
            <a:avLst/>
          </a:prstGeom>
          <a:solidFill>
            <a:schemeClr val="accent2"/>
          </a:solidFill>
        </p:spPr>
        <p:txBody>
          <a:bodyPr vert="horz" wrap="square" lIns="0" tIns="12700" rIns="0" bIns="0" rtlCol="0">
            <a:spAutoFit/>
          </a:bodyPr>
          <a:lstStyle/>
          <a:p>
            <a:pPr marL="12700">
              <a:lnSpc>
                <a:spcPct val="100000"/>
              </a:lnSpc>
              <a:spcBef>
                <a:spcPts val="100"/>
              </a:spcBef>
            </a:pPr>
            <a:r>
              <a:rPr sz="2800" spc="-15" dirty="0">
                <a:latin typeface="Segoe UI"/>
                <a:cs typeface="Segoe UI"/>
              </a:rPr>
              <a:t>RFC</a:t>
            </a:r>
            <a:r>
              <a:rPr sz="2400" spc="-5" dirty="0">
                <a:latin typeface="Segoe UI"/>
                <a:cs typeface="Segoe UI"/>
              </a:rPr>
              <a:t>(D)</a:t>
            </a:r>
            <a:endParaRPr sz="2400" dirty="0">
              <a:latin typeface="Segoe UI"/>
              <a:cs typeface="Segoe UI"/>
            </a:endParaRPr>
          </a:p>
        </p:txBody>
      </p:sp>
      <p:sp>
        <p:nvSpPr>
          <p:cNvPr id="9" name="object 9"/>
          <p:cNvSpPr txBox="1"/>
          <p:nvPr/>
        </p:nvSpPr>
        <p:spPr>
          <a:xfrm>
            <a:off x="2275656" y="2644700"/>
            <a:ext cx="6400800" cy="2115964"/>
          </a:xfrm>
          <a:prstGeom prst="rect">
            <a:avLst/>
          </a:prstGeom>
        </p:spPr>
        <p:txBody>
          <a:bodyPr vert="horz" wrap="square" lIns="0" tIns="12700" rIns="0" bIns="0" rtlCol="0">
            <a:spAutoFit/>
          </a:bodyPr>
          <a:lstStyle/>
          <a:p>
            <a:pPr marL="12700" marR="5080" algn="just">
              <a:lnSpc>
                <a:spcPct val="99800"/>
              </a:lnSpc>
              <a:spcBef>
                <a:spcPts val="100"/>
              </a:spcBef>
            </a:pPr>
            <a:r>
              <a:rPr sz="1500" spc="-5" dirty="0">
                <a:latin typeface="Segoe UI"/>
                <a:cs typeface="Segoe UI"/>
              </a:rPr>
              <a:t>Can be opened </a:t>
            </a:r>
            <a:r>
              <a:rPr sz="1500" dirty="0">
                <a:latin typeface="Segoe UI"/>
                <a:cs typeface="Segoe UI"/>
              </a:rPr>
              <a:t>by </a:t>
            </a:r>
            <a:r>
              <a:rPr sz="1500" spc="-5" dirty="0">
                <a:latin typeface="Segoe UI"/>
                <a:cs typeface="Segoe UI"/>
              </a:rPr>
              <a:t>Individuals, non-interest bearing, unspent </a:t>
            </a:r>
            <a:r>
              <a:rPr sz="1500" dirty="0">
                <a:latin typeface="Segoe UI"/>
                <a:cs typeface="Segoe UI"/>
              </a:rPr>
              <a:t>amount </a:t>
            </a:r>
            <a:r>
              <a:rPr sz="1500" spc="-15" dirty="0">
                <a:latin typeface="Segoe UI"/>
                <a:cs typeface="Segoe UI"/>
              </a:rPr>
              <a:t>of </a:t>
            </a:r>
            <a:r>
              <a:rPr sz="1500" spc="-5" dirty="0">
                <a:latin typeface="Segoe UI"/>
                <a:cs typeface="Segoe UI"/>
              </a:rPr>
              <a:t>foreign exchange acquired </a:t>
            </a:r>
            <a:r>
              <a:rPr sz="1500" dirty="0">
                <a:latin typeface="Segoe UI"/>
                <a:cs typeface="Segoe UI"/>
              </a:rPr>
              <a:t> </a:t>
            </a:r>
            <a:r>
              <a:rPr sz="1500" spc="-10" dirty="0">
                <a:latin typeface="Segoe UI"/>
                <a:cs typeface="Segoe UI"/>
              </a:rPr>
              <a:t>from</a:t>
            </a:r>
            <a:r>
              <a:rPr sz="1500" spc="-5" dirty="0">
                <a:latin typeface="Segoe UI"/>
                <a:cs typeface="Segoe UI"/>
              </a:rPr>
              <a:t> </a:t>
            </a:r>
            <a:r>
              <a:rPr sz="1500" dirty="0">
                <a:latin typeface="Segoe UI"/>
                <a:cs typeface="Segoe UI"/>
              </a:rPr>
              <a:t>AD</a:t>
            </a:r>
            <a:r>
              <a:rPr sz="1500" spc="5" dirty="0">
                <a:latin typeface="Segoe UI"/>
                <a:cs typeface="Segoe UI"/>
              </a:rPr>
              <a:t> </a:t>
            </a:r>
            <a:r>
              <a:rPr sz="1500" spc="-5" dirty="0">
                <a:latin typeface="Segoe UI"/>
                <a:cs typeface="Segoe UI"/>
              </a:rPr>
              <a:t>for</a:t>
            </a:r>
            <a:r>
              <a:rPr sz="1500" dirty="0">
                <a:latin typeface="Segoe UI"/>
                <a:cs typeface="Segoe UI"/>
              </a:rPr>
              <a:t> </a:t>
            </a:r>
            <a:r>
              <a:rPr sz="1500" spc="-5" dirty="0">
                <a:latin typeface="Segoe UI"/>
                <a:cs typeface="Segoe UI"/>
              </a:rPr>
              <a:t>travel</a:t>
            </a:r>
            <a:r>
              <a:rPr sz="1500" dirty="0">
                <a:latin typeface="Segoe UI"/>
                <a:cs typeface="Segoe UI"/>
              </a:rPr>
              <a:t> </a:t>
            </a:r>
            <a:r>
              <a:rPr sz="1500" spc="-10" dirty="0">
                <a:latin typeface="Segoe UI"/>
                <a:cs typeface="Segoe UI"/>
              </a:rPr>
              <a:t>abroad,</a:t>
            </a:r>
            <a:r>
              <a:rPr sz="1500" spc="-5" dirty="0">
                <a:latin typeface="Segoe UI"/>
                <a:cs typeface="Segoe UI"/>
              </a:rPr>
              <a:t> </a:t>
            </a:r>
            <a:r>
              <a:rPr sz="1500" spc="5" dirty="0">
                <a:latin typeface="Segoe UI"/>
                <a:cs typeface="Segoe UI"/>
              </a:rPr>
              <a:t>gift</a:t>
            </a:r>
            <a:r>
              <a:rPr sz="1500" spc="10" dirty="0">
                <a:latin typeface="Segoe UI"/>
                <a:cs typeface="Segoe UI"/>
              </a:rPr>
              <a:t> </a:t>
            </a:r>
            <a:r>
              <a:rPr sz="1500" spc="-10" dirty="0">
                <a:latin typeface="Segoe UI"/>
                <a:cs typeface="Segoe UI"/>
              </a:rPr>
              <a:t>from</a:t>
            </a:r>
            <a:r>
              <a:rPr sz="1500" spc="-5" dirty="0">
                <a:latin typeface="Segoe UI"/>
                <a:cs typeface="Segoe UI"/>
              </a:rPr>
              <a:t> </a:t>
            </a:r>
            <a:r>
              <a:rPr sz="1500" dirty="0">
                <a:latin typeface="Segoe UI"/>
                <a:cs typeface="Segoe UI"/>
              </a:rPr>
              <a:t>close</a:t>
            </a:r>
            <a:r>
              <a:rPr sz="1500" spc="5" dirty="0">
                <a:latin typeface="Segoe UI"/>
                <a:cs typeface="Segoe UI"/>
              </a:rPr>
              <a:t> </a:t>
            </a:r>
            <a:r>
              <a:rPr sz="1500" spc="-5" dirty="0">
                <a:latin typeface="Segoe UI"/>
                <a:cs typeface="Segoe UI"/>
              </a:rPr>
              <a:t>relative,</a:t>
            </a:r>
            <a:r>
              <a:rPr sz="1500" dirty="0">
                <a:latin typeface="Segoe UI"/>
                <a:cs typeface="Segoe UI"/>
              </a:rPr>
              <a:t> </a:t>
            </a:r>
            <a:r>
              <a:rPr sz="1500" spc="-5" dirty="0">
                <a:latin typeface="Segoe UI"/>
                <a:cs typeface="Segoe UI"/>
              </a:rPr>
              <a:t>forex</a:t>
            </a:r>
            <a:r>
              <a:rPr sz="1500" dirty="0">
                <a:latin typeface="Segoe UI"/>
                <a:cs typeface="Segoe UI"/>
              </a:rPr>
              <a:t> </a:t>
            </a:r>
            <a:r>
              <a:rPr sz="1500" spc="-10" dirty="0">
                <a:latin typeface="Segoe UI"/>
                <a:cs typeface="Segoe UI"/>
              </a:rPr>
              <a:t>received</a:t>
            </a:r>
            <a:r>
              <a:rPr sz="1500" spc="-5" dirty="0">
                <a:latin typeface="Segoe UI"/>
                <a:cs typeface="Segoe UI"/>
              </a:rPr>
              <a:t> </a:t>
            </a:r>
            <a:r>
              <a:rPr sz="1500" dirty="0">
                <a:latin typeface="Segoe UI"/>
                <a:cs typeface="Segoe UI"/>
              </a:rPr>
              <a:t>as</a:t>
            </a:r>
            <a:r>
              <a:rPr sz="1500" spc="5" dirty="0">
                <a:latin typeface="Segoe UI"/>
                <a:cs typeface="Segoe UI"/>
              </a:rPr>
              <a:t> </a:t>
            </a:r>
            <a:r>
              <a:rPr sz="1500" spc="-5" dirty="0">
                <a:latin typeface="Segoe UI"/>
                <a:cs typeface="Segoe UI"/>
              </a:rPr>
              <a:t>payment/</a:t>
            </a:r>
            <a:r>
              <a:rPr sz="1500" dirty="0">
                <a:latin typeface="Segoe UI"/>
                <a:cs typeface="Segoe UI"/>
              </a:rPr>
              <a:t> </a:t>
            </a:r>
            <a:r>
              <a:rPr sz="1500" spc="5" dirty="0">
                <a:latin typeface="Segoe UI"/>
                <a:cs typeface="Segoe UI"/>
              </a:rPr>
              <a:t>service/</a:t>
            </a:r>
            <a:r>
              <a:rPr sz="1500" spc="10" dirty="0">
                <a:latin typeface="Segoe UI"/>
                <a:cs typeface="Segoe UI"/>
              </a:rPr>
              <a:t> </a:t>
            </a:r>
            <a:r>
              <a:rPr sz="1500" dirty="0">
                <a:latin typeface="Segoe UI"/>
                <a:cs typeface="Segoe UI"/>
              </a:rPr>
              <a:t>gift/ </a:t>
            </a:r>
            <a:r>
              <a:rPr sz="1500" spc="5" dirty="0">
                <a:latin typeface="Segoe UI"/>
                <a:cs typeface="Segoe UI"/>
              </a:rPr>
              <a:t> </a:t>
            </a:r>
            <a:r>
              <a:rPr sz="1500" spc="-5" dirty="0">
                <a:latin typeface="Segoe UI"/>
                <a:cs typeface="Segoe UI"/>
              </a:rPr>
              <a:t>honorarium </a:t>
            </a:r>
            <a:r>
              <a:rPr sz="1500" dirty="0">
                <a:latin typeface="Segoe UI"/>
                <a:cs typeface="Segoe UI"/>
              </a:rPr>
              <a:t>for </a:t>
            </a:r>
            <a:r>
              <a:rPr sz="1500" spc="-5" dirty="0">
                <a:latin typeface="Segoe UI"/>
                <a:cs typeface="Segoe UI"/>
              </a:rPr>
              <a:t>all permissible current </a:t>
            </a:r>
            <a:r>
              <a:rPr sz="1500" dirty="0">
                <a:latin typeface="Segoe UI"/>
                <a:cs typeface="Segoe UI"/>
              </a:rPr>
              <a:t>and </a:t>
            </a:r>
            <a:r>
              <a:rPr sz="1500" spc="5" dirty="0">
                <a:latin typeface="Segoe UI"/>
                <a:cs typeface="Segoe UI"/>
              </a:rPr>
              <a:t> </a:t>
            </a:r>
            <a:r>
              <a:rPr sz="1500" spc="-5" dirty="0">
                <a:latin typeface="Segoe UI"/>
                <a:cs typeface="Segoe UI"/>
              </a:rPr>
              <a:t>capital</a:t>
            </a:r>
            <a:r>
              <a:rPr sz="1500" dirty="0">
                <a:latin typeface="Segoe UI"/>
                <a:cs typeface="Segoe UI"/>
              </a:rPr>
              <a:t> account</a:t>
            </a:r>
            <a:r>
              <a:rPr sz="1500" spc="-15" dirty="0">
                <a:latin typeface="Segoe UI"/>
                <a:cs typeface="Segoe UI"/>
              </a:rPr>
              <a:t> </a:t>
            </a:r>
            <a:r>
              <a:rPr sz="1500" spc="-5" dirty="0">
                <a:latin typeface="Segoe UI"/>
                <a:cs typeface="Segoe UI"/>
              </a:rPr>
              <a:t>transactions</a:t>
            </a:r>
            <a:r>
              <a:rPr lang="en-US" sz="1500" spc="-5" dirty="0">
                <a:latin typeface="Segoe UI"/>
                <a:cs typeface="Segoe UI"/>
              </a:rPr>
              <a:t>. </a:t>
            </a:r>
          </a:p>
          <a:p>
            <a:pPr marL="12700" marR="5080" algn="just">
              <a:lnSpc>
                <a:spcPct val="99800"/>
              </a:lnSpc>
              <a:spcBef>
                <a:spcPts val="100"/>
              </a:spcBef>
            </a:pPr>
            <a:endParaRPr lang="en-US" sz="1500" spc="-5" dirty="0">
              <a:latin typeface="Segoe UI"/>
              <a:cs typeface="Segoe UI"/>
            </a:endParaRPr>
          </a:p>
          <a:p>
            <a:pPr marL="12700" marR="5080" algn="just">
              <a:lnSpc>
                <a:spcPct val="99800"/>
              </a:lnSpc>
              <a:spcBef>
                <a:spcPts val="100"/>
              </a:spcBef>
            </a:pPr>
            <a:r>
              <a:rPr lang="en-US" sz="1500" spc="-5" dirty="0">
                <a:latin typeface="Segoe UI"/>
                <a:cs typeface="Segoe UI"/>
              </a:rPr>
              <a:t>The sum total of the accruals in the account during a calendar month should be converted into Rupees on or before the last day of the succeeding calendar month after adjusting for utilization of the balances for approved purposes or forward commitments. </a:t>
            </a:r>
            <a:endParaRPr sz="1500" spc="-5" dirty="0">
              <a:latin typeface="Segoe UI"/>
              <a:cs typeface="Segoe UI"/>
            </a:endParaRPr>
          </a:p>
        </p:txBody>
      </p:sp>
      <p:grpSp>
        <p:nvGrpSpPr>
          <p:cNvPr id="10" name="object 10"/>
          <p:cNvGrpSpPr/>
          <p:nvPr/>
        </p:nvGrpSpPr>
        <p:grpSpPr>
          <a:xfrm>
            <a:off x="453771" y="3582923"/>
            <a:ext cx="8236744" cy="59690"/>
            <a:chOff x="605027" y="3582923"/>
            <a:chExt cx="10982325" cy="59690"/>
          </a:xfrm>
        </p:grpSpPr>
        <p:sp>
          <p:nvSpPr>
            <p:cNvPr id="11" name="object 11"/>
            <p:cNvSpPr/>
            <p:nvPr/>
          </p:nvSpPr>
          <p:spPr>
            <a:xfrm>
              <a:off x="2801111" y="3589019"/>
              <a:ext cx="8785860" cy="0"/>
            </a:xfrm>
            <a:custGeom>
              <a:avLst/>
              <a:gdLst/>
              <a:ahLst/>
              <a:cxnLst/>
              <a:rect l="l" t="t" r="r" b="b"/>
              <a:pathLst>
                <a:path w="8785860">
                  <a:moveTo>
                    <a:pt x="0" y="0"/>
                  </a:moveTo>
                  <a:lnTo>
                    <a:pt x="8785860" y="0"/>
                  </a:lnTo>
                </a:path>
              </a:pathLst>
            </a:custGeom>
            <a:ln w="12192">
              <a:solidFill>
                <a:srgbClr val="EC7C30"/>
              </a:solidFill>
            </a:ln>
          </p:spPr>
          <p:txBody>
            <a:bodyPr wrap="square" lIns="0" tIns="0" rIns="0" bIns="0" rtlCol="0"/>
            <a:lstStyle/>
            <a:p>
              <a:endParaRPr/>
            </a:p>
          </p:txBody>
        </p:sp>
        <p:sp>
          <p:nvSpPr>
            <p:cNvPr id="12" name="object 12"/>
            <p:cNvSpPr/>
            <p:nvPr/>
          </p:nvSpPr>
          <p:spPr>
            <a:xfrm>
              <a:off x="605027" y="3636263"/>
              <a:ext cx="10982325" cy="0"/>
            </a:xfrm>
            <a:custGeom>
              <a:avLst/>
              <a:gdLst/>
              <a:ahLst/>
              <a:cxnLst/>
              <a:rect l="l" t="t" r="r" b="b"/>
              <a:pathLst>
                <a:path w="10982325">
                  <a:moveTo>
                    <a:pt x="0" y="0"/>
                  </a:moveTo>
                  <a:lnTo>
                    <a:pt x="10981944" y="0"/>
                  </a:lnTo>
                </a:path>
              </a:pathLst>
            </a:custGeom>
            <a:ln w="12192">
              <a:solidFill>
                <a:srgbClr val="D6702B"/>
              </a:solidFill>
            </a:ln>
          </p:spPr>
          <p:txBody>
            <a:bodyPr wrap="square" lIns="0" tIns="0" rIns="0" bIns="0" rtlCol="0"/>
            <a:lstStyle/>
            <a:p>
              <a:endParaRPr/>
            </a:p>
          </p:txBody>
        </p:sp>
      </p:grpSp>
      <p:sp>
        <p:nvSpPr>
          <p:cNvPr id="13" name="object 13"/>
          <p:cNvSpPr txBox="1"/>
          <p:nvPr/>
        </p:nvSpPr>
        <p:spPr>
          <a:xfrm>
            <a:off x="512368" y="5126072"/>
            <a:ext cx="938744" cy="391160"/>
          </a:xfrm>
          <a:prstGeom prst="rect">
            <a:avLst/>
          </a:prstGeom>
          <a:solidFill>
            <a:schemeClr val="accent2"/>
          </a:solidFill>
        </p:spPr>
        <p:txBody>
          <a:bodyPr vert="horz" wrap="square" lIns="0" tIns="12700" rIns="0" bIns="0" rtlCol="0">
            <a:spAutoFit/>
          </a:bodyPr>
          <a:lstStyle/>
          <a:p>
            <a:pPr marL="12700">
              <a:lnSpc>
                <a:spcPct val="100000"/>
              </a:lnSpc>
              <a:spcBef>
                <a:spcPts val="100"/>
              </a:spcBef>
            </a:pPr>
            <a:r>
              <a:rPr sz="2400" dirty="0">
                <a:latin typeface="Segoe UI"/>
                <a:cs typeface="Segoe UI"/>
              </a:rPr>
              <a:t>RFC</a:t>
            </a:r>
          </a:p>
        </p:txBody>
      </p:sp>
      <p:sp>
        <p:nvSpPr>
          <p:cNvPr id="14" name="object 14"/>
          <p:cNvSpPr txBox="1"/>
          <p:nvPr/>
        </p:nvSpPr>
        <p:spPr>
          <a:xfrm>
            <a:off x="2194893" y="5114751"/>
            <a:ext cx="6401276" cy="474489"/>
          </a:xfrm>
          <a:prstGeom prst="rect">
            <a:avLst/>
          </a:prstGeom>
        </p:spPr>
        <p:txBody>
          <a:bodyPr vert="horz" wrap="square" lIns="0" tIns="12700" rIns="0" bIns="0" rtlCol="0">
            <a:spAutoFit/>
          </a:bodyPr>
          <a:lstStyle/>
          <a:p>
            <a:pPr marL="12700" marR="5080" algn="just">
              <a:lnSpc>
                <a:spcPct val="99800"/>
              </a:lnSpc>
              <a:spcBef>
                <a:spcPts val="100"/>
              </a:spcBef>
            </a:pPr>
            <a:r>
              <a:rPr sz="1500" spc="-5" dirty="0">
                <a:latin typeface="Segoe UI"/>
                <a:cs typeface="Segoe UI"/>
              </a:rPr>
              <a:t>Can be opened </a:t>
            </a:r>
            <a:r>
              <a:rPr sz="1500" dirty="0">
                <a:latin typeface="Segoe UI"/>
                <a:cs typeface="Segoe UI"/>
              </a:rPr>
              <a:t>by </a:t>
            </a:r>
            <a:r>
              <a:rPr sz="1500" spc="-5" dirty="0">
                <a:latin typeface="Segoe UI"/>
                <a:cs typeface="Segoe UI"/>
              </a:rPr>
              <a:t>Individuals,</a:t>
            </a:r>
            <a:r>
              <a:rPr sz="1500" dirty="0">
                <a:latin typeface="Segoe UI"/>
                <a:cs typeface="Segoe UI"/>
              </a:rPr>
              <a:t> </a:t>
            </a:r>
            <a:r>
              <a:rPr sz="1500" spc="-5" dirty="0">
                <a:latin typeface="Segoe UI"/>
                <a:cs typeface="Segoe UI"/>
              </a:rPr>
              <a:t>Current </a:t>
            </a:r>
            <a:r>
              <a:rPr sz="1500" dirty="0">
                <a:latin typeface="Segoe UI"/>
                <a:cs typeface="Segoe UI"/>
              </a:rPr>
              <a:t>/ </a:t>
            </a:r>
            <a:r>
              <a:rPr sz="1500" spc="-5" dirty="0">
                <a:latin typeface="Segoe UI"/>
                <a:cs typeface="Segoe UI"/>
              </a:rPr>
              <a:t>Savings/ </a:t>
            </a:r>
            <a:r>
              <a:rPr sz="1500" spc="-45" dirty="0">
                <a:latin typeface="Segoe UI"/>
                <a:cs typeface="Segoe UI"/>
              </a:rPr>
              <a:t>Term </a:t>
            </a:r>
            <a:r>
              <a:rPr sz="1500" spc="-5" dirty="0">
                <a:latin typeface="Segoe UI"/>
                <a:cs typeface="Segoe UI"/>
              </a:rPr>
              <a:t>Deposits, Balances in </a:t>
            </a:r>
            <a:r>
              <a:rPr sz="1500" dirty="0">
                <a:latin typeface="Segoe UI"/>
                <a:cs typeface="Segoe UI"/>
              </a:rPr>
              <a:t>NRE/ </a:t>
            </a:r>
            <a:r>
              <a:rPr sz="1500" spc="-5" dirty="0">
                <a:latin typeface="Segoe UI"/>
                <a:cs typeface="Segoe UI"/>
              </a:rPr>
              <a:t>FCNR (B) accounts </a:t>
            </a:r>
            <a:r>
              <a:rPr sz="1500" dirty="0">
                <a:latin typeface="Segoe UI"/>
                <a:cs typeface="Segoe UI"/>
              </a:rPr>
              <a:t> </a:t>
            </a:r>
            <a:r>
              <a:rPr sz="1500" spc="-5" dirty="0">
                <a:latin typeface="Segoe UI"/>
                <a:cs typeface="Segoe UI"/>
              </a:rPr>
              <a:t>on</a:t>
            </a:r>
            <a:r>
              <a:rPr sz="1500" dirty="0">
                <a:latin typeface="Segoe UI"/>
                <a:cs typeface="Segoe UI"/>
              </a:rPr>
              <a:t> </a:t>
            </a:r>
            <a:r>
              <a:rPr sz="1500" b="1" dirty="0">
                <a:solidFill>
                  <a:srgbClr val="C00000"/>
                </a:solidFill>
                <a:latin typeface="Segoe UI"/>
                <a:cs typeface="Segoe UI"/>
              </a:rPr>
              <a:t>change</a:t>
            </a:r>
            <a:r>
              <a:rPr sz="1500" b="1" spc="5" dirty="0">
                <a:solidFill>
                  <a:srgbClr val="C00000"/>
                </a:solidFill>
                <a:latin typeface="Segoe UI"/>
                <a:cs typeface="Segoe UI"/>
              </a:rPr>
              <a:t> </a:t>
            </a:r>
            <a:r>
              <a:rPr sz="1500" b="1" spc="-5" dirty="0">
                <a:solidFill>
                  <a:srgbClr val="C00000"/>
                </a:solidFill>
                <a:latin typeface="Segoe UI"/>
                <a:cs typeface="Segoe UI"/>
              </a:rPr>
              <a:t>in</a:t>
            </a:r>
            <a:r>
              <a:rPr sz="1500" b="1" dirty="0">
                <a:solidFill>
                  <a:srgbClr val="C00000"/>
                </a:solidFill>
                <a:latin typeface="Segoe UI"/>
                <a:cs typeface="Segoe UI"/>
              </a:rPr>
              <a:t> </a:t>
            </a:r>
            <a:r>
              <a:rPr sz="1500" b="1" spc="-10" dirty="0">
                <a:solidFill>
                  <a:srgbClr val="C00000"/>
                </a:solidFill>
                <a:latin typeface="Segoe UI"/>
                <a:cs typeface="Segoe UI"/>
              </a:rPr>
              <a:t>residential</a:t>
            </a:r>
            <a:r>
              <a:rPr sz="1500" b="1" spc="-5" dirty="0">
                <a:solidFill>
                  <a:srgbClr val="C00000"/>
                </a:solidFill>
                <a:latin typeface="Segoe UI"/>
                <a:cs typeface="Segoe UI"/>
              </a:rPr>
              <a:t> status</a:t>
            </a:r>
            <a:r>
              <a:rPr sz="1500" spc="-5" dirty="0">
                <a:latin typeface="Segoe UI"/>
                <a:cs typeface="Segoe UI"/>
              </a:rPr>
              <a:t>,</a:t>
            </a:r>
            <a:r>
              <a:rPr lang="en-US" sz="1500" spc="-5" dirty="0">
                <a:latin typeface="Segoe UI"/>
                <a:cs typeface="Segoe UI"/>
              </a:rPr>
              <a:t>.</a:t>
            </a:r>
            <a:endParaRPr sz="1500" dirty="0">
              <a:latin typeface="Segoe UI"/>
              <a:cs typeface="Segoe UI"/>
            </a:endParaRPr>
          </a:p>
        </p:txBody>
      </p:sp>
      <p:grpSp>
        <p:nvGrpSpPr>
          <p:cNvPr id="15" name="object 15"/>
          <p:cNvGrpSpPr/>
          <p:nvPr/>
        </p:nvGrpSpPr>
        <p:grpSpPr>
          <a:xfrm>
            <a:off x="453771" y="4881478"/>
            <a:ext cx="8236744" cy="59690"/>
            <a:chOff x="605027" y="4597908"/>
            <a:chExt cx="10982325" cy="59690"/>
          </a:xfrm>
        </p:grpSpPr>
        <p:sp>
          <p:nvSpPr>
            <p:cNvPr id="16" name="object 16"/>
            <p:cNvSpPr/>
            <p:nvPr/>
          </p:nvSpPr>
          <p:spPr>
            <a:xfrm>
              <a:off x="2801111" y="4604004"/>
              <a:ext cx="8785860" cy="0"/>
            </a:xfrm>
            <a:custGeom>
              <a:avLst/>
              <a:gdLst/>
              <a:ahLst/>
              <a:cxnLst/>
              <a:rect l="l" t="t" r="r" b="b"/>
              <a:pathLst>
                <a:path w="8785860">
                  <a:moveTo>
                    <a:pt x="0" y="0"/>
                  </a:moveTo>
                  <a:lnTo>
                    <a:pt x="8785860" y="0"/>
                  </a:lnTo>
                </a:path>
              </a:pathLst>
            </a:custGeom>
            <a:ln w="12192">
              <a:solidFill>
                <a:srgbClr val="EC7C30"/>
              </a:solidFill>
            </a:ln>
          </p:spPr>
          <p:txBody>
            <a:bodyPr wrap="square" lIns="0" tIns="0" rIns="0" bIns="0" rtlCol="0"/>
            <a:lstStyle/>
            <a:p>
              <a:endParaRPr/>
            </a:p>
          </p:txBody>
        </p:sp>
        <p:sp>
          <p:nvSpPr>
            <p:cNvPr id="17" name="object 17"/>
            <p:cNvSpPr/>
            <p:nvPr/>
          </p:nvSpPr>
          <p:spPr>
            <a:xfrm>
              <a:off x="605027" y="4651248"/>
              <a:ext cx="10982325" cy="0"/>
            </a:xfrm>
            <a:custGeom>
              <a:avLst/>
              <a:gdLst/>
              <a:ahLst/>
              <a:cxnLst/>
              <a:rect l="l" t="t" r="r" b="b"/>
              <a:pathLst>
                <a:path w="10982325">
                  <a:moveTo>
                    <a:pt x="0" y="0"/>
                  </a:moveTo>
                  <a:lnTo>
                    <a:pt x="10981944" y="0"/>
                  </a:lnTo>
                </a:path>
              </a:pathLst>
            </a:custGeom>
            <a:ln w="12192">
              <a:solidFill>
                <a:srgbClr val="D6702B"/>
              </a:solidFill>
            </a:ln>
          </p:spPr>
          <p:txBody>
            <a:bodyPr wrap="square" lIns="0" tIns="0" rIns="0" bIns="0" rtlCol="0"/>
            <a:lstStyle/>
            <a:p>
              <a:endParaRPr/>
            </a:p>
          </p:txBody>
        </p:sp>
      </p:grpSp>
      <p:grpSp>
        <p:nvGrpSpPr>
          <p:cNvPr id="20" name="object 20"/>
          <p:cNvGrpSpPr/>
          <p:nvPr/>
        </p:nvGrpSpPr>
        <p:grpSpPr>
          <a:xfrm>
            <a:off x="453771" y="5612891"/>
            <a:ext cx="8236744" cy="59690"/>
            <a:chOff x="605027" y="5612891"/>
            <a:chExt cx="10982325" cy="59690"/>
          </a:xfrm>
        </p:grpSpPr>
        <p:sp>
          <p:nvSpPr>
            <p:cNvPr id="21" name="object 21"/>
            <p:cNvSpPr/>
            <p:nvPr/>
          </p:nvSpPr>
          <p:spPr>
            <a:xfrm>
              <a:off x="2801111" y="5618987"/>
              <a:ext cx="8785860" cy="0"/>
            </a:xfrm>
            <a:custGeom>
              <a:avLst/>
              <a:gdLst/>
              <a:ahLst/>
              <a:cxnLst/>
              <a:rect l="l" t="t" r="r" b="b"/>
              <a:pathLst>
                <a:path w="8785860">
                  <a:moveTo>
                    <a:pt x="0" y="0"/>
                  </a:moveTo>
                  <a:lnTo>
                    <a:pt x="8785860" y="0"/>
                  </a:lnTo>
                </a:path>
              </a:pathLst>
            </a:custGeom>
            <a:ln w="12192">
              <a:solidFill>
                <a:srgbClr val="EC7C30"/>
              </a:solidFill>
            </a:ln>
          </p:spPr>
          <p:txBody>
            <a:bodyPr wrap="square" lIns="0" tIns="0" rIns="0" bIns="0" rtlCol="0"/>
            <a:lstStyle/>
            <a:p>
              <a:endParaRPr/>
            </a:p>
          </p:txBody>
        </p:sp>
        <p:sp>
          <p:nvSpPr>
            <p:cNvPr id="22" name="object 22"/>
            <p:cNvSpPr/>
            <p:nvPr/>
          </p:nvSpPr>
          <p:spPr>
            <a:xfrm>
              <a:off x="605027" y="5666231"/>
              <a:ext cx="10982325" cy="0"/>
            </a:xfrm>
            <a:custGeom>
              <a:avLst/>
              <a:gdLst/>
              <a:ahLst/>
              <a:cxnLst/>
              <a:rect l="l" t="t" r="r" b="b"/>
              <a:pathLst>
                <a:path w="10982325">
                  <a:moveTo>
                    <a:pt x="0" y="0"/>
                  </a:moveTo>
                  <a:lnTo>
                    <a:pt x="10981944" y="0"/>
                  </a:lnTo>
                </a:path>
              </a:pathLst>
            </a:custGeom>
            <a:ln w="12192">
              <a:solidFill>
                <a:srgbClr val="D6702B"/>
              </a:solidFill>
            </a:ln>
          </p:spPr>
          <p:txBody>
            <a:bodyPr wrap="square" lIns="0" tIns="0" rIns="0" bIns="0" rtlCol="0"/>
            <a:lstStyle/>
            <a:p>
              <a:endParaRPr/>
            </a:p>
          </p:txBody>
        </p:sp>
      </p:grpSp>
      <p:sp>
        <p:nvSpPr>
          <p:cNvPr id="24" name="object 24"/>
          <p:cNvSpPr txBox="1">
            <a:spLocks noGrp="1"/>
          </p:cNvSpPr>
          <p:nvPr>
            <p:ph type="title"/>
          </p:nvPr>
        </p:nvSpPr>
        <p:spPr>
          <a:xfrm>
            <a:off x="0" y="481130"/>
            <a:ext cx="9144000" cy="621580"/>
          </a:xfrm>
          <a:prstGeom prst="rect">
            <a:avLst/>
          </a:prstGeom>
        </p:spPr>
        <p:txBody>
          <a:bodyPr vert="horz" wrap="square" lIns="0" tIns="12065" rIns="0" bIns="0" rtlCol="0">
            <a:spAutoFit/>
          </a:bodyPr>
          <a:lstStyle/>
          <a:p>
            <a:pPr algn="ctr">
              <a:spcAft>
                <a:spcPts val="600"/>
              </a:spcAft>
            </a:pPr>
            <a:r>
              <a:rPr dirty="0">
                <a:effectLst>
                  <a:outerShdw blurRad="50800" dist="38100" dir="5400000" algn="t" rotWithShape="0">
                    <a:prstClr val="black">
                      <a:alpha val="40000"/>
                    </a:prstClr>
                  </a:outerShdw>
                </a:effectLst>
                <a:latin typeface="Tw Cen MT" panose="020B0602020104020603" pitchFamily="34" charset="0"/>
                <a:ea typeface="+mn-ea"/>
                <a:cs typeface="+mn-cs"/>
              </a:rPr>
              <a:t>Deposit Accounts for Residents</a:t>
            </a:r>
          </a:p>
        </p:txBody>
      </p:sp>
    </p:spTree>
    <p:extLst>
      <p:ext uri="{BB962C8B-B14F-4D97-AF65-F5344CB8AC3E}">
        <p14:creationId xmlns:p14="http://schemas.microsoft.com/office/powerpoint/2010/main" val="1468966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3771" y="1606296"/>
            <a:ext cx="8236744" cy="0"/>
          </a:xfrm>
          <a:custGeom>
            <a:avLst/>
            <a:gdLst/>
            <a:ahLst/>
            <a:cxnLst/>
            <a:rect l="l" t="t" r="r" b="b"/>
            <a:pathLst>
              <a:path w="10982325">
                <a:moveTo>
                  <a:pt x="0" y="0"/>
                </a:moveTo>
                <a:lnTo>
                  <a:pt x="10981944" y="0"/>
                </a:lnTo>
              </a:path>
            </a:pathLst>
          </a:custGeom>
          <a:ln w="12192">
            <a:solidFill>
              <a:srgbClr val="D6702B"/>
            </a:solidFill>
          </a:ln>
        </p:spPr>
        <p:txBody>
          <a:bodyPr wrap="square" lIns="0" tIns="0" rIns="0" bIns="0" rtlCol="0"/>
          <a:lstStyle/>
          <a:p>
            <a:endParaRPr/>
          </a:p>
        </p:txBody>
      </p:sp>
      <p:sp>
        <p:nvSpPr>
          <p:cNvPr id="3" name="object 3"/>
          <p:cNvSpPr txBox="1"/>
          <p:nvPr/>
        </p:nvSpPr>
        <p:spPr>
          <a:xfrm>
            <a:off x="523799" y="1682573"/>
            <a:ext cx="762053" cy="443070"/>
          </a:xfrm>
          <a:prstGeom prst="rect">
            <a:avLst/>
          </a:prstGeom>
          <a:solidFill>
            <a:schemeClr val="accent6">
              <a:lumMod val="60000"/>
              <a:lumOff val="40000"/>
            </a:schemeClr>
          </a:solidFill>
        </p:spPr>
        <p:txBody>
          <a:bodyPr vert="horz" wrap="square" lIns="0" tIns="12065" rIns="0" bIns="0" rtlCol="0">
            <a:spAutoFit/>
          </a:bodyPr>
          <a:lstStyle/>
          <a:p>
            <a:pPr marL="12700">
              <a:lnSpc>
                <a:spcPct val="100000"/>
              </a:lnSpc>
              <a:spcBef>
                <a:spcPts val="95"/>
              </a:spcBef>
            </a:pPr>
            <a:r>
              <a:rPr sz="2800" spc="-15" dirty="0">
                <a:latin typeface="Segoe UI"/>
                <a:cs typeface="Segoe UI"/>
              </a:rPr>
              <a:t>NRE</a:t>
            </a:r>
            <a:endParaRPr sz="2800" dirty="0">
              <a:latin typeface="Segoe UI"/>
              <a:cs typeface="Segoe UI"/>
            </a:endParaRPr>
          </a:p>
        </p:txBody>
      </p:sp>
      <p:sp>
        <p:nvSpPr>
          <p:cNvPr id="4" name="object 4"/>
          <p:cNvSpPr txBox="1"/>
          <p:nvPr/>
        </p:nvSpPr>
        <p:spPr>
          <a:xfrm>
            <a:off x="2263713" y="1688721"/>
            <a:ext cx="6389846" cy="798295"/>
          </a:xfrm>
          <a:prstGeom prst="rect">
            <a:avLst/>
          </a:prstGeom>
        </p:spPr>
        <p:txBody>
          <a:bodyPr vert="horz" wrap="square" lIns="0" tIns="13335" rIns="0" bIns="0" rtlCol="0">
            <a:spAutoFit/>
          </a:bodyPr>
          <a:lstStyle/>
          <a:p>
            <a:pPr marL="12700" marR="5080" algn="just">
              <a:lnSpc>
                <a:spcPct val="99800"/>
              </a:lnSpc>
              <a:spcBef>
                <a:spcPts val="105"/>
              </a:spcBef>
            </a:pPr>
            <a:r>
              <a:rPr sz="1700" spc="-5" dirty="0">
                <a:latin typeface="Segoe UI"/>
                <a:cs typeface="Segoe UI"/>
              </a:rPr>
              <a:t>Rupee denominated, </a:t>
            </a:r>
            <a:r>
              <a:rPr sz="1700" spc="-10" dirty="0">
                <a:solidFill>
                  <a:srgbClr val="4471C4"/>
                </a:solidFill>
                <a:latin typeface="Segoe UI"/>
                <a:cs typeface="Segoe UI"/>
              </a:rPr>
              <a:t>NRIs</a:t>
            </a:r>
            <a:r>
              <a:rPr lang="en-US" sz="1700" spc="-10" dirty="0">
                <a:solidFill>
                  <a:srgbClr val="4471C4"/>
                </a:solidFill>
                <a:latin typeface="Segoe UI"/>
                <a:cs typeface="Segoe UI"/>
              </a:rPr>
              <a:t>/PIOs </a:t>
            </a:r>
            <a:r>
              <a:rPr sz="1700" dirty="0">
                <a:solidFill>
                  <a:srgbClr val="4471C4"/>
                </a:solidFill>
                <a:latin typeface="Segoe UI"/>
                <a:cs typeface="Segoe UI"/>
              </a:rPr>
              <a:t>can </a:t>
            </a:r>
            <a:r>
              <a:rPr sz="1700" spc="-5" dirty="0">
                <a:solidFill>
                  <a:srgbClr val="4471C4"/>
                </a:solidFill>
                <a:latin typeface="Segoe UI"/>
                <a:cs typeface="Segoe UI"/>
              </a:rPr>
              <a:t>open</a:t>
            </a:r>
            <a:r>
              <a:rPr sz="1700" spc="-5" dirty="0">
                <a:latin typeface="Segoe UI"/>
                <a:cs typeface="Segoe UI"/>
              </a:rPr>
              <a:t>, </a:t>
            </a:r>
            <a:r>
              <a:rPr sz="1700" dirty="0">
                <a:latin typeface="Segoe UI"/>
                <a:cs typeface="Segoe UI"/>
              </a:rPr>
              <a:t>can </a:t>
            </a:r>
            <a:r>
              <a:rPr sz="1700" spc="-5" dirty="0">
                <a:latin typeface="Segoe UI"/>
                <a:cs typeface="Segoe UI"/>
              </a:rPr>
              <a:t>be maintained as savings, current, </a:t>
            </a:r>
            <a:r>
              <a:rPr sz="1700" dirty="0">
                <a:latin typeface="Segoe UI"/>
                <a:cs typeface="Segoe UI"/>
              </a:rPr>
              <a:t> </a:t>
            </a:r>
            <a:r>
              <a:rPr sz="1700" spc="-5" dirty="0">
                <a:latin typeface="Segoe UI"/>
                <a:cs typeface="Segoe UI"/>
              </a:rPr>
              <a:t>recurring or FD accounts, </a:t>
            </a:r>
            <a:r>
              <a:rPr sz="1700" spc="-10" dirty="0">
                <a:solidFill>
                  <a:srgbClr val="4471C4"/>
                </a:solidFill>
                <a:latin typeface="Segoe UI"/>
                <a:cs typeface="Segoe UI"/>
              </a:rPr>
              <a:t>totally repatriable</a:t>
            </a:r>
            <a:r>
              <a:rPr sz="1700" spc="-10" dirty="0">
                <a:latin typeface="Segoe UI"/>
                <a:cs typeface="Segoe UI"/>
              </a:rPr>
              <a:t>, </a:t>
            </a:r>
            <a:r>
              <a:rPr sz="1700" spc="-5" dirty="0">
                <a:latin typeface="Segoe UI"/>
                <a:cs typeface="Segoe UI"/>
              </a:rPr>
              <a:t>joint </a:t>
            </a:r>
            <a:r>
              <a:rPr sz="1700" dirty="0">
                <a:latin typeface="Segoe UI"/>
                <a:cs typeface="Segoe UI"/>
              </a:rPr>
              <a:t>account </a:t>
            </a:r>
            <a:r>
              <a:rPr sz="1700" spc="-5" dirty="0">
                <a:latin typeface="Segoe UI"/>
                <a:cs typeface="Segoe UI"/>
              </a:rPr>
              <a:t>with </a:t>
            </a:r>
            <a:r>
              <a:rPr sz="1700" spc="-10" dirty="0">
                <a:latin typeface="Segoe UI"/>
                <a:cs typeface="Segoe UI"/>
              </a:rPr>
              <a:t>resident </a:t>
            </a:r>
            <a:r>
              <a:rPr sz="1700" spc="-5" dirty="0">
                <a:latin typeface="Segoe UI"/>
                <a:cs typeface="Segoe UI"/>
              </a:rPr>
              <a:t>on “former or </a:t>
            </a:r>
            <a:r>
              <a:rPr sz="1700" dirty="0">
                <a:latin typeface="Segoe UI"/>
                <a:cs typeface="Segoe UI"/>
              </a:rPr>
              <a:t> </a:t>
            </a:r>
            <a:r>
              <a:rPr sz="1700" spc="10" dirty="0">
                <a:latin typeface="Segoe UI"/>
                <a:cs typeface="Segoe UI"/>
              </a:rPr>
              <a:t>survivor”</a:t>
            </a:r>
            <a:r>
              <a:rPr sz="1700" spc="5" dirty="0">
                <a:latin typeface="Segoe UI"/>
                <a:cs typeface="Segoe UI"/>
              </a:rPr>
              <a:t> </a:t>
            </a:r>
            <a:r>
              <a:rPr sz="1700" spc="-10" dirty="0">
                <a:latin typeface="Segoe UI"/>
                <a:cs typeface="Segoe UI"/>
              </a:rPr>
              <a:t>basis</a:t>
            </a:r>
            <a:endParaRPr sz="1700" dirty="0">
              <a:latin typeface="Segoe UI"/>
              <a:cs typeface="Segoe UI"/>
            </a:endParaRPr>
          </a:p>
        </p:txBody>
      </p:sp>
      <p:grpSp>
        <p:nvGrpSpPr>
          <p:cNvPr id="5" name="object 5"/>
          <p:cNvGrpSpPr/>
          <p:nvPr/>
        </p:nvGrpSpPr>
        <p:grpSpPr>
          <a:xfrm>
            <a:off x="453771" y="2473451"/>
            <a:ext cx="8236744" cy="55244"/>
            <a:chOff x="605027" y="2473451"/>
            <a:chExt cx="10982325" cy="55244"/>
          </a:xfrm>
          <a:solidFill>
            <a:schemeClr val="accent6">
              <a:lumMod val="60000"/>
              <a:lumOff val="40000"/>
            </a:schemeClr>
          </a:solidFill>
        </p:grpSpPr>
        <p:sp>
          <p:nvSpPr>
            <p:cNvPr id="6" name="object 6"/>
            <p:cNvSpPr/>
            <p:nvPr/>
          </p:nvSpPr>
          <p:spPr>
            <a:xfrm>
              <a:off x="2801111" y="2479547"/>
              <a:ext cx="8785860" cy="0"/>
            </a:xfrm>
            <a:custGeom>
              <a:avLst/>
              <a:gdLst/>
              <a:ahLst/>
              <a:cxnLst/>
              <a:rect l="l" t="t" r="r" b="b"/>
              <a:pathLst>
                <a:path w="8785860">
                  <a:moveTo>
                    <a:pt x="0" y="0"/>
                  </a:moveTo>
                  <a:lnTo>
                    <a:pt x="8785860" y="0"/>
                  </a:lnTo>
                </a:path>
              </a:pathLst>
            </a:custGeom>
            <a:grpFill/>
            <a:ln w="12192">
              <a:solidFill>
                <a:srgbClr val="EC7C30"/>
              </a:solidFill>
            </a:ln>
          </p:spPr>
          <p:txBody>
            <a:bodyPr wrap="square" lIns="0" tIns="0" rIns="0" bIns="0" rtlCol="0"/>
            <a:lstStyle/>
            <a:p>
              <a:endParaRPr/>
            </a:p>
          </p:txBody>
        </p:sp>
        <p:sp>
          <p:nvSpPr>
            <p:cNvPr id="7" name="object 7"/>
            <p:cNvSpPr/>
            <p:nvPr/>
          </p:nvSpPr>
          <p:spPr>
            <a:xfrm>
              <a:off x="605027" y="2522219"/>
              <a:ext cx="10982325" cy="0"/>
            </a:xfrm>
            <a:custGeom>
              <a:avLst/>
              <a:gdLst/>
              <a:ahLst/>
              <a:cxnLst/>
              <a:rect l="l" t="t" r="r" b="b"/>
              <a:pathLst>
                <a:path w="10982325">
                  <a:moveTo>
                    <a:pt x="0" y="0"/>
                  </a:moveTo>
                  <a:lnTo>
                    <a:pt x="10981944" y="0"/>
                  </a:lnTo>
                </a:path>
              </a:pathLst>
            </a:custGeom>
            <a:grpFill/>
            <a:ln w="12192">
              <a:solidFill>
                <a:srgbClr val="D6702B"/>
              </a:solidFill>
            </a:ln>
          </p:spPr>
          <p:txBody>
            <a:bodyPr wrap="square" lIns="0" tIns="0" rIns="0" bIns="0" rtlCol="0"/>
            <a:lstStyle/>
            <a:p>
              <a:endParaRPr/>
            </a:p>
          </p:txBody>
        </p:sp>
      </p:grpSp>
      <p:sp>
        <p:nvSpPr>
          <p:cNvPr id="8" name="object 8"/>
          <p:cNvSpPr txBox="1"/>
          <p:nvPr/>
        </p:nvSpPr>
        <p:spPr>
          <a:xfrm>
            <a:off x="523800" y="2598243"/>
            <a:ext cx="833490" cy="443070"/>
          </a:xfrm>
          <a:prstGeom prst="rect">
            <a:avLst/>
          </a:prstGeom>
          <a:solidFill>
            <a:schemeClr val="accent6">
              <a:lumMod val="60000"/>
              <a:lumOff val="40000"/>
            </a:schemeClr>
          </a:solidFill>
        </p:spPr>
        <p:txBody>
          <a:bodyPr vert="horz" wrap="square" lIns="0" tIns="12065" rIns="0" bIns="0" rtlCol="0">
            <a:spAutoFit/>
          </a:bodyPr>
          <a:lstStyle/>
          <a:p>
            <a:pPr marL="12700">
              <a:lnSpc>
                <a:spcPct val="100000"/>
              </a:lnSpc>
              <a:spcBef>
                <a:spcPts val="95"/>
              </a:spcBef>
            </a:pPr>
            <a:r>
              <a:rPr sz="2800" spc="-10" dirty="0">
                <a:latin typeface="Segoe UI"/>
                <a:cs typeface="Segoe UI"/>
              </a:rPr>
              <a:t>N</a:t>
            </a:r>
            <a:r>
              <a:rPr sz="2800" spc="-40" dirty="0">
                <a:latin typeface="Segoe UI"/>
                <a:cs typeface="Segoe UI"/>
              </a:rPr>
              <a:t>R</a:t>
            </a:r>
            <a:r>
              <a:rPr sz="2800" spc="-5" dirty="0">
                <a:latin typeface="Segoe UI"/>
                <a:cs typeface="Segoe UI"/>
              </a:rPr>
              <a:t>O</a:t>
            </a:r>
            <a:endParaRPr sz="2800">
              <a:latin typeface="Segoe UI"/>
              <a:cs typeface="Segoe UI"/>
            </a:endParaRPr>
          </a:p>
        </p:txBody>
      </p:sp>
      <p:sp>
        <p:nvSpPr>
          <p:cNvPr id="9" name="object 9"/>
          <p:cNvSpPr txBox="1"/>
          <p:nvPr/>
        </p:nvSpPr>
        <p:spPr>
          <a:xfrm>
            <a:off x="2285984" y="2500306"/>
            <a:ext cx="6388418" cy="798295"/>
          </a:xfrm>
          <a:prstGeom prst="rect">
            <a:avLst/>
          </a:prstGeom>
        </p:spPr>
        <p:txBody>
          <a:bodyPr vert="horz" wrap="square" lIns="0" tIns="13335" rIns="0" bIns="0" rtlCol="0">
            <a:spAutoFit/>
          </a:bodyPr>
          <a:lstStyle/>
          <a:p>
            <a:pPr marL="12700" marR="5080" algn="just">
              <a:lnSpc>
                <a:spcPct val="100000"/>
              </a:lnSpc>
              <a:spcBef>
                <a:spcPts val="105"/>
              </a:spcBef>
            </a:pPr>
            <a:r>
              <a:rPr sz="1700" spc="-5" dirty="0">
                <a:latin typeface="Segoe UI"/>
                <a:cs typeface="Segoe UI"/>
              </a:rPr>
              <a:t>Rupee</a:t>
            </a:r>
            <a:r>
              <a:rPr sz="1700" spc="130" dirty="0">
                <a:latin typeface="Segoe UI"/>
                <a:cs typeface="Segoe UI"/>
              </a:rPr>
              <a:t> </a:t>
            </a:r>
            <a:r>
              <a:rPr sz="1700" spc="-5" dirty="0">
                <a:latin typeface="Segoe UI"/>
                <a:cs typeface="Segoe UI"/>
              </a:rPr>
              <a:t>denominated,</a:t>
            </a:r>
            <a:r>
              <a:rPr sz="1700" spc="140" dirty="0">
                <a:latin typeface="Segoe UI"/>
                <a:cs typeface="Segoe UI"/>
              </a:rPr>
              <a:t> </a:t>
            </a:r>
            <a:r>
              <a:rPr sz="1700" spc="-5" dirty="0">
                <a:solidFill>
                  <a:srgbClr val="4471C4"/>
                </a:solidFill>
                <a:latin typeface="Segoe UI"/>
                <a:cs typeface="Segoe UI"/>
              </a:rPr>
              <a:t>any</a:t>
            </a:r>
            <a:r>
              <a:rPr sz="1700" spc="130" dirty="0">
                <a:solidFill>
                  <a:srgbClr val="4471C4"/>
                </a:solidFill>
                <a:latin typeface="Segoe UI"/>
                <a:cs typeface="Segoe UI"/>
              </a:rPr>
              <a:t> </a:t>
            </a:r>
            <a:r>
              <a:rPr sz="1700" dirty="0">
                <a:solidFill>
                  <a:srgbClr val="4471C4"/>
                </a:solidFill>
                <a:latin typeface="Segoe UI"/>
                <a:cs typeface="Segoe UI"/>
              </a:rPr>
              <a:t>NR</a:t>
            </a:r>
            <a:r>
              <a:rPr sz="1700" spc="125" dirty="0">
                <a:solidFill>
                  <a:srgbClr val="4471C4"/>
                </a:solidFill>
                <a:latin typeface="Segoe UI"/>
                <a:cs typeface="Segoe UI"/>
              </a:rPr>
              <a:t> </a:t>
            </a:r>
            <a:r>
              <a:rPr sz="1700" spc="-5" dirty="0">
                <a:solidFill>
                  <a:srgbClr val="4471C4"/>
                </a:solidFill>
                <a:latin typeface="Segoe UI"/>
                <a:cs typeface="Segoe UI"/>
              </a:rPr>
              <a:t>can</a:t>
            </a:r>
            <a:r>
              <a:rPr sz="1700" spc="135" dirty="0">
                <a:solidFill>
                  <a:srgbClr val="4471C4"/>
                </a:solidFill>
                <a:latin typeface="Segoe UI"/>
                <a:cs typeface="Segoe UI"/>
              </a:rPr>
              <a:t> </a:t>
            </a:r>
            <a:r>
              <a:rPr sz="1700" spc="-5" dirty="0">
                <a:solidFill>
                  <a:srgbClr val="4471C4"/>
                </a:solidFill>
                <a:latin typeface="Segoe UI"/>
                <a:cs typeface="Segoe UI"/>
              </a:rPr>
              <a:t>open</a:t>
            </a:r>
            <a:r>
              <a:rPr sz="1700" spc="-5" dirty="0">
                <a:latin typeface="Segoe UI"/>
                <a:cs typeface="Segoe UI"/>
              </a:rPr>
              <a:t>,</a:t>
            </a:r>
            <a:r>
              <a:rPr sz="1700" spc="140" dirty="0">
                <a:latin typeface="Segoe UI"/>
                <a:cs typeface="Segoe UI"/>
              </a:rPr>
              <a:t> </a:t>
            </a:r>
            <a:r>
              <a:rPr sz="1700" dirty="0">
                <a:latin typeface="Segoe UI"/>
                <a:cs typeface="Segoe UI"/>
              </a:rPr>
              <a:t>can</a:t>
            </a:r>
            <a:r>
              <a:rPr sz="1700" spc="130" dirty="0">
                <a:latin typeface="Segoe UI"/>
                <a:cs typeface="Segoe UI"/>
              </a:rPr>
              <a:t> </a:t>
            </a:r>
            <a:r>
              <a:rPr sz="1700" spc="-5" dirty="0">
                <a:latin typeface="Segoe UI"/>
                <a:cs typeface="Segoe UI"/>
              </a:rPr>
              <a:t>be</a:t>
            </a:r>
            <a:r>
              <a:rPr sz="1700" spc="120" dirty="0">
                <a:latin typeface="Segoe UI"/>
                <a:cs typeface="Segoe UI"/>
              </a:rPr>
              <a:t> </a:t>
            </a:r>
            <a:r>
              <a:rPr sz="1700" spc="-5" dirty="0">
                <a:latin typeface="Segoe UI"/>
                <a:cs typeface="Segoe UI"/>
              </a:rPr>
              <a:t>maintained</a:t>
            </a:r>
            <a:r>
              <a:rPr sz="1700" spc="145" dirty="0">
                <a:latin typeface="Segoe UI"/>
                <a:cs typeface="Segoe UI"/>
              </a:rPr>
              <a:t> </a:t>
            </a:r>
            <a:r>
              <a:rPr sz="1700" spc="-5" dirty="0">
                <a:latin typeface="Segoe UI"/>
                <a:cs typeface="Segoe UI"/>
              </a:rPr>
              <a:t>as</a:t>
            </a:r>
            <a:r>
              <a:rPr sz="1700" spc="135" dirty="0">
                <a:latin typeface="Segoe UI"/>
                <a:cs typeface="Segoe UI"/>
              </a:rPr>
              <a:t> </a:t>
            </a:r>
            <a:r>
              <a:rPr sz="1700" spc="-5" dirty="0">
                <a:latin typeface="Segoe UI"/>
                <a:cs typeface="Segoe UI"/>
              </a:rPr>
              <a:t>savings,</a:t>
            </a:r>
            <a:r>
              <a:rPr sz="1700" spc="145" dirty="0">
                <a:latin typeface="Segoe UI"/>
                <a:cs typeface="Segoe UI"/>
              </a:rPr>
              <a:t> </a:t>
            </a:r>
            <a:r>
              <a:rPr sz="1700" spc="-5" dirty="0">
                <a:latin typeface="Segoe UI"/>
                <a:cs typeface="Segoe UI"/>
              </a:rPr>
              <a:t>current,</a:t>
            </a:r>
            <a:r>
              <a:rPr sz="1700" spc="125" dirty="0">
                <a:latin typeface="Segoe UI"/>
                <a:cs typeface="Segoe UI"/>
              </a:rPr>
              <a:t> </a:t>
            </a:r>
            <a:r>
              <a:rPr sz="1700" spc="-5" dirty="0">
                <a:latin typeface="Segoe UI"/>
                <a:cs typeface="Segoe UI"/>
              </a:rPr>
              <a:t>recurring </a:t>
            </a:r>
            <a:r>
              <a:rPr sz="1700" spc="-450" dirty="0">
                <a:latin typeface="Segoe UI"/>
                <a:cs typeface="Segoe UI"/>
              </a:rPr>
              <a:t> </a:t>
            </a:r>
            <a:r>
              <a:rPr sz="1700" dirty="0">
                <a:latin typeface="Segoe UI"/>
                <a:cs typeface="Segoe UI"/>
              </a:rPr>
              <a:t>or</a:t>
            </a:r>
            <a:r>
              <a:rPr sz="1700" spc="5" dirty="0">
                <a:latin typeface="Segoe UI"/>
                <a:cs typeface="Segoe UI"/>
              </a:rPr>
              <a:t> </a:t>
            </a:r>
            <a:r>
              <a:rPr sz="1700" spc="-5" dirty="0">
                <a:latin typeface="Segoe UI"/>
                <a:cs typeface="Segoe UI"/>
              </a:rPr>
              <a:t>FD</a:t>
            </a:r>
            <a:r>
              <a:rPr sz="1700" dirty="0">
                <a:latin typeface="Segoe UI"/>
                <a:cs typeface="Segoe UI"/>
              </a:rPr>
              <a:t> </a:t>
            </a:r>
            <a:r>
              <a:rPr sz="1700" spc="-5" dirty="0">
                <a:latin typeface="Segoe UI"/>
                <a:cs typeface="Segoe UI"/>
              </a:rPr>
              <a:t>accounts,</a:t>
            </a:r>
            <a:r>
              <a:rPr sz="1700" dirty="0">
                <a:latin typeface="Segoe UI"/>
                <a:cs typeface="Segoe UI"/>
              </a:rPr>
              <a:t> </a:t>
            </a:r>
            <a:r>
              <a:rPr sz="1700" spc="-10" dirty="0">
                <a:solidFill>
                  <a:srgbClr val="4471C4"/>
                </a:solidFill>
                <a:latin typeface="Segoe UI"/>
                <a:cs typeface="Segoe UI"/>
              </a:rPr>
              <a:t>repatriation</a:t>
            </a:r>
            <a:r>
              <a:rPr sz="1700" spc="-5" dirty="0">
                <a:solidFill>
                  <a:srgbClr val="4471C4"/>
                </a:solidFill>
                <a:latin typeface="Segoe UI"/>
                <a:cs typeface="Segoe UI"/>
              </a:rPr>
              <a:t> upto</a:t>
            </a:r>
            <a:r>
              <a:rPr sz="1700" dirty="0">
                <a:solidFill>
                  <a:srgbClr val="4471C4"/>
                </a:solidFill>
                <a:latin typeface="Segoe UI"/>
                <a:cs typeface="Segoe UI"/>
              </a:rPr>
              <a:t> USD</a:t>
            </a:r>
            <a:r>
              <a:rPr sz="1700" spc="5" dirty="0">
                <a:solidFill>
                  <a:srgbClr val="4471C4"/>
                </a:solidFill>
                <a:latin typeface="Segoe UI"/>
                <a:cs typeface="Segoe UI"/>
              </a:rPr>
              <a:t> </a:t>
            </a:r>
            <a:r>
              <a:rPr sz="1700" dirty="0">
                <a:solidFill>
                  <a:srgbClr val="4471C4"/>
                </a:solidFill>
                <a:latin typeface="Segoe UI"/>
                <a:cs typeface="Segoe UI"/>
              </a:rPr>
              <a:t>1</a:t>
            </a:r>
            <a:r>
              <a:rPr sz="1700" spc="5" dirty="0">
                <a:solidFill>
                  <a:srgbClr val="4471C4"/>
                </a:solidFill>
                <a:latin typeface="Segoe UI"/>
                <a:cs typeface="Segoe UI"/>
              </a:rPr>
              <a:t> </a:t>
            </a:r>
            <a:r>
              <a:rPr sz="1700" spc="-5" dirty="0">
                <a:solidFill>
                  <a:srgbClr val="4471C4"/>
                </a:solidFill>
                <a:latin typeface="Segoe UI"/>
                <a:cs typeface="Segoe UI"/>
              </a:rPr>
              <a:t>million</a:t>
            </a:r>
            <a:r>
              <a:rPr sz="1700" dirty="0">
                <a:solidFill>
                  <a:srgbClr val="4471C4"/>
                </a:solidFill>
                <a:latin typeface="Segoe UI"/>
                <a:cs typeface="Segoe UI"/>
              </a:rPr>
              <a:t> </a:t>
            </a:r>
            <a:r>
              <a:rPr sz="1700" spc="-5" dirty="0">
                <a:solidFill>
                  <a:srgbClr val="4471C4"/>
                </a:solidFill>
                <a:latin typeface="Segoe UI"/>
                <a:cs typeface="Segoe UI"/>
              </a:rPr>
              <a:t>per</a:t>
            </a:r>
            <a:r>
              <a:rPr sz="1700" dirty="0">
                <a:solidFill>
                  <a:srgbClr val="4471C4"/>
                </a:solidFill>
                <a:latin typeface="Segoe UI"/>
                <a:cs typeface="Segoe UI"/>
              </a:rPr>
              <a:t> </a:t>
            </a:r>
            <a:r>
              <a:rPr sz="1700" spc="-5" dirty="0">
                <a:solidFill>
                  <a:srgbClr val="4471C4"/>
                </a:solidFill>
                <a:latin typeface="Segoe UI"/>
                <a:cs typeface="Segoe UI"/>
              </a:rPr>
              <a:t>FY</a:t>
            </a:r>
            <a:r>
              <a:rPr sz="1700" dirty="0">
                <a:solidFill>
                  <a:srgbClr val="4471C4"/>
                </a:solidFill>
                <a:latin typeface="Segoe UI"/>
                <a:cs typeface="Segoe UI"/>
              </a:rPr>
              <a:t> allowed</a:t>
            </a:r>
            <a:r>
              <a:rPr sz="1700" dirty="0">
                <a:latin typeface="Segoe UI"/>
                <a:cs typeface="Segoe UI"/>
              </a:rPr>
              <a:t>,</a:t>
            </a:r>
            <a:r>
              <a:rPr sz="1700" spc="5" dirty="0">
                <a:latin typeface="Segoe UI"/>
                <a:cs typeface="Segoe UI"/>
              </a:rPr>
              <a:t> </a:t>
            </a:r>
            <a:r>
              <a:rPr sz="1700" spc="-10" dirty="0">
                <a:latin typeface="Segoe UI"/>
                <a:cs typeface="Segoe UI"/>
              </a:rPr>
              <a:t>joint</a:t>
            </a:r>
            <a:r>
              <a:rPr sz="1700" spc="-5" dirty="0">
                <a:latin typeface="Segoe UI"/>
                <a:cs typeface="Segoe UI"/>
              </a:rPr>
              <a:t> account</a:t>
            </a:r>
            <a:r>
              <a:rPr sz="1700" spc="455" dirty="0">
                <a:latin typeface="Segoe UI"/>
                <a:cs typeface="Segoe UI"/>
              </a:rPr>
              <a:t> </a:t>
            </a:r>
            <a:r>
              <a:rPr sz="1700" dirty="0">
                <a:latin typeface="Segoe UI"/>
                <a:cs typeface="Segoe UI"/>
              </a:rPr>
              <a:t>with </a:t>
            </a:r>
            <a:r>
              <a:rPr sz="1700" spc="-455" dirty="0">
                <a:latin typeface="Segoe UI"/>
                <a:cs typeface="Segoe UI"/>
              </a:rPr>
              <a:t> </a:t>
            </a:r>
            <a:r>
              <a:rPr sz="1700" spc="-10" dirty="0">
                <a:latin typeface="Segoe UI"/>
                <a:cs typeface="Segoe UI"/>
              </a:rPr>
              <a:t>resident</a:t>
            </a:r>
            <a:r>
              <a:rPr sz="1700" dirty="0">
                <a:latin typeface="Segoe UI"/>
                <a:cs typeface="Segoe UI"/>
              </a:rPr>
              <a:t> </a:t>
            </a:r>
            <a:r>
              <a:rPr sz="1700" spc="-5">
                <a:latin typeface="Segoe UI"/>
                <a:cs typeface="Segoe UI"/>
              </a:rPr>
              <a:t>on “</a:t>
            </a:r>
            <a:r>
              <a:rPr lang="en-US" sz="1700" spc="-5" dirty="0">
                <a:latin typeface="Segoe UI"/>
                <a:cs typeface="Segoe UI"/>
              </a:rPr>
              <a:t>F or S”</a:t>
            </a:r>
            <a:r>
              <a:rPr sz="1700" spc="-10">
                <a:latin typeface="Segoe UI"/>
                <a:cs typeface="Segoe UI"/>
              </a:rPr>
              <a:t>basis</a:t>
            </a:r>
            <a:endParaRPr sz="1700" dirty="0">
              <a:latin typeface="Segoe UI"/>
              <a:cs typeface="Segoe UI"/>
            </a:endParaRPr>
          </a:p>
        </p:txBody>
      </p:sp>
      <p:grpSp>
        <p:nvGrpSpPr>
          <p:cNvPr id="10" name="object 10"/>
          <p:cNvGrpSpPr/>
          <p:nvPr/>
        </p:nvGrpSpPr>
        <p:grpSpPr>
          <a:xfrm>
            <a:off x="453771" y="3389376"/>
            <a:ext cx="8236744" cy="55244"/>
            <a:chOff x="605027" y="3389376"/>
            <a:chExt cx="10982325" cy="55244"/>
          </a:xfrm>
          <a:solidFill>
            <a:schemeClr val="accent6">
              <a:lumMod val="60000"/>
              <a:lumOff val="40000"/>
            </a:schemeClr>
          </a:solidFill>
        </p:grpSpPr>
        <p:sp>
          <p:nvSpPr>
            <p:cNvPr id="11" name="object 11"/>
            <p:cNvSpPr/>
            <p:nvPr/>
          </p:nvSpPr>
          <p:spPr>
            <a:xfrm>
              <a:off x="2801111" y="3395472"/>
              <a:ext cx="8785860" cy="0"/>
            </a:xfrm>
            <a:custGeom>
              <a:avLst/>
              <a:gdLst/>
              <a:ahLst/>
              <a:cxnLst/>
              <a:rect l="l" t="t" r="r" b="b"/>
              <a:pathLst>
                <a:path w="8785860">
                  <a:moveTo>
                    <a:pt x="0" y="0"/>
                  </a:moveTo>
                  <a:lnTo>
                    <a:pt x="8785860" y="0"/>
                  </a:lnTo>
                </a:path>
              </a:pathLst>
            </a:custGeom>
            <a:grpFill/>
            <a:ln w="12192">
              <a:solidFill>
                <a:srgbClr val="EC7C30"/>
              </a:solidFill>
            </a:ln>
          </p:spPr>
          <p:txBody>
            <a:bodyPr wrap="square" lIns="0" tIns="0" rIns="0" bIns="0" rtlCol="0"/>
            <a:lstStyle/>
            <a:p>
              <a:endParaRPr/>
            </a:p>
          </p:txBody>
        </p:sp>
        <p:sp>
          <p:nvSpPr>
            <p:cNvPr id="12" name="object 12"/>
            <p:cNvSpPr/>
            <p:nvPr/>
          </p:nvSpPr>
          <p:spPr>
            <a:xfrm>
              <a:off x="605027" y="3438144"/>
              <a:ext cx="10982325" cy="0"/>
            </a:xfrm>
            <a:custGeom>
              <a:avLst/>
              <a:gdLst/>
              <a:ahLst/>
              <a:cxnLst/>
              <a:rect l="l" t="t" r="r" b="b"/>
              <a:pathLst>
                <a:path w="10982325">
                  <a:moveTo>
                    <a:pt x="0" y="0"/>
                  </a:moveTo>
                  <a:lnTo>
                    <a:pt x="10981944" y="0"/>
                  </a:lnTo>
                </a:path>
              </a:pathLst>
            </a:custGeom>
            <a:grpFill/>
            <a:ln w="12192">
              <a:solidFill>
                <a:srgbClr val="D6702B"/>
              </a:solidFill>
            </a:ln>
          </p:spPr>
          <p:txBody>
            <a:bodyPr wrap="square" lIns="0" tIns="0" rIns="0" bIns="0" rtlCol="0"/>
            <a:lstStyle/>
            <a:p>
              <a:endParaRPr/>
            </a:p>
          </p:txBody>
        </p:sp>
      </p:grpSp>
      <p:sp>
        <p:nvSpPr>
          <p:cNvPr id="13" name="object 13"/>
          <p:cNvSpPr txBox="1"/>
          <p:nvPr/>
        </p:nvSpPr>
        <p:spPr>
          <a:xfrm>
            <a:off x="523798" y="3514472"/>
            <a:ext cx="976368" cy="443070"/>
          </a:xfrm>
          <a:prstGeom prst="rect">
            <a:avLst/>
          </a:prstGeom>
          <a:solidFill>
            <a:schemeClr val="accent6">
              <a:lumMod val="60000"/>
              <a:lumOff val="40000"/>
            </a:schemeClr>
          </a:solidFill>
        </p:spPr>
        <p:txBody>
          <a:bodyPr vert="horz" wrap="square" lIns="0" tIns="12065" rIns="0" bIns="0" rtlCol="0">
            <a:spAutoFit/>
          </a:bodyPr>
          <a:lstStyle/>
          <a:p>
            <a:pPr marL="12700">
              <a:lnSpc>
                <a:spcPct val="100000"/>
              </a:lnSpc>
              <a:spcBef>
                <a:spcPts val="95"/>
              </a:spcBef>
            </a:pPr>
            <a:r>
              <a:rPr sz="2800" spc="-10" dirty="0">
                <a:latin typeface="Segoe UI"/>
                <a:cs typeface="Segoe UI"/>
              </a:rPr>
              <a:t>SNRR</a:t>
            </a:r>
            <a:endParaRPr sz="2800">
              <a:latin typeface="Segoe UI"/>
              <a:cs typeface="Segoe UI"/>
            </a:endParaRPr>
          </a:p>
        </p:txBody>
      </p:sp>
      <p:sp>
        <p:nvSpPr>
          <p:cNvPr id="14" name="object 14"/>
          <p:cNvSpPr txBox="1"/>
          <p:nvPr/>
        </p:nvSpPr>
        <p:spPr>
          <a:xfrm>
            <a:off x="2263713" y="3519627"/>
            <a:ext cx="6388894" cy="537327"/>
          </a:xfrm>
          <a:prstGeom prst="rect">
            <a:avLst/>
          </a:prstGeom>
        </p:spPr>
        <p:txBody>
          <a:bodyPr vert="horz" wrap="square" lIns="0" tIns="13970" rIns="0" bIns="0" rtlCol="0">
            <a:spAutoFit/>
          </a:bodyPr>
          <a:lstStyle/>
          <a:p>
            <a:pPr marL="12700" marR="5080" algn="just">
              <a:lnSpc>
                <a:spcPct val="99800"/>
              </a:lnSpc>
              <a:spcBef>
                <a:spcPts val="110"/>
              </a:spcBef>
            </a:pPr>
            <a:r>
              <a:rPr sz="1700" spc="-5">
                <a:latin typeface="Segoe UI"/>
                <a:cs typeface="Segoe UI"/>
              </a:rPr>
              <a:t>Rupee</a:t>
            </a:r>
            <a:r>
              <a:rPr sz="1700">
                <a:latin typeface="Segoe UI"/>
                <a:cs typeface="Segoe UI"/>
              </a:rPr>
              <a:t> </a:t>
            </a:r>
            <a:r>
              <a:rPr sz="1700" spc="-5" dirty="0">
                <a:latin typeface="Segoe UI"/>
                <a:cs typeface="Segoe UI"/>
              </a:rPr>
              <a:t>denominated,</a:t>
            </a:r>
            <a:r>
              <a:rPr sz="1700" dirty="0">
                <a:latin typeface="Segoe UI"/>
                <a:cs typeface="Segoe UI"/>
              </a:rPr>
              <a:t> </a:t>
            </a:r>
            <a:r>
              <a:rPr sz="1700" dirty="0">
                <a:solidFill>
                  <a:srgbClr val="4471C4"/>
                </a:solidFill>
                <a:latin typeface="Segoe UI"/>
                <a:cs typeface="Segoe UI"/>
              </a:rPr>
              <a:t>any</a:t>
            </a:r>
            <a:r>
              <a:rPr sz="1700" spc="5" dirty="0">
                <a:solidFill>
                  <a:srgbClr val="4471C4"/>
                </a:solidFill>
                <a:latin typeface="Segoe UI"/>
                <a:cs typeface="Segoe UI"/>
              </a:rPr>
              <a:t> </a:t>
            </a:r>
            <a:r>
              <a:rPr sz="1700" dirty="0">
                <a:solidFill>
                  <a:srgbClr val="4471C4"/>
                </a:solidFill>
                <a:latin typeface="Segoe UI"/>
                <a:cs typeface="Segoe UI"/>
              </a:rPr>
              <a:t>NR</a:t>
            </a:r>
            <a:r>
              <a:rPr sz="1700" spc="5" dirty="0">
                <a:solidFill>
                  <a:srgbClr val="4471C4"/>
                </a:solidFill>
                <a:latin typeface="Segoe UI"/>
                <a:cs typeface="Segoe UI"/>
              </a:rPr>
              <a:t> </a:t>
            </a:r>
            <a:r>
              <a:rPr sz="1700" dirty="0">
                <a:solidFill>
                  <a:srgbClr val="4471C4"/>
                </a:solidFill>
                <a:latin typeface="Segoe UI"/>
                <a:cs typeface="Segoe UI"/>
              </a:rPr>
              <a:t>with</a:t>
            </a:r>
            <a:r>
              <a:rPr sz="1700" spc="5" dirty="0">
                <a:solidFill>
                  <a:srgbClr val="4471C4"/>
                </a:solidFill>
                <a:latin typeface="Segoe UI"/>
                <a:cs typeface="Segoe UI"/>
              </a:rPr>
              <a:t> </a:t>
            </a:r>
            <a:r>
              <a:rPr sz="1700" spc="-5" dirty="0">
                <a:solidFill>
                  <a:srgbClr val="4471C4"/>
                </a:solidFill>
                <a:latin typeface="Segoe UI"/>
                <a:cs typeface="Segoe UI"/>
              </a:rPr>
              <a:t>business</a:t>
            </a:r>
            <a:r>
              <a:rPr sz="1700" dirty="0">
                <a:solidFill>
                  <a:srgbClr val="4471C4"/>
                </a:solidFill>
                <a:latin typeface="Segoe UI"/>
                <a:cs typeface="Segoe UI"/>
              </a:rPr>
              <a:t> </a:t>
            </a:r>
            <a:r>
              <a:rPr sz="1700" spc="-10" dirty="0">
                <a:solidFill>
                  <a:srgbClr val="4471C4"/>
                </a:solidFill>
                <a:latin typeface="Segoe UI"/>
                <a:cs typeface="Segoe UI"/>
              </a:rPr>
              <a:t>interest</a:t>
            </a:r>
            <a:r>
              <a:rPr sz="1700" spc="-5" dirty="0">
                <a:solidFill>
                  <a:srgbClr val="4471C4"/>
                </a:solidFill>
                <a:latin typeface="Segoe UI"/>
                <a:cs typeface="Segoe UI"/>
              </a:rPr>
              <a:t> in</a:t>
            </a:r>
            <a:r>
              <a:rPr sz="1700" dirty="0">
                <a:solidFill>
                  <a:srgbClr val="4471C4"/>
                </a:solidFill>
                <a:latin typeface="Segoe UI"/>
                <a:cs typeface="Segoe UI"/>
              </a:rPr>
              <a:t> </a:t>
            </a:r>
            <a:r>
              <a:rPr sz="1700" spc="-5" dirty="0">
                <a:solidFill>
                  <a:srgbClr val="4471C4"/>
                </a:solidFill>
                <a:latin typeface="Segoe UI"/>
                <a:cs typeface="Segoe UI"/>
              </a:rPr>
              <a:t>India</a:t>
            </a:r>
            <a:r>
              <a:rPr sz="1700" dirty="0">
                <a:solidFill>
                  <a:srgbClr val="4471C4"/>
                </a:solidFill>
                <a:latin typeface="Segoe UI"/>
                <a:cs typeface="Segoe UI"/>
              </a:rPr>
              <a:t> can</a:t>
            </a:r>
            <a:r>
              <a:rPr sz="1700" spc="5" dirty="0">
                <a:solidFill>
                  <a:srgbClr val="4471C4"/>
                </a:solidFill>
                <a:latin typeface="Segoe UI"/>
                <a:cs typeface="Segoe UI"/>
              </a:rPr>
              <a:t> </a:t>
            </a:r>
            <a:r>
              <a:rPr sz="1700" spc="-5" dirty="0">
                <a:solidFill>
                  <a:srgbClr val="4471C4"/>
                </a:solidFill>
                <a:latin typeface="Segoe UI"/>
                <a:cs typeface="Segoe UI"/>
              </a:rPr>
              <a:t>open</a:t>
            </a:r>
            <a:r>
              <a:rPr sz="1700" spc="-5" dirty="0">
                <a:latin typeface="Segoe UI"/>
                <a:cs typeface="Segoe UI"/>
              </a:rPr>
              <a:t>,</a:t>
            </a:r>
            <a:r>
              <a:rPr sz="1700" dirty="0">
                <a:latin typeface="Segoe UI"/>
                <a:cs typeface="Segoe UI"/>
              </a:rPr>
              <a:t> </a:t>
            </a:r>
            <a:r>
              <a:rPr sz="1700" spc="-5">
                <a:latin typeface="Segoe UI"/>
                <a:cs typeface="Segoe UI"/>
              </a:rPr>
              <a:t>non-interest </a:t>
            </a:r>
            <a:r>
              <a:rPr sz="1700">
                <a:latin typeface="Segoe UI"/>
                <a:cs typeface="Segoe UI"/>
              </a:rPr>
              <a:t> </a:t>
            </a:r>
            <a:r>
              <a:rPr sz="1700" spc="-5">
                <a:latin typeface="Segoe UI"/>
                <a:cs typeface="Segoe UI"/>
              </a:rPr>
              <a:t>bearing</a:t>
            </a:r>
            <a:r>
              <a:rPr lang="en-US" sz="1700" spc="-5" dirty="0">
                <a:latin typeface="Segoe UI"/>
                <a:cs typeface="Segoe UI"/>
              </a:rPr>
              <a:t>.</a:t>
            </a:r>
            <a:endParaRPr sz="1700" dirty="0">
              <a:latin typeface="Segoe UI"/>
              <a:cs typeface="Segoe UI"/>
            </a:endParaRPr>
          </a:p>
        </p:txBody>
      </p:sp>
      <p:grpSp>
        <p:nvGrpSpPr>
          <p:cNvPr id="15" name="object 15"/>
          <p:cNvGrpSpPr/>
          <p:nvPr/>
        </p:nvGrpSpPr>
        <p:grpSpPr>
          <a:xfrm>
            <a:off x="453771" y="4305300"/>
            <a:ext cx="8236744" cy="53340"/>
            <a:chOff x="605027" y="4305300"/>
            <a:chExt cx="10982325" cy="53340"/>
          </a:xfrm>
          <a:solidFill>
            <a:schemeClr val="accent6">
              <a:lumMod val="60000"/>
              <a:lumOff val="40000"/>
            </a:schemeClr>
          </a:solidFill>
        </p:grpSpPr>
        <p:sp>
          <p:nvSpPr>
            <p:cNvPr id="16" name="object 16"/>
            <p:cNvSpPr/>
            <p:nvPr/>
          </p:nvSpPr>
          <p:spPr>
            <a:xfrm>
              <a:off x="2801111" y="4311395"/>
              <a:ext cx="8785860" cy="0"/>
            </a:xfrm>
            <a:custGeom>
              <a:avLst/>
              <a:gdLst/>
              <a:ahLst/>
              <a:cxnLst/>
              <a:rect l="l" t="t" r="r" b="b"/>
              <a:pathLst>
                <a:path w="8785860">
                  <a:moveTo>
                    <a:pt x="0" y="0"/>
                  </a:moveTo>
                  <a:lnTo>
                    <a:pt x="8785860" y="0"/>
                  </a:lnTo>
                </a:path>
              </a:pathLst>
            </a:custGeom>
            <a:grpFill/>
            <a:ln w="12192">
              <a:solidFill>
                <a:srgbClr val="EC7C30"/>
              </a:solidFill>
            </a:ln>
          </p:spPr>
          <p:txBody>
            <a:bodyPr wrap="square" lIns="0" tIns="0" rIns="0" bIns="0" rtlCol="0"/>
            <a:lstStyle/>
            <a:p>
              <a:endParaRPr/>
            </a:p>
          </p:txBody>
        </p:sp>
        <p:sp>
          <p:nvSpPr>
            <p:cNvPr id="17" name="object 17"/>
            <p:cNvSpPr/>
            <p:nvPr/>
          </p:nvSpPr>
          <p:spPr>
            <a:xfrm>
              <a:off x="605027" y="4352544"/>
              <a:ext cx="10982325" cy="0"/>
            </a:xfrm>
            <a:custGeom>
              <a:avLst/>
              <a:gdLst/>
              <a:ahLst/>
              <a:cxnLst/>
              <a:rect l="l" t="t" r="r" b="b"/>
              <a:pathLst>
                <a:path w="10982325">
                  <a:moveTo>
                    <a:pt x="0" y="0"/>
                  </a:moveTo>
                  <a:lnTo>
                    <a:pt x="10981944" y="0"/>
                  </a:lnTo>
                </a:path>
              </a:pathLst>
            </a:custGeom>
            <a:grpFill/>
            <a:ln w="12192">
              <a:solidFill>
                <a:srgbClr val="D6702B"/>
              </a:solidFill>
            </a:ln>
          </p:spPr>
          <p:txBody>
            <a:bodyPr wrap="square" lIns="0" tIns="0" rIns="0" bIns="0" rtlCol="0"/>
            <a:lstStyle/>
            <a:p>
              <a:endParaRPr/>
            </a:p>
          </p:txBody>
        </p:sp>
      </p:grpSp>
      <p:sp>
        <p:nvSpPr>
          <p:cNvPr id="18" name="object 18"/>
          <p:cNvSpPr txBox="1"/>
          <p:nvPr/>
        </p:nvSpPr>
        <p:spPr>
          <a:xfrm>
            <a:off x="571472" y="4643446"/>
            <a:ext cx="1547870" cy="443070"/>
          </a:xfrm>
          <a:prstGeom prst="rect">
            <a:avLst/>
          </a:prstGeom>
          <a:solidFill>
            <a:schemeClr val="accent6">
              <a:lumMod val="60000"/>
              <a:lumOff val="40000"/>
            </a:schemeClr>
          </a:solidFill>
        </p:spPr>
        <p:txBody>
          <a:bodyPr vert="horz" wrap="square" lIns="0" tIns="12065" rIns="0" bIns="0" rtlCol="0">
            <a:spAutoFit/>
          </a:bodyPr>
          <a:lstStyle/>
          <a:p>
            <a:pPr marL="12700">
              <a:lnSpc>
                <a:spcPct val="100000"/>
              </a:lnSpc>
              <a:spcBef>
                <a:spcPts val="95"/>
              </a:spcBef>
            </a:pPr>
            <a:r>
              <a:rPr sz="2800" spc="-10" dirty="0">
                <a:latin typeface="Segoe UI"/>
                <a:cs typeface="Segoe UI"/>
              </a:rPr>
              <a:t>FCNR</a:t>
            </a:r>
            <a:r>
              <a:rPr sz="2800" spc="-20" dirty="0">
                <a:latin typeface="Segoe UI"/>
                <a:cs typeface="Segoe UI"/>
              </a:rPr>
              <a:t>(</a:t>
            </a:r>
            <a:r>
              <a:rPr sz="2800" spc="-10" dirty="0">
                <a:latin typeface="Segoe UI"/>
                <a:cs typeface="Segoe UI"/>
              </a:rPr>
              <a:t>B)</a:t>
            </a:r>
            <a:endParaRPr sz="2800">
              <a:latin typeface="Segoe UI"/>
              <a:cs typeface="Segoe UI"/>
            </a:endParaRPr>
          </a:p>
        </p:txBody>
      </p:sp>
      <p:sp>
        <p:nvSpPr>
          <p:cNvPr id="19" name="object 19"/>
          <p:cNvSpPr txBox="1"/>
          <p:nvPr/>
        </p:nvSpPr>
        <p:spPr>
          <a:xfrm>
            <a:off x="2285984" y="4429132"/>
            <a:ext cx="6388894" cy="798937"/>
          </a:xfrm>
          <a:prstGeom prst="rect">
            <a:avLst/>
          </a:prstGeom>
        </p:spPr>
        <p:txBody>
          <a:bodyPr vert="horz" wrap="square" lIns="0" tIns="13970" rIns="0" bIns="0" rtlCol="0">
            <a:spAutoFit/>
          </a:bodyPr>
          <a:lstStyle/>
          <a:p>
            <a:pPr marL="12700" marR="5080" algn="just">
              <a:lnSpc>
                <a:spcPct val="99700"/>
              </a:lnSpc>
              <a:spcBef>
                <a:spcPts val="110"/>
              </a:spcBef>
            </a:pPr>
            <a:r>
              <a:rPr sz="1700" spc="-10" dirty="0">
                <a:latin typeface="Segoe UI"/>
                <a:cs typeface="Segoe UI"/>
              </a:rPr>
              <a:t>Foreign Currency </a:t>
            </a:r>
            <a:r>
              <a:rPr sz="1700" spc="-5" dirty="0">
                <a:latin typeface="Segoe UI"/>
                <a:cs typeface="Segoe UI"/>
              </a:rPr>
              <a:t>denominated, </a:t>
            </a:r>
            <a:r>
              <a:rPr sz="1700" spc="-5" dirty="0">
                <a:solidFill>
                  <a:srgbClr val="4471C4"/>
                </a:solidFill>
                <a:latin typeface="Segoe UI"/>
                <a:cs typeface="Segoe UI"/>
              </a:rPr>
              <a:t>NRIs</a:t>
            </a:r>
            <a:r>
              <a:rPr lang="en-US" sz="1700" spc="-5" dirty="0">
                <a:solidFill>
                  <a:srgbClr val="4471C4"/>
                </a:solidFill>
                <a:latin typeface="Segoe UI"/>
                <a:cs typeface="Segoe UI"/>
              </a:rPr>
              <a:t>/PIOs </a:t>
            </a:r>
            <a:r>
              <a:rPr sz="1700" dirty="0">
                <a:solidFill>
                  <a:srgbClr val="4471C4"/>
                </a:solidFill>
                <a:latin typeface="Segoe UI"/>
                <a:cs typeface="Segoe UI"/>
              </a:rPr>
              <a:t>can </a:t>
            </a:r>
            <a:r>
              <a:rPr sz="1700" spc="-5" dirty="0">
                <a:solidFill>
                  <a:srgbClr val="4471C4"/>
                </a:solidFill>
                <a:latin typeface="Segoe UI"/>
                <a:cs typeface="Segoe UI"/>
              </a:rPr>
              <a:t>open</a:t>
            </a:r>
            <a:r>
              <a:rPr sz="1700" spc="-5" dirty="0">
                <a:latin typeface="Segoe UI"/>
                <a:cs typeface="Segoe UI"/>
              </a:rPr>
              <a:t>, </a:t>
            </a:r>
            <a:r>
              <a:rPr sz="1700" dirty="0">
                <a:latin typeface="Segoe UI"/>
                <a:cs typeface="Segoe UI"/>
              </a:rPr>
              <a:t>can </a:t>
            </a:r>
            <a:r>
              <a:rPr sz="1700" spc="-5" dirty="0">
                <a:latin typeface="Segoe UI"/>
                <a:cs typeface="Segoe UI"/>
              </a:rPr>
              <a:t>be only as </a:t>
            </a:r>
            <a:r>
              <a:rPr sz="1700" spc="-50" dirty="0">
                <a:latin typeface="Segoe UI"/>
                <a:cs typeface="Segoe UI"/>
              </a:rPr>
              <a:t>Term </a:t>
            </a:r>
            <a:r>
              <a:rPr sz="1700" spc="-5" dirty="0">
                <a:latin typeface="Segoe UI"/>
                <a:cs typeface="Segoe UI"/>
              </a:rPr>
              <a:t>Deposits </a:t>
            </a:r>
            <a:r>
              <a:rPr sz="1700" dirty="0">
                <a:latin typeface="Segoe UI"/>
                <a:cs typeface="Segoe UI"/>
              </a:rPr>
              <a:t> (1-5</a:t>
            </a:r>
            <a:r>
              <a:rPr sz="1700" spc="5" dirty="0">
                <a:latin typeface="Segoe UI"/>
                <a:cs typeface="Segoe UI"/>
              </a:rPr>
              <a:t> </a:t>
            </a:r>
            <a:r>
              <a:rPr sz="1700" spc="-5" dirty="0">
                <a:latin typeface="Segoe UI"/>
                <a:cs typeface="Segoe UI"/>
              </a:rPr>
              <a:t>years),</a:t>
            </a:r>
            <a:r>
              <a:rPr sz="1700" dirty="0">
                <a:latin typeface="Segoe UI"/>
                <a:cs typeface="Segoe UI"/>
              </a:rPr>
              <a:t> accounts,</a:t>
            </a:r>
            <a:r>
              <a:rPr sz="1700" spc="5" dirty="0">
                <a:latin typeface="Segoe UI"/>
                <a:cs typeface="Segoe UI"/>
              </a:rPr>
              <a:t> </a:t>
            </a:r>
            <a:r>
              <a:rPr sz="1700" spc="-5" dirty="0">
                <a:solidFill>
                  <a:srgbClr val="4471C4"/>
                </a:solidFill>
                <a:latin typeface="Segoe UI"/>
                <a:cs typeface="Segoe UI"/>
              </a:rPr>
              <a:t>totally</a:t>
            </a:r>
            <a:r>
              <a:rPr sz="1700" dirty="0">
                <a:solidFill>
                  <a:srgbClr val="4471C4"/>
                </a:solidFill>
                <a:latin typeface="Segoe UI"/>
                <a:cs typeface="Segoe UI"/>
              </a:rPr>
              <a:t> </a:t>
            </a:r>
            <a:r>
              <a:rPr sz="1700" spc="-10" dirty="0">
                <a:solidFill>
                  <a:srgbClr val="4471C4"/>
                </a:solidFill>
                <a:latin typeface="Segoe UI"/>
                <a:cs typeface="Segoe UI"/>
              </a:rPr>
              <a:t>repatriable</a:t>
            </a:r>
            <a:r>
              <a:rPr sz="1700" spc="-10" dirty="0">
                <a:latin typeface="Segoe UI"/>
                <a:cs typeface="Segoe UI"/>
              </a:rPr>
              <a:t>,</a:t>
            </a:r>
            <a:r>
              <a:rPr sz="1700" spc="-5" dirty="0">
                <a:latin typeface="Segoe UI"/>
                <a:cs typeface="Segoe UI"/>
              </a:rPr>
              <a:t> joint</a:t>
            </a:r>
            <a:r>
              <a:rPr sz="1700" dirty="0">
                <a:latin typeface="Segoe UI"/>
                <a:cs typeface="Segoe UI"/>
              </a:rPr>
              <a:t> account</a:t>
            </a:r>
            <a:r>
              <a:rPr sz="1700" spc="5" dirty="0">
                <a:latin typeface="Segoe UI"/>
                <a:cs typeface="Segoe UI"/>
              </a:rPr>
              <a:t> </a:t>
            </a:r>
            <a:r>
              <a:rPr sz="1700" dirty="0">
                <a:latin typeface="Segoe UI"/>
                <a:cs typeface="Segoe UI"/>
              </a:rPr>
              <a:t>with</a:t>
            </a:r>
            <a:r>
              <a:rPr sz="1700" spc="5" dirty="0">
                <a:latin typeface="Segoe UI"/>
                <a:cs typeface="Segoe UI"/>
              </a:rPr>
              <a:t> </a:t>
            </a:r>
            <a:r>
              <a:rPr sz="1700" spc="-10" dirty="0">
                <a:latin typeface="Segoe UI"/>
                <a:cs typeface="Segoe UI"/>
              </a:rPr>
              <a:t>resident</a:t>
            </a:r>
            <a:r>
              <a:rPr sz="1700" spc="-5" dirty="0">
                <a:latin typeface="Segoe UI"/>
                <a:cs typeface="Segoe UI"/>
              </a:rPr>
              <a:t> on</a:t>
            </a:r>
            <a:r>
              <a:rPr sz="1700" dirty="0">
                <a:latin typeface="Segoe UI"/>
                <a:cs typeface="Segoe UI"/>
              </a:rPr>
              <a:t> </a:t>
            </a:r>
            <a:r>
              <a:rPr sz="1700" spc="-5" dirty="0">
                <a:latin typeface="Segoe UI"/>
                <a:cs typeface="Segoe UI"/>
              </a:rPr>
              <a:t>“former</a:t>
            </a:r>
            <a:r>
              <a:rPr sz="1700" dirty="0">
                <a:latin typeface="Segoe UI"/>
                <a:cs typeface="Segoe UI"/>
              </a:rPr>
              <a:t> </a:t>
            </a:r>
            <a:r>
              <a:rPr sz="1700" spc="-5" dirty="0">
                <a:latin typeface="Segoe UI"/>
                <a:cs typeface="Segoe UI"/>
              </a:rPr>
              <a:t>or </a:t>
            </a:r>
            <a:r>
              <a:rPr sz="1700" dirty="0">
                <a:latin typeface="Segoe UI"/>
                <a:cs typeface="Segoe UI"/>
              </a:rPr>
              <a:t> </a:t>
            </a:r>
            <a:r>
              <a:rPr sz="1700" spc="10" dirty="0">
                <a:latin typeface="Segoe UI"/>
                <a:cs typeface="Segoe UI"/>
              </a:rPr>
              <a:t>survivor”</a:t>
            </a:r>
            <a:r>
              <a:rPr sz="1700" spc="5" dirty="0">
                <a:latin typeface="Segoe UI"/>
                <a:cs typeface="Segoe UI"/>
              </a:rPr>
              <a:t> </a:t>
            </a:r>
            <a:r>
              <a:rPr sz="1700" spc="-10" dirty="0">
                <a:latin typeface="Segoe UI"/>
                <a:cs typeface="Segoe UI"/>
              </a:rPr>
              <a:t>basis</a:t>
            </a:r>
            <a:endParaRPr sz="1700" dirty="0">
              <a:latin typeface="Segoe UI"/>
              <a:cs typeface="Segoe UI"/>
            </a:endParaRPr>
          </a:p>
        </p:txBody>
      </p:sp>
      <p:grpSp>
        <p:nvGrpSpPr>
          <p:cNvPr id="20" name="object 20"/>
          <p:cNvGrpSpPr/>
          <p:nvPr/>
        </p:nvGrpSpPr>
        <p:grpSpPr>
          <a:xfrm>
            <a:off x="453771" y="5219700"/>
            <a:ext cx="8236744" cy="55244"/>
            <a:chOff x="605027" y="5219700"/>
            <a:chExt cx="10982325" cy="55244"/>
          </a:xfrm>
          <a:solidFill>
            <a:schemeClr val="accent6">
              <a:lumMod val="60000"/>
              <a:lumOff val="40000"/>
            </a:schemeClr>
          </a:solidFill>
        </p:grpSpPr>
        <p:sp>
          <p:nvSpPr>
            <p:cNvPr id="21" name="object 21"/>
            <p:cNvSpPr/>
            <p:nvPr/>
          </p:nvSpPr>
          <p:spPr>
            <a:xfrm>
              <a:off x="2801111" y="5225795"/>
              <a:ext cx="8785860" cy="0"/>
            </a:xfrm>
            <a:custGeom>
              <a:avLst/>
              <a:gdLst/>
              <a:ahLst/>
              <a:cxnLst/>
              <a:rect l="l" t="t" r="r" b="b"/>
              <a:pathLst>
                <a:path w="8785860">
                  <a:moveTo>
                    <a:pt x="0" y="0"/>
                  </a:moveTo>
                  <a:lnTo>
                    <a:pt x="8785860" y="0"/>
                  </a:lnTo>
                </a:path>
              </a:pathLst>
            </a:custGeom>
            <a:grpFill/>
            <a:ln w="12192">
              <a:solidFill>
                <a:srgbClr val="EC7C30"/>
              </a:solidFill>
            </a:ln>
          </p:spPr>
          <p:txBody>
            <a:bodyPr wrap="square" lIns="0" tIns="0" rIns="0" bIns="0" rtlCol="0"/>
            <a:lstStyle/>
            <a:p>
              <a:endParaRPr/>
            </a:p>
          </p:txBody>
        </p:sp>
        <p:sp>
          <p:nvSpPr>
            <p:cNvPr id="22" name="object 22"/>
            <p:cNvSpPr/>
            <p:nvPr/>
          </p:nvSpPr>
          <p:spPr>
            <a:xfrm>
              <a:off x="605027" y="5268467"/>
              <a:ext cx="10982325" cy="0"/>
            </a:xfrm>
            <a:custGeom>
              <a:avLst/>
              <a:gdLst/>
              <a:ahLst/>
              <a:cxnLst/>
              <a:rect l="l" t="t" r="r" b="b"/>
              <a:pathLst>
                <a:path w="10982325">
                  <a:moveTo>
                    <a:pt x="0" y="0"/>
                  </a:moveTo>
                  <a:lnTo>
                    <a:pt x="10981944" y="0"/>
                  </a:lnTo>
                </a:path>
              </a:pathLst>
            </a:custGeom>
            <a:grpFill/>
            <a:ln w="12192">
              <a:solidFill>
                <a:srgbClr val="D6702B"/>
              </a:solidFill>
            </a:ln>
          </p:spPr>
          <p:txBody>
            <a:bodyPr wrap="square" lIns="0" tIns="0" rIns="0" bIns="0" rtlCol="0"/>
            <a:lstStyle/>
            <a:p>
              <a:endParaRPr/>
            </a:p>
          </p:txBody>
        </p:sp>
      </p:grpSp>
      <p:sp>
        <p:nvSpPr>
          <p:cNvPr id="25" name="object 25"/>
          <p:cNvSpPr txBox="1">
            <a:spLocks noGrp="1"/>
          </p:cNvSpPr>
          <p:nvPr>
            <p:ph type="title"/>
          </p:nvPr>
        </p:nvSpPr>
        <p:spPr>
          <a:xfrm>
            <a:off x="1428728" y="0"/>
            <a:ext cx="6538145" cy="1230978"/>
          </a:xfrm>
          <a:prstGeom prst="rect">
            <a:avLst/>
          </a:prstGeom>
        </p:spPr>
        <p:txBody>
          <a:bodyPr vert="horz" wrap="square" lIns="0" tIns="12065" rIns="0" bIns="0" rtlCol="0">
            <a:spAutoFit/>
          </a:bodyPr>
          <a:lstStyle/>
          <a:p>
            <a:pPr algn="ctr">
              <a:spcAft>
                <a:spcPts val="600"/>
              </a:spcAft>
            </a:pPr>
            <a:r>
              <a:rPr dirty="0">
                <a:effectLst>
                  <a:outerShdw blurRad="50800" dist="38100" dir="5400000" algn="t" rotWithShape="0">
                    <a:prstClr val="black">
                      <a:alpha val="40000"/>
                    </a:prstClr>
                  </a:outerShdw>
                </a:effectLst>
                <a:latin typeface="Tw Cen MT" panose="020B0602020104020603" pitchFamily="34" charset="0"/>
                <a:ea typeface="+mn-ea"/>
                <a:cs typeface="+mn-cs"/>
              </a:rPr>
              <a:t>Deposit Accounts for Non-Residents</a:t>
            </a:r>
          </a:p>
        </p:txBody>
      </p:sp>
    </p:spTree>
    <p:extLst>
      <p:ext uri="{BB962C8B-B14F-4D97-AF65-F5344CB8AC3E}">
        <p14:creationId xmlns:p14="http://schemas.microsoft.com/office/powerpoint/2010/main" val="1061753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258F1-5F2C-26BE-6EAD-50CE018F0231}"/>
              </a:ext>
            </a:extLst>
          </p:cNvPr>
          <p:cNvSpPr>
            <a:spLocks noGrp="1"/>
          </p:cNvSpPr>
          <p:nvPr>
            <p:ph type="title"/>
          </p:nvPr>
        </p:nvSpPr>
        <p:spPr>
          <a:xfrm>
            <a:off x="457200" y="914400"/>
            <a:ext cx="8534400" cy="1524000"/>
          </a:xfrm>
        </p:spPr>
        <p:txBody>
          <a:bodyPr rtlCol="0">
            <a:normAutofit fontScale="90000"/>
          </a:bodyPr>
          <a:lstStyle/>
          <a:p>
            <a:pPr algn="l" eaLnBrk="1" fontAlgn="auto" hangingPunct="1">
              <a:spcAft>
                <a:spcPts val="0"/>
              </a:spcAft>
              <a:defRPr/>
            </a:pPr>
            <a:br>
              <a:rPr lang="en-US" dirty="0"/>
            </a:br>
            <a:br>
              <a:rPr lang="en-US" dirty="0"/>
            </a:br>
            <a:br>
              <a:rPr lang="en-US" dirty="0"/>
            </a:br>
            <a:r>
              <a:rPr lang="en-US" dirty="0"/>
              <a:t>Q</a:t>
            </a:r>
            <a:r>
              <a:rPr lang="en-US" dirty="0">
                <a:solidFill>
                  <a:srgbClr val="FFFF00"/>
                </a:solidFill>
              </a:rPr>
              <a:t>.  LRS is available to resident individuals for </a:t>
            </a:r>
            <a:br>
              <a:rPr lang="en-US" dirty="0"/>
            </a:br>
            <a:br>
              <a:rPr lang="en-IN" dirty="0"/>
            </a:br>
            <a:endParaRPr lang="en-IN" dirty="0"/>
          </a:p>
        </p:txBody>
      </p:sp>
      <p:sp>
        <p:nvSpPr>
          <p:cNvPr id="3075" name="Content Placeholder 2">
            <a:extLst>
              <a:ext uri="{FF2B5EF4-FFF2-40B4-BE49-F238E27FC236}">
                <a16:creationId xmlns:a16="http://schemas.microsoft.com/office/drawing/2014/main" id="{BAAD5177-827E-45F1-8D90-BB630EA273FF}"/>
              </a:ext>
            </a:extLst>
          </p:cNvPr>
          <p:cNvSpPr>
            <a:spLocks noGrp="1"/>
          </p:cNvSpPr>
          <p:nvPr>
            <p:ph idx="1"/>
          </p:nvPr>
        </p:nvSpPr>
        <p:spPr>
          <a:xfrm>
            <a:off x="457200" y="3276600"/>
            <a:ext cx="8382000" cy="1524000"/>
          </a:xfrm>
        </p:spPr>
        <p:txBody>
          <a:bodyPr>
            <a:normAutofit fontScale="92500"/>
          </a:bodyPr>
          <a:lstStyle/>
          <a:p>
            <a:pPr eaLnBrk="1" hangingPunct="1">
              <a:buFont typeface="Arial" charset="0"/>
              <a:buNone/>
              <a:defRPr/>
            </a:pPr>
            <a:endParaRPr lang="en-US" dirty="0">
              <a:solidFill>
                <a:srgbClr val="FFFF00"/>
              </a:solidFill>
              <a:latin typeface="+mj-lt"/>
              <a:ea typeface="+mj-ea"/>
              <a:cs typeface="+mj-cs"/>
            </a:endParaRPr>
          </a:p>
          <a:p>
            <a:pPr eaLnBrk="1" hangingPunct="1">
              <a:buFont typeface="Arial" charset="0"/>
              <a:buNone/>
              <a:defRPr/>
            </a:pPr>
            <a:r>
              <a:rPr lang="en-US" dirty="0">
                <a:solidFill>
                  <a:srgbClr val="FFFF00"/>
                </a:solidFill>
                <a:latin typeface="+mj-lt"/>
                <a:ea typeface="+mj-ea"/>
                <a:cs typeface="+mj-cs"/>
              </a:rPr>
              <a:t>		</a:t>
            </a: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Current / Capital / Both</a:t>
            </a:r>
            <a:endParaRPr lang="en-IN" dirty="0"/>
          </a:p>
        </p:txBody>
      </p:sp>
      <p:sp>
        <p:nvSpPr>
          <p:cNvPr id="4" name="Date Placeholder 3">
            <a:extLst>
              <a:ext uri="{FF2B5EF4-FFF2-40B4-BE49-F238E27FC236}">
                <a16:creationId xmlns:a16="http://schemas.microsoft.com/office/drawing/2014/main" id="{B581E4A8-87E8-3D37-347D-DA48E7C8C843}"/>
              </a:ext>
            </a:extLst>
          </p:cNvPr>
          <p:cNvSpPr>
            <a:spLocks noGrp="1"/>
          </p:cNvSpPr>
          <p:nvPr>
            <p:ph type="dt" sz="half" idx="10"/>
          </p:nvPr>
        </p:nvSpPr>
        <p:spPr/>
        <p:txBody>
          <a:bodyPr/>
          <a:lstStyle/>
          <a:p>
            <a:pPr>
              <a:defRPr/>
            </a:pPr>
            <a:fld id="{B838EEB8-1E95-49B9-8B2B-0AA561CBE0CD}" type="datetime1">
              <a:rPr lang="en-US" smtClean="0"/>
              <a:pPr>
                <a:defRPr/>
              </a:pPr>
              <a:t>2/2/2025</a:t>
            </a:fld>
            <a:endParaRPr lang="en-US"/>
          </a:p>
        </p:txBody>
      </p:sp>
      <p:sp>
        <p:nvSpPr>
          <p:cNvPr id="6" name="Footer Placeholder 5">
            <a:extLst>
              <a:ext uri="{FF2B5EF4-FFF2-40B4-BE49-F238E27FC236}">
                <a16:creationId xmlns:a16="http://schemas.microsoft.com/office/drawing/2014/main" id="{EA097917-C25A-62D1-EB58-21245B5AE783}"/>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20550471-A748-8AB1-CD78-1E2D62AE0B91}"/>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5665D82-8A6C-4D67-99D3-EDC340EBA52F}" type="slidenum">
              <a:rPr lang="en-US" altLang="en-US">
                <a:solidFill>
                  <a:srgbClr val="FFFFFF"/>
                </a:solidFill>
              </a:rPr>
              <a:pPr eaLnBrk="1" hangingPunct="1"/>
              <a:t>28</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49A85-350D-5005-547D-7538D7EEA535}"/>
              </a:ext>
            </a:extLst>
          </p:cNvPr>
          <p:cNvSpPr>
            <a:spLocks noGrp="1"/>
          </p:cNvSpPr>
          <p:nvPr>
            <p:ph type="title"/>
          </p:nvPr>
        </p:nvSpPr>
        <p:spPr>
          <a:xfrm>
            <a:off x="457200" y="914400"/>
            <a:ext cx="8534400" cy="1524000"/>
          </a:xfrm>
        </p:spPr>
        <p:txBody>
          <a:bodyPr rtlCol="0">
            <a:normAutofit fontScale="90000"/>
          </a:bodyPr>
          <a:lstStyle/>
          <a:p>
            <a:pPr algn="l" eaLnBrk="1" fontAlgn="auto" hangingPunct="1">
              <a:spcAft>
                <a:spcPts val="0"/>
              </a:spcAft>
              <a:defRPr/>
            </a:pPr>
            <a:br>
              <a:rPr lang="en-US" dirty="0"/>
            </a:br>
            <a:br>
              <a:rPr lang="en-US" dirty="0"/>
            </a:br>
            <a:br>
              <a:rPr lang="en-US" dirty="0"/>
            </a:br>
            <a:br>
              <a:rPr lang="en-US" dirty="0"/>
            </a:br>
            <a:br>
              <a:rPr lang="en-US" dirty="0"/>
            </a:br>
            <a:r>
              <a:rPr lang="en-US" dirty="0"/>
              <a:t>Q</a:t>
            </a:r>
            <a:r>
              <a:rPr lang="en-US" dirty="0">
                <a:solidFill>
                  <a:srgbClr val="FFFF00"/>
                </a:solidFill>
              </a:rPr>
              <a:t>. A returning traveller is permitted to retain TC and currency in FC </a:t>
            </a:r>
            <a:r>
              <a:rPr lang="en-US" dirty="0" err="1">
                <a:solidFill>
                  <a:srgbClr val="FFFF00"/>
                </a:solidFill>
              </a:rPr>
              <a:t>upto</a:t>
            </a: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8A31F0B8-15D3-96C2-9439-FFEC28F41062}"/>
              </a:ext>
            </a:extLst>
          </p:cNvPr>
          <p:cNvSpPr>
            <a:spLocks noGrp="1"/>
          </p:cNvSpPr>
          <p:nvPr>
            <p:ph idx="1"/>
          </p:nvPr>
        </p:nvSpPr>
        <p:spPr>
          <a:xfrm>
            <a:off x="457200" y="3276600"/>
            <a:ext cx="8382000" cy="1524000"/>
          </a:xfrm>
        </p:spPr>
        <p:txBody>
          <a:bodyPr/>
          <a:lstStyle/>
          <a:p>
            <a:pPr eaLnBrk="1" hangingPunct="1">
              <a:buFont typeface="Arial" charset="0"/>
              <a:buNone/>
              <a:defRPr/>
            </a:pPr>
            <a:endParaRPr lang="en-US" dirty="0">
              <a:solidFill>
                <a:srgbClr val="FFFF00"/>
              </a:solidFill>
              <a:latin typeface="+mj-lt"/>
              <a:ea typeface="+mj-ea"/>
              <a:cs typeface="+mj-cs"/>
            </a:endParaRPr>
          </a:p>
          <a:p>
            <a:pPr eaLnBrk="1" hangingPunct="1">
              <a:buFont typeface="Arial" charset="0"/>
              <a:buNone/>
              <a:defRPr/>
            </a:pPr>
            <a:r>
              <a:rPr lang="en-US" dirty="0">
                <a:solidFill>
                  <a:srgbClr val="FFFF00"/>
                </a:solidFill>
                <a:latin typeface="+mj-lt"/>
                <a:ea typeface="+mj-ea"/>
                <a:cs typeface="+mj-cs"/>
              </a:rPr>
              <a:t>		</a:t>
            </a: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USD 2000</a:t>
            </a:r>
            <a:endParaRPr lang="en-IN" dirty="0"/>
          </a:p>
        </p:txBody>
      </p:sp>
      <p:sp>
        <p:nvSpPr>
          <p:cNvPr id="4" name="Date Placeholder 3">
            <a:extLst>
              <a:ext uri="{FF2B5EF4-FFF2-40B4-BE49-F238E27FC236}">
                <a16:creationId xmlns:a16="http://schemas.microsoft.com/office/drawing/2014/main" id="{363C8AB2-9F7D-48C8-1E70-83DFB833B3B7}"/>
              </a:ext>
            </a:extLst>
          </p:cNvPr>
          <p:cNvSpPr>
            <a:spLocks noGrp="1"/>
          </p:cNvSpPr>
          <p:nvPr>
            <p:ph type="dt" sz="half" idx="10"/>
          </p:nvPr>
        </p:nvSpPr>
        <p:spPr/>
        <p:txBody>
          <a:bodyPr/>
          <a:lstStyle/>
          <a:p>
            <a:pPr>
              <a:defRPr/>
            </a:pPr>
            <a:fld id="{ADD50E40-F02F-48E3-A9E6-D8F6A130325B}" type="datetime1">
              <a:rPr lang="en-US" smtClean="0"/>
              <a:pPr>
                <a:defRPr/>
              </a:pPr>
              <a:t>2/2/2025</a:t>
            </a:fld>
            <a:endParaRPr lang="en-US"/>
          </a:p>
        </p:txBody>
      </p:sp>
      <p:sp>
        <p:nvSpPr>
          <p:cNvPr id="6" name="Footer Placeholder 5">
            <a:extLst>
              <a:ext uri="{FF2B5EF4-FFF2-40B4-BE49-F238E27FC236}">
                <a16:creationId xmlns:a16="http://schemas.microsoft.com/office/drawing/2014/main" id="{502A897E-4B42-8CA2-C4D7-BCD0CA27DAF5}"/>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88968814-11CC-7500-AF63-57524016FE14}"/>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9AE7D92-57C5-4377-A908-A618AFD5D485}" type="slidenum">
              <a:rPr lang="en-US" altLang="en-US">
                <a:solidFill>
                  <a:srgbClr val="FFFFFF"/>
                </a:solidFill>
              </a:rPr>
              <a:pPr eaLnBrk="1" hangingPunct="1"/>
              <a:t>29</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71EF6-996D-D41B-F40D-FBDF6D7D0679}"/>
              </a:ext>
            </a:extLst>
          </p:cNvPr>
          <p:cNvSpPr>
            <a:spLocks noGrp="1"/>
          </p:cNvSpPr>
          <p:nvPr>
            <p:ph type="title"/>
          </p:nvPr>
        </p:nvSpPr>
        <p:spPr>
          <a:xfrm>
            <a:off x="457200" y="914400"/>
            <a:ext cx="8534400" cy="1524000"/>
          </a:xfrm>
        </p:spPr>
        <p:txBody>
          <a:bodyPr rtlCol="0">
            <a:normAutofit fontScale="90000"/>
          </a:bodyPr>
          <a:lstStyle/>
          <a:p>
            <a:pPr algn="l" eaLnBrk="1" fontAlgn="auto" hangingPunct="1">
              <a:spcAft>
                <a:spcPts val="0"/>
              </a:spcAft>
              <a:defRPr/>
            </a:pPr>
            <a:br>
              <a:rPr lang="en-US" dirty="0"/>
            </a:br>
            <a:br>
              <a:rPr lang="en-US" dirty="0"/>
            </a:br>
            <a:br>
              <a:rPr lang="en-US" dirty="0"/>
            </a:br>
            <a:r>
              <a:rPr lang="en-US" dirty="0"/>
              <a:t>Q</a:t>
            </a:r>
            <a:r>
              <a:rPr lang="en-US" dirty="0">
                <a:solidFill>
                  <a:srgbClr val="FFFF00"/>
                </a:solidFill>
              </a:rPr>
              <a:t>.  Person surrendering FC more than USD5000 or FC/TC more than USD 10000 should submit </a:t>
            </a:r>
            <a:br>
              <a:rPr lang="en-US" dirty="0"/>
            </a:br>
            <a:br>
              <a:rPr lang="en-IN" dirty="0"/>
            </a:br>
            <a:endParaRPr lang="en-IN" dirty="0"/>
          </a:p>
        </p:txBody>
      </p:sp>
      <p:sp>
        <p:nvSpPr>
          <p:cNvPr id="3075" name="Content Placeholder 2">
            <a:extLst>
              <a:ext uri="{FF2B5EF4-FFF2-40B4-BE49-F238E27FC236}">
                <a16:creationId xmlns:a16="http://schemas.microsoft.com/office/drawing/2014/main" id="{28570991-C710-A8D1-60FF-82F9BD1EC227}"/>
              </a:ext>
            </a:extLst>
          </p:cNvPr>
          <p:cNvSpPr>
            <a:spLocks noGrp="1"/>
          </p:cNvSpPr>
          <p:nvPr>
            <p:ph idx="1"/>
          </p:nvPr>
        </p:nvSpPr>
        <p:spPr>
          <a:xfrm>
            <a:off x="457200" y="3276600"/>
            <a:ext cx="8382000" cy="1524000"/>
          </a:xfrm>
        </p:spPr>
        <p:txBody>
          <a:bodyPr/>
          <a:lstStyle/>
          <a:p>
            <a:pPr eaLnBrk="1" hangingPunct="1">
              <a:buFont typeface="Arial" charset="0"/>
              <a:buNone/>
              <a:defRPr/>
            </a:pPr>
            <a:endParaRPr lang="en-US" dirty="0">
              <a:solidFill>
                <a:srgbClr val="FFFF00"/>
              </a:solidFill>
              <a:latin typeface="+mj-lt"/>
              <a:ea typeface="+mj-ea"/>
              <a:cs typeface="+mj-cs"/>
            </a:endParaRPr>
          </a:p>
          <a:p>
            <a:pPr eaLnBrk="1" hangingPunct="1">
              <a:buFont typeface="Arial" charset="0"/>
              <a:buNone/>
              <a:defRPr/>
            </a:pPr>
            <a:r>
              <a:rPr lang="en-US" dirty="0">
                <a:solidFill>
                  <a:srgbClr val="FFFF00"/>
                </a:solidFill>
                <a:latin typeface="+mj-lt"/>
                <a:ea typeface="+mj-ea"/>
                <a:cs typeface="+mj-cs"/>
              </a:rPr>
              <a:t>		</a:t>
            </a: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C D F</a:t>
            </a:r>
            <a:endParaRPr lang="en-IN" dirty="0"/>
          </a:p>
        </p:txBody>
      </p:sp>
      <p:sp>
        <p:nvSpPr>
          <p:cNvPr id="4" name="Date Placeholder 3">
            <a:extLst>
              <a:ext uri="{FF2B5EF4-FFF2-40B4-BE49-F238E27FC236}">
                <a16:creationId xmlns:a16="http://schemas.microsoft.com/office/drawing/2014/main" id="{B75C83F9-9EA8-C41B-3903-D835582BB000}"/>
              </a:ext>
            </a:extLst>
          </p:cNvPr>
          <p:cNvSpPr>
            <a:spLocks noGrp="1"/>
          </p:cNvSpPr>
          <p:nvPr>
            <p:ph type="dt" sz="half" idx="10"/>
          </p:nvPr>
        </p:nvSpPr>
        <p:spPr/>
        <p:txBody>
          <a:bodyPr/>
          <a:lstStyle/>
          <a:p>
            <a:pPr>
              <a:defRPr/>
            </a:pPr>
            <a:fld id="{E1685463-75C8-49B1-A5A6-6442B0802B37}" type="datetime1">
              <a:rPr lang="en-US" smtClean="0"/>
              <a:pPr>
                <a:defRPr/>
              </a:pPr>
              <a:t>2/2/2025</a:t>
            </a:fld>
            <a:endParaRPr lang="en-US"/>
          </a:p>
        </p:txBody>
      </p:sp>
      <p:sp>
        <p:nvSpPr>
          <p:cNvPr id="6" name="Footer Placeholder 5">
            <a:extLst>
              <a:ext uri="{FF2B5EF4-FFF2-40B4-BE49-F238E27FC236}">
                <a16:creationId xmlns:a16="http://schemas.microsoft.com/office/drawing/2014/main" id="{CE987338-715B-6528-85EC-33B03DB93CB2}"/>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513591EE-E61B-81EE-A97C-46787A8AA0D1}"/>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7BD5EAE-D763-4328-8FCF-571CFE8DE40B}" type="slidenum">
              <a:rPr lang="en-US" altLang="en-US">
                <a:solidFill>
                  <a:srgbClr val="FFFFFF"/>
                </a:solidFill>
              </a:rPr>
              <a:pPr eaLnBrk="1" hangingPunct="1"/>
              <a:t>30</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72410-6664-F2B4-56A0-BFF008CDB200}"/>
              </a:ext>
            </a:extLst>
          </p:cNvPr>
          <p:cNvSpPr>
            <a:spLocks noGrp="1"/>
          </p:cNvSpPr>
          <p:nvPr>
            <p:ph type="title"/>
          </p:nvPr>
        </p:nvSpPr>
        <p:spPr>
          <a:xfrm>
            <a:off x="457200" y="914400"/>
            <a:ext cx="8534400" cy="1524000"/>
          </a:xfrm>
        </p:spPr>
        <p:txBody>
          <a:bodyPr rtlCol="0">
            <a:normAutofit fontScale="90000"/>
          </a:bodyPr>
          <a:lstStyle/>
          <a:p>
            <a:pPr algn="l" eaLnBrk="1" fontAlgn="auto" hangingPunct="1">
              <a:spcAft>
                <a:spcPts val="0"/>
              </a:spcAft>
              <a:defRPr/>
            </a:pPr>
            <a:br>
              <a:rPr lang="en-US" dirty="0"/>
            </a:br>
            <a:br>
              <a:rPr lang="en-US" dirty="0"/>
            </a:br>
            <a:br>
              <a:rPr lang="en-US" dirty="0"/>
            </a:br>
            <a:br>
              <a:rPr lang="en-US" dirty="0"/>
            </a:br>
            <a:br>
              <a:rPr lang="en-US" dirty="0"/>
            </a:br>
            <a:r>
              <a:rPr lang="en-US" dirty="0"/>
              <a:t>Q</a:t>
            </a:r>
            <a:r>
              <a:rPr lang="en-US" dirty="0">
                <a:solidFill>
                  <a:srgbClr val="FFFF00"/>
                </a:solidFill>
              </a:rPr>
              <a:t>. Branches operating on the </a:t>
            </a:r>
            <a:r>
              <a:rPr lang="en-US" dirty="0" err="1">
                <a:solidFill>
                  <a:srgbClr val="FFFF00"/>
                </a:solidFill>
              </a:rPr>
              <a:t>nostro</a:t>
            </a:r>
            <a:r>
              <a:rPr lang="en-US" dirty="0">
                <a:solidFill>
                  <a:srgbClr val="FFFF00"/>
                </a:solidFill>
              </a:rPr>
              <a:t> accounts maintained by Treasury branch are called</a:t>
            </a: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E85ACA8A-DF71-0A05-512A-A865AF11E454}"/>
              </a:ext>
            </a:extLst>
          </p:cNvPr>
          <p:cNvSpPr>
            <a:spLocks noGrp="1"/>
          </p:cNvSpPr>
          <p:nvPr>
            <p:ph idx="1"/>
          </p:nvPr>
        </p:nvSpPr>
        <p:spPr>
          <a:xfrm>
            <a:off x="457200" y="3276600"/>
            <a:ext cx="8382000" cy="1524000"/>
          </a:xfrm>
        </p:spPr>
        <p:txBody>
          <a:bodyPr>
            <a:normAutofit fontScale="85000" lnSpcReduction="20000"/>
          </a:bodyPr>
          <a:lstStyle/>
          <a:p>
            <a:pPr eaLnBrk="1" hangingPunct="1">
              <a:buFont typeface="Arial" charset="0"/>
              <a:buNone/>
              <a:defRPr/>
            </a:pPr>
            <a:endParaRPr lang="en-US" dirty="0">
              <a:solidFill>
                <a:srgbClr val="FFFF00"/>
              </a:solidFill>
              <a:latin typeface="+mj-lt"/>
              <a:ea typeface="+mj-ea"/>
              <a:cs typeface="+mj-cs"/>
            </a:endParaRPr>
          </a:p>
          <a:p>
            <a:pPr eaLnBrk="1" hangingPunct="1">
              <a:buFont typeface="Arial" charset="0"/>
              <a:buNone/>
              <a:defRPr/>
            </a:pPr>
            <a:r>
              <a:rPr lang="en-US" dirty="0">
                <a:solidFill>
                  <a:srgbClr val="FFFF00"/>
                </a:solidFill>
                <a:latin typeface="+mj-lt"/>
                <a:ea typeface="+mj-ea"/>
                <a:cs typeface="+mj-cs"/>
              </a:rPr>
              <a:t>	</a:t>
            </a: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Category B branches </a:t>
            </a:r>
            <a:r>
              <a:rPr lang="en-US" sz="4000" dirty="0" err="1">
                <a:solidFill>
                  <a:srgbClr val="FFFF00"/>
                </a:solidFill>
                <a:latin typeface="+mj-lt"/>
                <a:ea typeface="+mj-ea"/>
                <a:cs typeface="+mj-cs"/>
              </a:rPr>
              <a:t>Authorised</a:t>
            </a:r>
            <a:r>
              <a:rPr lang="en-US" sz="4000" dirty="0">
                <a:solidFill>
                  <a:srgbClr val="FFFF00"/>
                </a:solidFill>
                <a:latin typeface="+mj-lt"/>
                <a:ea typeface="+mj-ea"/>
                <a:cs typeface="+mj-cs"/>
              </a:rPr>
              <a:t> Branches.</a:t>
            </a:r>
            <a:endParaRPr lang="en-IN" dirty="0"/>
          </a:p>
        </p:txBody>
      </p:sp>
      <p:sp>
        <p:nvSpPr>
          <p:cNvPr id="4" name="Date Placeholder 3">
            <a:extLst>
              <a:ext uri="{FF2B5EF4-FFF2-40B4-BE49-F238E27FC236}">
                <a16:creationId xmlns:a16="http://schemas.microsoft.com/office/drawing/2014/main" id="{F3BF3455-48C4-5385-0174-20DBE6429C10}"/>
              </a:ext>
            </a:extLst>
          </p:cNvPr>
          <p:cNvSpPr>
            <a:spLocks noGrp="1"/>
          </p:cNvSpPr>
          <p:nvPr>
            <p:ph type="dt" sz="half" idx="10"/>
          </p:nvPr>
        </p:nvSpPr>
        <p:spPr/>
        <p:txBody>
          <a:bodyPr/>
          <a:lstStyle/>
          <a:p>
            <a:pPr>
              <a:defRPr/>
            </a:pPr>
            <a:fld id="{5F4E40F1-AA03-4557-ACA2-67FA145636EE}" type="datetime1">
              <a:rPr lang="en-US" smtClean="0"/>
              <a:pPr>
                <a:defRPr/>
              </a:pPr>
              <a:t>2/2/2025</a:t>
            </a:fld>
            <a:endParaRPr lang="en-US"/>
          </a:p>
        </p:txBody>
      </p:sp>
      <p:sp>
        <p:nvSpPr>
          <p:cNvPr id="6" name="Footer Placeholder 5">
            <a:extLst>
              <a:ext uri="{FF2B5EF4-FFF2-40B4-BE49-F238E27FC236}">
                <a16:creationId xmlns:a16="http://schemas.microsoft.com/office/drawing/2014/main" id="{B1833B77-48BA-46EA-0B4C-63B34376F37E}"/>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8BAC2164-7ED2-5C73-F253-FD7E4DF71A59}"/>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CD144A0-D915-421D-93F2-F04286F36B95}" type="slidenum">
              <a:rPr lang="en-US" altLang="en-US">
                <a:solidFill>
                  <a:srgbClr val="FFFFFF"/>
                </a:solidFill>
              </a:rPr>
              <a:pPr eaLnBrk="1" hangingPunct="1"/>
              <a:t>31</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9DAA0-655B-045A-8DE7-E44264547869}"/>
              </a:ext>
            </a:extLst>
          </p:cNvPr>
          <p:cNvSpPr>
            <a:spLocks noGrp="1"/>
          </p:cNvSpPr>
          <p:nvPr>
            <p:ph type="title"/>
          </p:nvPr>
        </p:nvSpPr>
        <p:spPr>
          <a:xfrm>
            <a:off x="457200" y="914400"/>
            <a:ext cx="8534400" cy="1524000"/>
          </a:xfrm>
        </p:spPr>
        <p:txBody>
          <a:bodyPr rtlCol="0">
            <a:normAutofit fontScale="90000"/>
          </a:bodyPr>
          <a:lstStyle/>
          <a:p>
            <a:pPr algn="l" eaLnBrk="1" fontAlgn="auto" hangingPunct="1">
              <a:spcAft>
                <a:spcPts val="0"/>
              </a:spcAft>
              <a:defRPr/>
            </a:pPr>
            <a:br>
              <a:rPr lang="en-US" dirty="0"/>
            </a:br>
            <a:br>
              <a:rPr lang="en-US" dirty="0"/>
            </a:br>
            <a:br>
              <a:rPr lang="en-US" dirty="0"/>
            </a:br>
            <a:r>
              <a:rPr lang="en-US" dirty="0"/>
              <a:t>Q</a:t>
            </a:r>
            <a:r>
              <a:rPr lang="en-US" dirty="0">
                <a:solidFill>
                  <a:srgbClr val="FFFF00"/>
                </a:solidFill>
              </a:rPr>
              <a:t>.  All transactions taking place in </a:t>
            </a:r>
            <a:r>
              <a:rPr lang="en-US" dirty="0" err="1">
                <a:solidFill>
                  <a:srgbClr val="FFFF00"/>
                </a:solidFill>
              </a:rPr>
              <a:t>Nostro</a:t>
            </a:r>
            <a:r>
              <a:rPr lang="en-US" dirty="0">
                <a:solidFill>
                  <a:srgbClr val="FFFF00"/>
                </a:solidFill>
              </a:rPr>
              <a:t> account will be reflected in ------</a:t>
            </a:r>
            <a:br>
              <a:rPr lang="en-US" dirty="0">
                <a:solidFill>
                  <a:srgbClr val="FFFF00"/>
                </a:solidFill>
              </a:rPr>
            </a:br>
            <a:r>
              <a:rPr lang="en-US" dirty="0">
                <a:solidFill>
                  <a:srgbClr val="FFFF00"/>
                </a:solidFill>
              </a:rPr>
              <a:t>account for reconciliation purpose</a:t>
            </a: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C3D0639F-9EEC-26DA-F224-8017F7208474}"/>
              </a:ext>
            </a:extLst>
          </p:cNvPr>
          <p:cNvSpPr>
            <a:spLocks noGrp="1"/>
          </p:cNvSpPr>
          <p:nvPr>
            <p:ph idx="1"/>
          </p:nvPr>
        </p:nvSpPr>
        <p:spPr>
          <a:xfrm>
            <a:off x="457200" y="3276600"/>
            <a:ext cx="8382000" cy="1524000"/>
          </a:xfrm>
        </p:spPr>
        <p:txBody>
          <a:bodyPr/>
          <a:lstStyle/>
          <a:p>
            <a:pPr eaLnBrk="1" hangingPunct="1">
              <a:buFont typeface="Arial" charset="0"/>
              <a:buNone/>
              <a:defRPr/>
            </a:pPr>
            <a:endParaRPr lang="en-US" dirty="0">
              <a:solidFill>
                <a:srgbClr val="FFFF00"/>
              </a:solidFill>
              <a:latin typeface="+mj-lt"/>
              <a:ea typeface="+mj-ea"/>
              <a:cs typeface="+mj-cs"/>
            </a:endParaRPr>
          </a:p>
          <a:p>
            <a:pPr eaLnBrk="1" hangingPunct="1">
              <a:buFont typeface="Arial" charset="0"/>
              <a:buNone/>
              <a:defRPr/>
            </a:pPr>
            <a:r>
              <a:rPr lang="en-US" dirty="0">
                <a:solidFill>
                  <a:srgbClr val="FFFF00"/>
                </a:solidFill>
                <a:latin typeface="+mj-lt"/>
                <a:ea typeface="+mj-ea"/>
                <a:cs typeface="+mj-cs"/>
              </a:rPr>
              <a:t>		</a:t>
            </a: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Mirror account</a:t>
            </a:r>
            <a:endParaRPr lang="en-IN" dirty="0"/>
          </a:p>
        </p:txBody>
      </p:sp>
      <p:sp>
        <p:nvSpPr>
          <p:cNvPr id="4" name="Date Placeholder 3">
            <a:extLst>
              <a:ext uri="{FF2B5EF4-FFF2-40B4-BE49-F238E27FC236}">
                <a16:creationId xmlns:a16="http://schemas.microsoft.com/office/drawing/2014/main" id="{880AB922-26AF-08FC-FADB-53ADC7F83F3B}"/>
              </a:ext>
            </a:extLst>
          </p:cNvPr>
          <p:cNvSpPr>
            <a:spLocks noGrp="1"/>
          </p:cNvSpPr>
          <p:nvPr>
            <p:ph type="dt" sz="half" idx="10"/>
          </p:nvPr>
        </p:nvSpPr>
        <p:spPr/>
        <p:txBody>
          <a:bodyPr/>
          <a:lstStyle/>
          <a:p>
            <a:pPr>
              <a:defRPr/>
            </a:pPr>
            <a:fld id="{65A8E3B2-888F-461B-8CCE-25B64FC651CC}" type="datetime1">
              <a:rPr lang="en-US" smtClean="0"/>
              <a:pPr>
                <a:defRPr/>
              </a:pPr>
              <a:t>2/2/2025</a:t>
            </a:fld>
            <a:endParaRPr lang="en-US"/>
          </a:p>
        </p:txBody>
      </p:sp>
      <p:sp>
        <p:nvSpPr>
          <p:cNvPr id="6" name="Footer Placeholder 5">
            <a:extLst>
              <a:ext uri="{FF2B5EF4-FFF2-40B4-BE49-F238E27FC236}">
                <a16:creationId xmlns:a16="http://schemas.microsoft.com/office/drawing/2014/main" id="{06E9D1A1-B41E-D1A0-E5A9-0390998FB414}"/>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9C6D12B8-1854-8682-9424-959B2F1D9BF2}"/>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0EFD4E0-4223-40EA-ABE1-59CC43B71FEE}" type="slidenum">
              <a:rPr lang="en-US" altLang="en-US">
                <a:solidFill>
                  <a:srgbClr val="FFFFFF"/>
                </a:solidFill>
              </a:rPr>
              <a:pPr eaLnBrk="1" hangingPunct="1"/>
              <a:t>32</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F9E08-E955-EB93-6170-76A59B5BEA1E}"/>
              </a:ext>
            </a:extLst>
          </p:cNvPr>
          <p:cNvSpPr>
            <a:spLocks noGrp="1"/>
          </p:cNvSpPr>
          <p:nvPr>
            <p:ph type="title"/>
          </p:nvPr>
        </p:nvSpPr>
        <p:spPr>
          <a:xfrm>
            <a:off x="457200" y="914400"/>
            <a:ext cx="8534400" cy="1524000"/>
          </a:xfrm>
        </p:spPr>
        <p:txBody>
          <a:bodyPr rtlCol="0">
            <a:normAutofit fontScale="90000"/>
          </a:bodyPr>
          <a:lstStyle/>
          <a:p>
            <a:pPr algn="l" eaLnBrk="1" fontAlgn="auto" hangingPunct="1">
              <a:spcAft>
                <a:spcPts val="0"/>
              </a:spcAft>
              <a:defRPr/>
            </a:pPr>
            <a:br>
              <a:rPr lang="en-US" dirty="0"/>
            </a:br>
            <a:br>
              <a:rPr lang="en-US" dirty="0"/>
            </a:br>
            <a:br>
              <a:rPr lang="en-US" dirty="0"/>
            </a:br>
            <a:r>
              <a:rPr lang="en-US" dirty="0"/>
              <a:t>Q</a:t>
            </a:r>
            <a:r>
              <a:rPr lang="en-US" dirty="0">
                <a:solidFill>
                  <a:srgbClr val="FFFF00"/>
                </a:solidFill>
              </a:rPr>
              <a:t>.  The latest version of UCP and it is effective from</a:t>
            </a:r>
            <a:br>
              <a:rPr lang="en-US" dirty="0">
                <a:solidFill>
                  <a:srgbClr val="FFFF00"/>
                </a:solidFill>
              </a:rPr>
            </a:br>
            <a:br>
              <a:rPr lang="en-US" dirty="0"/>
            </a:br>
            <a:br>
              <a:rPr lang="en-IN" dirty="0"/>
            </a:br>
            <a:endParaRPr lang="en-IN" dirty="0"/>
          </a:p>
        </p:txBody>
      </p:sp>
      <p:sp>
        <p:nvSpPr>
          <p:cNvPr id="3075" name="Content Placeholder 2">
            <a:extLst>
              <a:ext uri="{FF2B5EF4-FFF2-40B4-BE49-F238E27FC236}">
                <a16:creationId xmlns:a16="http://schemas.microsoft.com/office/drawing/2014/main" id="{CB498440-D890-8F6D-79D8-60F70E8C92FC}"/>
              </a:ext>
            </a:extLst>
          </p:cNvPr>
          <p:cNvSpPr>
            <a:spLocks noGrp="1"/>
          </p:cNvSpPr>
          <p:nvPr>
            <p:ph idx="1"/>
          </p:nvPr>
        </p:nvSpPr>
        <p:spPr>
          <a:xfrm>
            <a:off x="457200" y="3276600"/>
            <a:ext cx="8382000" cy="1524000"/>
          </a:xfrm>
        </p:spPr>
        <p:txBody>
          <a:bodyPr/>
          <a:lstStyle/>
          <a:p>
            <a:pPr eaLnBrk="1" hangingPunct="1">
              <a:buFont typeface="Arial" charset="0"/>
              <a:buNone/>
              <a:defRPr/>
            </a:pPr>
            <a:endParaRPr lang="en-US" dirty="0">
              <a:solidFill>
                <a:srgbClr val="FFFF00"/>
              </a:solidFill>
              <a:latin typeface="+mj-lt"/>
              <a:ea typeface="+mj-ea"/>
              <a:cs typeface="+mj-cs"/>
            </a:endParaRPr>
          </a:p>
          <a:p>
            <a:pPr eaLnBrk="1" hangingPunct="1">
              <a:buFont typeface="Arial" charset="0"/>
              <a:buNone/>
              <a:defRPr/>
            </a:pPr>
            <a:r>
              <a:rPr lang="en-US" dirty="0">
                <a:solidFill>
                  <a:srgbClr val="FFFF00"/>
                </a:solidFill>
                <a:latin typeface="+mj-lt"/>
                <a:ea typeface="+mj-ea"/>
                <a:cs typeface="+mj-cs"/>
              </a:rPr>
              <a:t>		</a:t>
            </a: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UCP  600  (01.07.2007)</a:t>
            </a:r>
            <a:endParaRPr lang="en-IN" dirty="0"/>
          </a:p>
        </p:txBody>
      </p:sp>
      <p:sp>
        <p:nvSpPr>
          <p:cNvPr id="4" name="Date Placeholder 3">
            <a:extLst>
              <a:ext uri="{FF2B5EF4-FFF2-40B4-BE49-F238E27FC236}">
                <a16:creationId xmlns:a16="http://schemas.microsoft.com/office/drawing/2014/main" id="{F6BFA38E-105D-C0CB-3680-E43CB5FCF25E}"/>
              </a:ext>
            </a:extLst>
          </p:cNvPr>
          <p:cNvSpPr>
            <a:spLocks noGrp="1"/>
          </p:cNvSpPr>
          <p:nvPr>
            <p:ph type="dt" sz="half" idx="10"/>
          </p:nvPr>
        </p:nvSpPr>
        <p:spPr/>
        <p:txBody>
          <a:bodyPr/>
          <a:lstStyle/>
          <a:p>
            <a:pPr>
              <a:defRPr/>
            </a:pPr>
            <a:fld id="{AF20E24D-8215-4D3B-850A-FD555174DF3A}" type="datetime1">
              <a:rPr lang="en-US" smtClean="0"/>
              <a:pPr>
                <a:defRPr/>
              </a:pPr>
              <a:t>2/2/2025</a:t>
            </a:fld>
            <a:endParaRPr lang="en-US"/>
          </a:p>
        </p:txBody>
      </p:sp>
      <p:sp>
        <p:nvSpPr>
          <p:cNvPr id="6" name="Footer Placeholder 5">
            <a:extLst>
              <a:ext uri="{FF2B5EF4-FFF2-40B4-BE49-F238E27FC236}">
                <a16:creationId xmlns:a16="http://schemas.microsoft.com/office/drawing/2014/main" id="{7CF3BC99-8967-2548-9AA7-4FD3CE66557F}"/>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ECB0300E-8206-FD33-0DD3-9CD043E500C8}"/>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5122614-3B69-4A43-B22C-183DCCA94BC8}" type="slidenum">
              <a:rPr lang="en-US" altLang="en-US">
                <a:solidFill>
                  <a:srgbClr val="FFFFFF"/>
                </a:solidFill>
              </a:rPr>
              <a:pPr eaLnBrk="1" hangingPunct="1"/>
              <a:t>33</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A1FCD-3600-A165-E34C-CD81CA314046}"/>
              </a:ext>
            </a:extLst>
          </p:cNvPr>
          <p:cNvSpPr>
            <a:spLocks noGrp="1"/>
          </p:cNvSpPr>
          <p:nvPr>
            <p:ph type="title"/>
          </p:nvPr>
        </p:nvSpPr>
        <p:spPr>
          <a:xfrm>
            <a:off x="457200" y="914400"/>
            <a:ext cx="8534400" cy="1524000"/>
          </a:xfrm>
        </p:spPr>
        <p:txBody>
          <a:bodyPr rtlCol="0">
            <a:normAutofit fontScale="90000"/>
          </a:bodyPr>
          <a:lstStyle/>
          <a:p>
            <a:pPr algn="l" eaLnBrk="1" fontAlgn="auto" hangingPunct="1">
              <a:spcAft>
                <a:spcPts val="0"/>
              </a:spcAft>
              <a:defRPr/>
            </a:pP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r>
              <a:rPr lang="en-US" dirty="0">
                <a:solidFill>
                  <a:srgbClr val="FFFF00"/>
                </a:solidFill>
              </a:rPr>
              <a:t>Q. Number of articles in UCP 600 and effective from?</a:t>
            </a:r>
            <a:br>
              <a:rPr lang="en-US" dirty="0"/>
            </a:br>
            <a:br>
              <a:rPr lang="en-US" dirty="0"/>
            </a:br>
            <a:br>
              <a:rPr lang="en-US" dirty="0"/>
            </a:br>
            <a:br>
              <a:rPr lang="en-US" dirty="0"/>
            </a:br>
            <a:br>
              <a:rPr lang="en-US" dirty="0"/>
            </a:br>
            <a:br>
              <a:rPr lang="en-US" dirty="0"/>
            </a:b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AF26401C-6C0F-43DD-F53E-02E479C6356F}"/>
              </a:ext>
            </a:extLst>
          </p:cNvPr>
          <p:cNvSpPr>
            <a:spLocks noGrp="1"/>
          </p:cNvSpPr>
          <p:nvPr>
            <p:ph idx="1"/>
          </p:nvPr>
        </p:nvSpPr>
        <p:spPr>
          <a:xfrm>
            <a:off x="457200" y="3276600"/>
            <a:ext cx="8382000" cy="1524000"/>
          </a:xfrm>
        </p:spPr>
        <p:txBody>
          <a:bodyPr>
            <a:normAutofit fontScale="92500"/>
          </a:bodyPr>
          <a:lstStyle/>
          <a:p>
            <a:pPr eaLnBrk="1" hangingPunct="1">
              <a:buFont typeface="Arial" charset="0"/>
              <a:buNone/>
              <a:defRPr/>
            </a:pPr>
            <a:endParaRPr lang="en-US" dirty="0">
              <a:solidFill>
                <a:srgbClr val="FFFF00"/>
              </a:solidFill>
              <a:latin typeface="+mj-lt"/>
              <a:ea typeface="+mj-ea"/>
              <a:cs typeface="+mj-cs"/>
            </a:endParaRPr>
          </a:p>
          <a:p>
            <a:pPr eaLnBrk="1" hangingPunct="1">
              <a:buFont typeface="Arial" charset="0"/>
              <a:buNone/>
              <a:defRPr/>
            </a:pPr>
            <a:r>
              <a:rPr lang="en-US" dirty="0">
                <a:solidFill>
                  <a:srgbClr val="FFFF00"/>
                </a:solidFill>
                <a:latin typeface="+mj-lt"/>
                <a:ea typeface="+mj-ea"/>
                <a:cs typeface="+mj-cs"/>
              </a:rPr>
              <a:t>		</a:t>
            </a: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39 articles / 01.07.2007</a:t>
            </a:r>
            <a:endParaRPr lang="en-IN" sz="4000" dirty="0">
              <a:solidFill>
                <a:srgbClr val="FFFF00"/>
              </a:solidFill>
              <a:latin typeface="+mj-lt"/>
              <a:ea typeface="+mj-ea"/>
              <a:cs typeface="+mj-cs"/>
            </a:endParaRPr>
          </a:p>
          <a:p>
            <a:pPr eaLnBrk="1" hangingPunct="1">
              <a:buFont typeface="Arial" charset="0"/>
              <a:buChar char="•"/>
              <a:defRPr/>
            </a:pPr>
            <a:endParaRPr lang="en-IN" dirty="0"/>
          </a:p>
        </p:txBody>
      </p:sp>
      <p:sp>
        <p:nvSpPr>
          <p:cNvPr id="4" name="Date Placeholder 3">
            <a:extLst>
              <a:ext uri="{FF2B5EF4-FFF2-40B4-BE49-F238E27FC236}">
                <a16:creationId xmlns:a16="http://schemas.microsoft.com/office/drawing/2014/main" id="{580E94D4-40CF-E38E-9A36-DA0D8CFE52A1}"/>
              </a:ext>
            </a:extLst>
          </p:cNvPr>
          <p:cNvSpPr>
            <a:spLocks noGrp="1"/>
          </p:cNvSpPr>
          <p:nvPr>
            <p:ph type="dt" sz="half" idx="10"/>
          </p:nvPr>
        </p:nvSpPr>
        <p:spPr/>
        <p:txBody>
          <a:bodyPr/>
          <a:lstStyle/>
          <a:p>
            <a:pPr>
              <a:defRPr/>
            </a:pPr>
            <a:fld id="{8D032F04-9438-4E7C-B06F-56A998B60060}" type="datetime1">
              <a:rPr lang="en-US" smtClean="0"/>
              <a:pPr>
                <a:defRPr/>
              </a:pPr>
              <a:t>2/2/2025</a:t>
            </a:fld>
            <a:endParaRPr lang="en-US"/>
          </a:p>
        </p:txBody>
      </p:sp>
      <p:sp>
        <p:nvSpPr>
          <p:cNvPr id="6" name="Footer Placeholder 5">
            <a:extLst>
              <a:ext uri="{FF2B5EF4-FFF2-40B4-BE49-F238E27FC236}">
                <a16:creationId xmlns:a16="http://schemas.microsoft.com/office/drawing/2014/main" id="{4326211D-3443-C13B-75C3-1EC71FE39160}"/>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80B7DE92-31AD-EFE5-F10B-21279A3E3A85}"/>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57F2E28-0767-4669-BBAC-6AD165FCDAE3}" type="slidenum">
              <a:rPr lang="en-US" altLang="en-US">
                <a:solidFill>
                  <a:srgbClr val="FFFFFF"/>
                </a:solidFill>
              </a:rPr>
              <a:pPr eaLnBrk="1" hangingPunct="1"/>
              <a:t>34</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69607-2670-1E6D-EAAA-92FDDC662387}"/>
              </a:ext>
            </a:extLst>
          </p:cNvPr>
          <p:cNvSpPr>
            <a:spLocks noGrp="1"/>
          </p:cNvSpPr>
          <p:nvPr>
            <p:ph type="title"/>
          </p:nvPr>
        </p:nvSpPr>
        <p:spPr>
          <a:xfrm>
            <a:off x="457200" y="914400"/>
            <a:ext cx="8534400" cy="1524000"/>
          </a:xfrm>
        </p:spPr>
        <p:txBody>
          <a:bodyPr rtlCol="0">
            <a:normAutofit fontScale="90000"/>
          </a:bodyPr>
          <a:lstStyle/>
          <a:p>
            <a:pPr algn="l" eaLnBrk="1" fontAlgn="auto" hangingPunct="1">
              <a:spcAft>
                <a:spcPts val="0"/>
              </a:spcAft>
              <a:defRPr/>
            </a:pPr>
            <a:br>
              <a:rPr lang="en-US" dirty="0"/>
            </a:br>
            <a:br>
              <a:rPr lang="en-US" dirty="0"/>
            </a:br>
            <a:br>
              <a:rPr lang="en-US" dirty="0"/>
            </a:br>
            <a:br>
              <a:rPr lang="en-US" dirty="0"/>
            </a:br>
            <a:br>
              <a:rPr lang="en-US" dirty="0"/>
            </a:br>
            <a:br>
              <a:rPr lang="en-US" dirty="0"/>
            </a:br>
            <a:br>
              <a:rPr lang="en-US" dirty="0"/>
            </a:br>
            <a:r>
              <a:rPr lang="en-US" dirty="0">
                <a:solidFill>
                  <a:srgbClr val="FFFF00"/>
                </a:solidFill>
              </a:rPr>
              <a:t>Q. Who is the authority to compound the contraventions under FEMA.</a:t>
            </a:r>
            <a:br>
              <a:rPr lang="en-US" dirty="0"/>
            </a:br>
            <a:br>
              <a:rPr lang="en-US" dirty="0"/>
            </a:br>
            <a:br>
              <a:rPr lang="en-US" dirty="0"/>
            </a:br>
            <a:br>
              <a:rPr lang="en-US" dirty="0"/>
            </a:br>
            <a:br>
              <a:rPr lang="en-US" dirty="0"/>
            </a:b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4939DEE9-003D-3B01-B6A4-3F63C56B0B24}"/>
              </a:ext>
            </a:extLst>
          </p:cNvPr>
          <p:cNvSpPr>
            <a:spLocks noGrp="1"/>
          </p:cNvSpPr>
          <p:nvPr>
            <p:ph idx="1"/>
          </p:nvPr>
        </p:nvSpPr>
        <p:spPr>
          <a:xfrm>
            <a:off x="357158" y="2285991"/>
            <a:ext cx="8229600" cy="3962409"/>
          </a:xfrm>
        </p:spPr>
        <p:txBody>
          <a:bodyPr>
            <a:normAutofit fontScale="92500" lnSpcReduction="10000"/>
          </a:bodyPr>
          <a:lstStyle/>
          <a:p>
            <a:pPr eaLnBrk="1" hangingPunct="1">
              <a:buFont typeface="Arial" charset="0"/>
              <a:buNone/>
              <a:defRPr/>
            </a:pPr>
            <a:r>
              <a:rPr lang="en-US" sz="4000" dirty="0">
                <a:solidFill>
                  <a:srgbClr val="FFFF00"/>
                </a:solidFill>
                <a:latin typeface="+mj-lt"/>
                <a:ea typeface="+mj-ea"/>
                <a:cs typeface="+mj-cs"/>
              </a:rPr>
              <a:t>     Ans:   RBI</a:t>
            </a:r>
          </a:p>
          <a:p>
            <a:pPr algn="just">
              <a:buNone/>
              <a:defRPr/>
            </a:pPr>
            <a:r>
              <a:rPr lang="en-US" sz="2600" b="1" dirty="0">
                <a:solidFill>
                  <a:srgbClr val="FFFF00"/>
                </a:solidFill>
              </a:rPr>
              <a:t>   Compounding refers to the process of voluntarily admitting the contravention, pleading guilty and seeking redressal. (Levying Fine)</a:t>
            </a:r>
          </a:p>
          <a:p>
            <a:pPr algn="just">
              <a:buNone/>
              <a:defRPr/>
            </a:pPr>
            <a:r>
              <a:rPr lang="en-US" sz="2600" b="1" dirty="0">
                <a:solidFill>
                  <a:srgbClr val="FFFF00"/>
                </a:solidFill>
              </a:rPr>
              <a:t>   Serious contravention suspected of money laundering, terror financing or affecting sovereignty and integrity of the nation shall be handled by DoE </a:t>
            </a:r>
          </a:p>
          <a:p>
            <a:pPr>
              <a:buNone/>
              <a:defRPr/>
            </a:pPr>
            <a:endParaRPr lang="en-US" sz="2600" b="1" dirty="0">
              <a:solidFill>
                <a:srgbClr val="FFFF00"/>
              </a:solidFill>
            </a:endParaRPr>
          </a:p>
          <a:p>
            <a:pPr eaLnBrk="1" hangingPunct="1">
              <a:buFont typeface="Arial" charset="0"/>
              <a:buNone/>
              <a:defRPr/>
            </a:pPr>
            <a:endParaRPr lang="en-IN" dirty="0"/>
          </a:p>
        </p:txBody>
      </p:sp>
      <p:sp>
        <p:nvSpPr>
          <p:cNvPr id="4" name="Date Placeholder 3">
            <a:extLst>
              <a:ext uri="{FF2B5EF4-FFF2-40B4-BE49-F238E27FC236}">
                <a16:creationId xmlns:a16="http://schemas.microsoft.com/office/drawing/2014/main" id="{9272561C-C49C-E6D1-8B98-1AA52BCDDFC1}"/>
              </a:ext>
            </a:extLst>
          </p:cNvPr>
          <p:cNvSpPr>
            <a:spLocks noGrp="1"/>
          </p:cNvSpPr>
          <p:nvPr>
            <p:ph type="dt" sz="half" idx="10"/>
          </p:nvPr>
        </p:nvSpPr>
        <p:spPr/>
        <p:txBody>
          <a:bodyPr/>
          <a:lstStyle/>
          <a:p>
            <a:pPr>
              <a:defRPr/>
            </a:pPr>
            <a:fld id="{3B7842C1-8C59-4BD3-ADB9-54B42A50CF37}" type="datetime1">
              <a:rPr lang="en-US" smtClean="0"/>
              <a:pPr>
                <a:defRPr/>
              </a:pPr>
              <a:t>2/2/2025</a:t>
            </a:fld>
            <a:endParaRPr lang="en-US"/>
          </a:p>
        </p:txBody>
      </p:sp>
      <p:sp>
        <p:nvSpPr>
          <p:cNvPr id="6" name="Footer Placeholder 5">
            <a:extLst>
              <a:ext uri="{FF2B5EF4-FFF2-40B4-BE49-F238E27FC236}">
                <a16:creationId xmlns:a16="http://schemas.microsoft.com/office/drawing/2014/main" id="{8A58BE90-61D2-EAA8-96BD-A9BEACE6E8AC}"/>
              </a:ext>
            </a:extLst>
          </p:cNvPr>
          <p:cNvSpPr>
            <a:spLocks noGrp="1"/>
          </p:cNvSpPr>
          <p:nvPr>
            <p:ph type="ftr" sz="quarter" idx="11"/>
          </p:nvPr>
        </p:nvSpPr>
        <p:spPr/>
        <p:txBody>
          <a:bodyPr/>
          <a:lstStyle/>
          <a:p>
            <a:pPr>
              <a:defRPr/>
            </a:pPr>
            <a:endParaRPr lang="en-US"/>
          </a:p>
        </p:txBody>
      </p:sp>
      <p:sp>
        <p:nvSpPr>
          <p:cNvPr id="5" name="Slide Number Placeholder 4">
            <a:extLst>
              <a:ext uri="{FF2B5EF4-FFF2-40B4-BE49-F238E27FC236}">
                <a16:creationId xmlns:a16="http://schemas.microsoft.com/office/drawing/2014/main" id="{C74EA384-53F6-4F87-6EEE-D413DF727E1D}"/>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480812C-4BA1-4409-9733-06707CDECFDA}" type="slidenum">
              <a:rPr lang="en-US" altLang="en-US">
                <a:solidFill>
                  <a:srgbClr val="FFFFFF"/>
                </a:solidFill>
              </a:rPr>
              <a:pPr eaLnBrk="1" hangingPunct="1"/>
              <a:t>35</a:t>
            </a:fld>
            <a:endParaRPr lang="en-US" altLang="en-US">
              <a:solidFill>
                <a:srgbClr val="FFFFFF"/>
              </a:solidFill>
            </a:endParaRPr>
          </a:p>
        </p:txBody>
      </p:sp>
    </p:spTree>
    <p:extLst>
      <p:ext uri="{BB962C8B-B14F-4D97-AF65-F5344CB8AC3E}">
        <p14:creationId xmlns:p14="http://schemas.microsoft.com/office/powerpoint/2010/main" val="77408168"/>
      </p:ext>
    </p:extLst>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0" end="0"/>
                                            </p:txEl>
                                          </p:spTgt>
                                        </p:tgtEl>
                                        <p:attrNameLst>
                                          <p:attrName>style.visibility</p:attrName>
                                        </p:attrNameLst>
                                      </p:cBhvr>
                                      <p:to>
                                        <p:strVal val="visible"/>
                                      </p:to>
                                    </p:set>
                                    <p:animEffect transition="in" filter="blinds(horizontal)">
                                      <p:cBhvr>
                                        <p:cTn id="11" dur="500"/>
                                        <p:tgtEl>
                                          <p:spTgt spid="307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6" dur="500"/>
                                        <p:tgtEl>
                                          <p:spTgt spid="307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3075">
                                            <p:txEl>
                                              <p:pRg st="2" end="2"/>
                                            </p:txEl>
                                          </p:spTgt>
                                        </p:tgtEl>
                                        <p:attrNameLst>
                                          <p:attrName>style.visibility</p:attrName>
                                        </p:attrNameLst>
                                      </p:cBhvr>
                                      <p:to>
                                        <p:strVal val="visible"/>
                                      </p:to>
                                    </p:set>
                                    <p:animEffect transition="in" filter="blinds(horizontal)">
                                      <p:cBhvr>
                                        <p:cTn id="21" dur="500"/>
                                        <p:tgtEl>
                                          <p:spTgt spid="307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01411-775A-7B7F-DE69-226FC07DBA5B}"/>
              </a:ext>
            </a:extLst>
          </p:cNvPr>
          <p:cNvSpPr>
            <a:spLocks noGrp="1"/>
          </p:cNvSpPr>
          <p:nvPr>
            <p:ph type="title"/>
          </p:nvPr>
        </p:nvSpPr>
        <p:spPr>
          <a:xfrm>
            <a:off x="457200" y="914400"/>
            <a:ext cx="8534400" cy="1524000"/>
          </a:xfrm>
        </p:spPr>
        <p:txBody>
          <a:bodyPr rtlCol="0">
            <a:normAutofit fontScale="90000"/>
          </a:bodyPr>
          <a:lstStyle/>
          <a:p>
            <a:pPr algn="l" eaLnBrk="1" fontAlgn="auto" hangingPunct="1">
              <a:spcAft>
                <a:spcPts val="0"/>
              </a:spcAft>
              <a:defRPr/>
            </a:pP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r>
              <a:rPr lang="en-US" dirty="0">
                <a:solidFill>
                  <a:srgbClr val="FFFF00"/>
                </a:solidFill>
              </a:rPr>
              <a:t>Q. Schedule I - Section 5 of FEMA Current Account transactions deals with?</a:t>
            </a:r>
            <a:br>
              <a:rPr lang="en-US" dirty="0"/>
            </a:br>
            <a:br>
              <a:rPr lang="en-US" dirty="0"/>
            </a:br>
            <a:br>
              <a:rPr lang="en-US" dirty="0"/>
            </a:br>
            <a:br>
              <a:rPr lang="en-US" dirty="0"/>
            </a:br>
            <a:br>
              <a:rPr lang="en-US" dirty="0"/>
            </a:br>
            <a:br>
              <a:rPr lang="en-US" dirty="0"/>
            </a:br>
            <a:br>
              <a:rPr lang="en-US" dirty="0"/>
            </a:b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1414ADB1-6116-52F2-FCEB-F75E903D8650}"/>
              </a:ext>
            </a:extLst>
          </p:cNvPr>
          <p:cNvSpPr>
            <a:spLocks noGrp="1"/>
          </p:cNvSpPr>
          <p:nvPr>
            <p:ph idx="1"/>
          </p:nvPr>
        </p:nvSpPr>
        <p:spPr>
          <a:xfrm>
            <a:off x="285720" y="2357430"/>
            <a:ext cx="8382000" cy="3500462"/>
          </a:xfrm>
        </p:spPr>
        <p:txBody>
          <a:bodyPr>
            <a:normAutofit lnSpcReduction="10000"/>
          </a:bodyPr>
          <a:lstStyle/>
          <a:p>
            <a:pPr eaLnBrk="1" hangingPunct="1">
              <a:buFont typeface="Arial" charset="0"/>
              <a:buNone/>
              <a:defRPr/>
            </a:pPr>
            <a:endParaRPr lang="en-US" dirty="0">
              <a:solidFill>
                <a:srgbClr val="FFFF00"/>
              </a:solidFill>
              <a:latin typeface="+mj-lt"/>
              <a:ea typeface="+mj-ea"/>
              <a:cs typeface="+mj-cs"/>
            </a:endParaRPr>
          </a:p>
          <a:p>
            <a:pPr eaLnBrk="1" hangingPunct="1">
              <a:buFont typeface="Arial" charset="0"/>
              <a:buNone/>
              <a:defRPr/>
            </a:pPr>
            <a:r>
              <a:rPr lang="en-US" dirty="0">
                <a:solidFill>
                  <a:srgbClr val="FFFF00"/>
                </a:solidFill>
                <a:latin typeface="+mj-lt"/>
                <a:ea typeface="+mj-ea"/>
                <a:cs typeface="+mj-cs"/>
              </a:rPr>
              <a:t>	</a:t>
            </a: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Prohibited Items</a:t>
            </a:r>
          </a:p>
          <a:p>
            <a:pPr eaLnBrk="1" hangingPunct="1">
              <a:buFont typeface="Arial" charset="0"/>
              <a:buNone/>
              <a:defRPr/>
            </a:pPr>
            <a:r>
              <a:rPr lang="en-US" sz="4000" dirty="0">
                <a:solidFill>
                  <a:srgbClr val="FFFF00"/>
                </a:solidFill>
                <a:latin typeface="+mj-lt"/>
                <a:ea typeface="+mj-ea"/>
                <a:cs typeface="+mj-cs"/>
              </a:rPr>
              <a:t> </a:t>
            </a:r>
            <a:r>
              <a:rPr lang="en-US" sz="4000" dirty="0" err="1">
                <a:solidFill>
                  <a:srgbClr val="FFFF00"/>
                </a:solidFill>
                <a:latin typeface="+mj-lt"/>
                <a:ea typeface="+mj-ea"/>
                <a:cs typeface="+mj-cs"/>
              </a:rPr>
              <a:t>egs</a:t>
            </a:r>
            <a:r>
              <a:rPr lang="en-US" sz="4000" dirty="0">
                <a:solidFill>
                  <a:srgbClr val="FFFF00"/>
                </a:solidFill>
                <a:latin typeface="+mj-lt"/>
                <a:ea typeface="+mj-ea"/>
                <a:cs typeface="+mj-cs"/>
              </a:rPr>
              <a:t> Remittances from Lottery winning, racing , riding, football pools, banned magazines etc)</a:t>
            </a:r>
            <a:endParaRPr lang="en-IN" sz="4000" dirty="0">
              <a:solidFill>
                <a:srgbClr val="FFFF00"/>
              </a:solidFill>
              <a:latin typeface="+mj-lt"/>
              <a:ea typeface="+mj-ea"/>
              <a:cs typeface="+mj-cs"/>
            </a:endParaRPr>
          </a:p>
          <a:p>
            <a:pPr eaLnBrk="1" hangingPunct="1">
              <a:buFont typeface="Arial" charset="0"/>
              <a:buChar char="•"/>
              <a:defRPr/>
            </a:pPr>
            <a:endParaRPr lang="en-IN" dirty="0"/>
          </a:p>
        </p:txBody>
      </p:sp>
      <p:sp>
        <p:nvSpPr>
          <p:cNvPr id="4" name="Date Placeholder 3">
            <a:extLst>
              <a:ext uri="{FF2B5EF4-FFF2-40B4-BE49-F238E27FC236}">
                <a16:creationId xmlns:a16="http://schemas.microsoft.com/office/drawing/2014/main" id="{AFABBB73-8323-0875-DE93-CEFE96341599}"/>
              </a:ext>
            </a:extLst>
          </p:cNvPr>
          <p:cNvSpPr>
            <a:spLocks noGrp="1"/>
          </p:cNvSpPr>
          <p:nvPr>
            <p:ph type="dt" sz="half" idx="10"/>
          </p:nvPr>
        </p:nvSpPr>
        <p:spPr/>
        <p:txBody>
          <a:bodyPr/>
          <a:lstStyle/>
          <a:p>
            <a:pPr>
              <a:defRPr/>
            </a:pPr>
            <a:fld id="{03D2DDF9-5265-473D-AE55-D97A6549C7D6}" type="datetime1">
              <a:rPr lang="en-US" smtClean="0"/>
              <a:pPr>
                <a:defRPr/>
              </a:pPr>
              <a:t>2/2/2025</a:t>
            </a:fld>
            <a:endParaRPr lang="en-US"/>
          </a:p>
        </p:txBody>
      </p:sp>
      <p:sp>
        <p:nvSpPr>
          <p:cNvPr id="6" name="Footer Placeholder 5">
            <a:extLst>
              <a:ext uri="{FF2B5EF4-FFF2-40B4-BE49-F238E27FC236}">
                <a16:creationId xmlns:a16="http://schemas.microsoft.com/office/drawing/2014/main" id="{EF187ECF-24A6-893E-321E-8C2A83999336}"/>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466ED05F-0F85-92FA-6256-81E2D3157257}"/>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6A49E87-2E4A-412D-A597-5E7730D05E6E}" type="slidenum">
              <a:rPr lang="en-US" altLang="en-US">
                <a:solidFill>
                  <a:srgbClr val="FFFFFF"/>
                </a:solidFill>
              </a:rPr>
              <a:pPr eaLnBrk="1" hangingPunct="1"/>
              <a:t>36</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3075">
                                            <p:txEl>
                                              <p:pRg st="2" end="2"/>
                                            </p:txEl>
                                          </p:spTgt>
                                        </p:tgtEl>
                                        <p:attrNameLst>
                                          <p:attrName>style.visibility</p:attrName>
                                        </p:attrNameLst>
                                      </p:cBhvr>
                                      <p:to>
                                        <p:strVal val="visible"/>
                                      </p:to>
                                    </p:set>
                                    <p:animEffect transition="in" filter="blinds(horizontal)">
                                      <p:cBhvr>
                                        <p:cTn id="16" dur="500"/>
                                        <p:tgtEl>
                                          <p:spTgt spid="307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49EAC-25DD-54F7-1210-504E5CB4C146}"/>
              </a:ext>
            </a:extLst>
          </p:cNvPr>
          <p:cNvSpPr>
            <a:spLocks noGrp="1"/>
          </p:cNvSpPr>
          <p:nvPr>
            <p:ph type="title"/>
          </p:nvPr>
        </p:nvSpPr>
        <p:spPr>
          <a:xfrm>
            <a:off x="457200" y="914400"/>
            <a:ext cx="8534400" cy="1524000"/>
          </a:xfrm>
        </p:spPr>
        <p:txBody>
          <a:bodyPr rtlCol="0">
            <a:normAutofit fontScale="90000"/>
          </a:bodyPr>
          <a:lstStyle/>
          <a:p>
            <a:pPr algn="l" eaLnBrk="1" fontAlgn="auto" hangingPunct="1">
              <a:spcAft>
                <a:spcPts val="0"/>
              </a:spcAft>
              <a:defRPr/>
            </a:pP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r>
              <a:rPr lang="en-US" dirty="0">
                <a:solidFill>
                  <a:srgbClr val="FFFF00"/>
                </a:solidFill>
              </a:rPr>
              <a:t>Q. In our bank inter bank transactions are undertaken only by?</a:t>
            </a:r>
            <a:br>
              <a:rPr lang="en-US" dirty="0"/>
            </a:br>
            <a:br>
              <a:rPr lang="en-US" dirty="0"/>
            </a:br>
            <a:br>
              <a:rPr lang="en-US" dirty="0"/>
            </a:br>
            <a:br>
              <a:rPr lang="en-US" dirty="0"/>
            </a:br>
            <a:br>
              <a:rPr lang="en-US" dirty="0"/>
            </a:br>
            <a:br>
              <a:rPr lang="en-US" dirty="0"/>
            </a:br>
            <a:br>
              <a:rPr lang="en-US" dirty="0"/>
            </a:b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2E44A14F-B0A4-01BC-BCFD-69D329C3D5F7}"/>
              </a:ext>
            </a:extLst>
          </p:cNvPr>
          <p:cNvSpPr>
            <a:spLocks noGrp="1"/>
          </p:cNvSpPr>
          <p:nvPr>
            <p:ph idx="1"/>
          </p:nvPr>
        </p:nvSpPr>
        <p:spPr>
          <a:xfrm>
            <a:off x="457200" y="3276600"/>
            <a:ext cx="8382000" cy="1524000"/>
          </a:xfrm>
        </p:spPr>
        <p:txBody>
          <a:bodyPr>
            <a:normAutofit fontScale="92500"/>
          </a:bodyPr>
          <a:lstStyle/>
          <a:p>
            <a:pPr eaLnBrk="1" hangingPunct="1">
              <a:buFont typeface="Arial" charset="0"/>
              <a:buNone/>
              <a:defRPr/>
            </a:pPr>
            <a:endParaRPr lang="en-US" dirty="0">
              <a:solidFill>
                <a:srgbClr val="FFFF00"/>
              </a:solidFill>
              <a:latin typeface="+mj-lt"/>
              <a:ea typeface="+mj-ea"/>
              <a:cs typeface="+mj-cs"/>
            </a:endParaRPr>
          </a:p>
          <a:p>
            <a:pPr eaLnBrk="1" hangingPunct="1">
              <a:buFont typeface="Arial" charset="0"/>
              <a:buNone/>
              <a:defRPr/>
            </a:pPr>
            <a:r>
              <a:rPr lang="en-US" dirty="0">
                <a:solidFill>
                  <a:srgbClr val="FFFF00"/>
                </a:solidFill>
                <a:latin typeface="+mj-lt"/>
                <a:ea typeface="+mj-ea"/>
                <a:cs typeface="+mj-cs"/>
              </a:rPr>
              <a:t>	</a:t>
            </a: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Treasury Branch, Mumbai</a:t>
            </a:r>
            <a:endParaRPr lang="en-IN" sz="4000" dirty="0">
              <a:solidFill>
                <a:srgbClr val="FFFF00"/>
              </a:solidFill>
              <a:latin typeface="+mj-lt"/>
              <a:ea typeface="+mj-ea"/>
              <a:cs typeface="+mj-cs"/>
            </a:endParaRPr>
          </a:p>
          <a:p>
            <a:pPr eaLnBrk="1" hangingPunct="1">
              <a:buFont typeface="Arial" charset="0"/>
              <a:buChar char="•"/>
              <a:defRPr/>
            </a:pPr>
            <a:endParaRPr lang="en-IN" dirty="0"/>
          </a:p>
        </p:txBody>
      </p:sp>
      <p:sp>
        <p:nvSpPr>
          <p:cNvPr id="4" name="Date Placeholder 3">
            <a:extLst>
              <a:ext uri="{FF2B5EF4-FFF2-40B4-BE49-F238E27FC236}">
                <a16:creationId xmlns:a16="http://schemas.microsoft.com/office/drawing/2014/main" id="{4992F4E1-9883-9167-2FDA-B74C602FCF16}"/>
              </a:ext>
            </a:extLst>
          </p:cNvPr>
          <p:cNvSpPr>
            <a:spLocks noGrp="1"/>
          </p:cNvSpPr>
          <p:nvPr>
            <p:ph type="dt" sz="half" idx="10"/>
          </p:nvPr>
        </p:nvSpPr>
        <p:spPr/>
        <p:txBody>
          <a:bodyPr/>
          <a:lstStyle/>
          <a:p>
            <a:pPr>
              <a:defRPr/>
            </a:pPr>
            <a:fld id="{7DD90CF3-FD66-444D-A575-102A294CA342}" type="datetime1">
              <a:rPr lang="en-US" smtClean="0"/>
              <a:pPr>
                <a:defRPr/>
              </a:pPr>
              <a:t>2/2/2025</a:t>
            </a:fld>
            <a:endParaRPr lang="en-US"/>
          </a:p>
        </p:txBody>
      </p:sp>
      <p:sp>
        <p:nvSpPr>
          <p:cNvPr id="6" name="Footer Placeholder 5">
            <a:extLst>
              <a:ext uri="{FF2B5EF4-FFF2-40B4-BE49-F238E27FC236}">
                <a16:creationId xmlns:a16="http://schemas.microsoft.com/office/drawing/2014/main" id="{E0472818-CA53-5663-1E5F-D0715C3BF0E8}"/>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26368721-5555-66EA-0A44-A1922531E769}"/>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51827D2-68EE-4255-9AC3-99F730765861}" type="slidenum">
              <a:rPr lang="en-US" altLang="en-US">
                <a:solidFill>
                  <a:srgbClr val="FFFFFF"/>
                </a:solidFill>
              </a:rPr>
              <a:pPr eaLnBrk="1" hangingPunct="1"/>
              <a:t>37</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6348D-7640-0242-CDB2-05ADC6D97999}"/>
              </a:ext>
            </a:extLst>
          </p:cNvPr>
          <p:cNvSpPr>
            <a:spLocks noGrp="1"/>
          </p:cNvSpPr>
          <p:nvPr>
            <p:ph type="title"/>
          </p:nvPr>
        </p:nvSpPr>
        <p:spPr>
          <a:xfrm>
            <a:off x="457200" y="914400"/>
            <a:ext cx="8534400" cy="1524000"/>
          </a:xfrm>
        </p:spPr>
        <p:txBody>
          <a:bodyPr rtlCol="0">
            <a:normAutofit fontScale="90000"/>
          </a:bodyPr>
          <a:lstStyle/>
          <a:p>
            <a:pPr algn="l" eaLnBrk="1" fontAlgn="auto" hangingPunct="1">
              <a:spcAft>
                <a:spcPts val="0"/>
              </a:spcAft>
              <a:defRPr/>
            </a:pP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r>
              <a:rPr lang="en-US" dirty="0">
                <a:solidFill>
                  <a:srgbClr val="FFFF00"/>
                </a:solidFill>
              </a:rPr>
              <a:t>Q. Transaction where the exchange of currencies take place on the second succeeding business day is called____</a:t>
            </a:r>
            <a:br>
              <a:rPr lang="en-US" dirty="0"/>
            </a:br>
            <a:br>
              <a:rPr lang="en-US" dirty="0"/>
            </a:br>
            <a:br>
              <a:rPr lang="en-US" dirty="0"/>
            </a:br>
            <a:br>
              <a:rPr lang="en-US" dirty="0"/>
            </a:br>
            <a:br>
              <a:rPr lang="en-US" dirty="0"/>
            </a:br>
            <a:br>
              <a:rPr lang="en-US" dirty="0"/>
            </a:br>
            <a:br>
              <a:rPr lang="en-US" dirty="0"/>
            </a:b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410FDA8D-89A8-33CB-A0C7-D84AFE311859}"/>
              </a:ext>
            </a:extLst>
          </p:cNvPr>
          <p:cNvSpPr>
            <a:spLocks noGrp="1"/>
          </p:cNvSpPr>
          <p:nvPr>
            <p:ph idx="1"/>
          </p:nvPr>
        </p:nvSpPr>
        <p:spPr>
          <a:xfrm>
            <a:off x="457200" y="3276600"/>
            <a:ext cx="8382000" cy="1524000"/>
          </a:xfrm>
        </p:spPr>
        <p:txBody>
          <a:bodyPr/>
          <a:lstStyle/>
          <a:p>
            <a:pPr eaLnBrk="1" hangingPunct="1">
              <a:buFont typeface="Arial" charset="0"/>
              <a:buNone/>
              <a:defRPr/>
            </a:pPr>
            <a:endParaRPr lang="en-US" dirty="0">
              <a:solidFill>
                <a:srgbClr val="FFFF00"/>
              </a:solidFill>
              <a:latin typeface="+mj-lt"/>
              <a:ea typeface="+mj-ea"/>
              <a:cs typeface="+mj-cs"/>
            </a:endParaRPr>
          </a:p>
          <a:p>
            <a:pPr eaLnBrk="1" hangingPunct="1">
              <a:buFont typeface="Arial" charset="0"/>
              <a:buNone/>
              <a:defRPr/>
            </a:pPr>
            <a:r>
              <a:rPr lang="en-US" dirty="0">
                <a:solidFill>
                  <a:srgbClr val="FFFF00"/>
                </a:solidFill>
                <a:latin typeface="+mj-lt"/>
                <a:ea typeface="+mj-ea"/>
                <a:cs typeface="+mj-cs"/>
              </a:rPr>
              <a:t>		</a:t>
            </a: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Spot  (T + 2)</a:t>
            </a:r>
            <a:endParaRPr lang="en-IN" sz="4000" dirty="0">
              <a:solidFill>
                <a:srgbClr val="FFFF00"/>
              </a:solidFill>
              <a:latin typeface="+mj-lt"/>
              <a:ea typeface="+mj-ea"/>
              <a:cs typeface="+mj-cs"/>
            </a:endParaRPr>
          </a:p>
          <a:p>
            <a:pPr eaLnBrk="1" hangingPunct="1">
              <a:buFont typeface="Arial" charset="0"/>
              <a:buChar char="•"/>
              <a:defRPr/>
            </a:pPr>
            <a:endParaRPr lang="en-IN" dirty="0"/>
          </a:p>
        </p:txBody>
      </p:sp>
      <p:sp>
        <p:nvSpPr>
          <p:cNvPr id="4" name="Date Placeholder 3">
            <a:extLst>
              <a:ext uri="{FF2B5EF4-FFF2-40B4-BE49-F238E27FC236}">
                <a16:creationId xmlns:a16="http://schemas.microsoft.com/office/drawing/2014/main" id="{57CD60E7-61A3-D512-5945-D75A7DC39974}"/>
              </a:ext>
            </a:extLst>
          </p:cNvPr>
          <p:cNvSpPr>
            <a:spLocks noGrp="1"/>
          </p:cNvSpPr>
          <p:nvPr>
            <p:ph type="dt" sz="half" idx="10"/>
          </p:nvPr>
        </p:nvSpPr>
        <p:spPr/>
        <p:txBody>
          <a:bodyPr/>
          <a:lstStyle/>
          <a:p>
            <a:pPr>
              <a:defRPr/>
            </a:pPr>
            <a:fld id="{A812031E-F62D-4219-83CD-2A61DCA69AFB}" type="datetime1">
              <a:rPr lang="en-US" smtClean="0"/>
              <a:pPr>
                <a:defRPr/>
              </a:pPr>
              <a:t>2/2/2025</a:t>
            </a:fld>
            <a:endParaRPr lang="en-US"/>
          </a:p>
        </p:txBody>
      </p:sp>
      <p:sp>
        <p:nvSpPr>
          <p:cNvPr id="6" name="Footer Placeholder 5">
            <a:extLst>
              <a:ext uri="{FF2B5EF4-FFF2-40B4-BE49-F238E27FC236}">
                <a16:creationId xmlns:a16="http://schemas.microsoft.com/office/drawing/2014/main" id="{0EFE39A3-8094-721D-F35F-311BA7DE9DD9}"/>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AF3B0ACC-CA32-AA9A-3597-9CD603F064E6}"/>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3CB51D4-6551-4BB8-B8D5-09729C851C8C}" type="slidenum">
              <a:rPr lang="en-US" altLang="en-US">
                <a:solidFill>
                  <a:srgbClr val="FFFFFF"/>
                </a:solidFill>
              </a:rPr>
              <a:pPr eaLnBrk="1" hangingPunct="1"/>
              <a:t>38</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33973-3F1E-BF7A-5814-A628A5583980}"/>
              </a:ext>
            </a:extLst>
          </p:cNvPr>
          <p:cNvSpPr>
            <a:spLocks noGrp="1"/>
          </p:cNvSpPr>
          <p:nvPr>
            <p:ph type="title"/>
          </p:nvPr>
        </p:nvSpPr>
        <p:spPr>
          <a:xfrm>
            <a:off x="609600" y="714356"/>
            <a:ext cx="8534400" cy="2143140"/>
          </a:xfrm>
        </p:spPr>
        <p:txBody>
          <a:bodyPr rtlCol="0">
            <a:normAutofit fontScale="90000"/>
          </a:bodyPr>
          <a:lstStyle/>
          <a:p>
            <a:pPr algn="just" eaLnBrk="1" fontAlgn="auto" hangingPunct="1">
              <a:spcAft>
                <a:spcPts val="0"/>
              </a:spcAft>
              <a:defRPr/>
            </a:pPr>
            <a:br>
              <a:rPr lang="en-US" dirty="0"/>
            </a:br>
            <a:br>
              <a:rPr lang="en-US" dirty="0"/>
            </a:br>
            <a:br>
              <a:rPr lang="en-US" dirty="0"/>
            </a:br>
            <a:br>
              <a:rPr lang="en-US" dirty="0"/>
            </a:br>
            <a:br>
              <a:rPr lang="en-US" dirty="0"/>
            </a:br>
            <a:br>
              <a:rPr lang="en-US" dirty="0"/>
            </a:br>
            <a:br>
              <a:rPr lang="en-US" dirty="0"/>
            </a:br>
            <a:br>
              <a:rPr lang="en-US" dirty="0"/>
            </a:br>
            <a:br>
              <a:rPr lang="en-US" dirty="0"/>
            </a:br>
            <a:r>
              <a:rPr lang="en-US" dirty="0">
                <a:solidFill>
                  <a:srgbClr val="FFFF00"/>
                </a:solidFill>
              </a:rPr>
              <a:t>Q.SBI’s JPY account with a bank in Tokyo will be a ……… Account for Indian Bank</a:t>
            </a:r>
            <a:br>
              <a:rPr lang="en-US" dirty="0"/>
            </a:br>
            <a:br>
              <a:rPr lang="en-US" dirty="0"/>
            </a:br>
            <a:br>
              <a:rPr lang="en-US" dirty="0"/>
            </a:br>
            <a:br>
              <a:rPr lang="en-US" dirty="0"/>
            </a:br>
            <a:br>
              <a:rPr lang="en-US" dirty="0"/>
            </a:br>
            <a:br>
              <a:rPr lang="en-US" dirty="0"/>
            </a:b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B643B6B8-7D16-EDA7-F8A6-EBFB338B088D}"/>
              </a:ext>
            </a:extLst>
          </p:cNvPr>
          <p:cNvSpPr>
            <a:spLocks noGrp="1"/>
          </p:cNvSpPr>
          <p:nvPr>
            <p:ph idx="1"/>
          </p:nvPr>
        </p:nvSpPr>
        <p:spPr>
          <a:xfrm>
            <a:off x="457200" y="3276600"/>
            <a:ext cx="8382000" cy="1524000"/>
          </a:xfrm>
        </p:spPr>
        <p:txBody>
          <a:bodyPr/>
          <a:lstStyle/>
          <a:p>
            <a:pPr eaLnBrk="1" hangingPunct="1">
              <a:buFont typeface="Arial" charset="0"/>
              <a:buNone/>
              <a:defRPr/>
            </a:pPr>
            <a:endParaRPr lang="en-US" dirty="0">
              <a:solidFill>
                <a:srgbClr val="FFFF00"/>
              </a:solidFill>
              <a:latin typeface="+mj-lt"/>
              <a:ea typeface="+mj-ea"/>
              <a:cs typeface="+mj-cs"/>
            </a:endParaRPr>
          </a:p>
          <a:p>
            <a:pPr eaLnBrk="1" hangingPunct="1">
              <a:buFont typeface="Arial" charset="0"/>
              <a:buNone/>
              <a:defRPr/>
            </a:pPr>
            <a:r>
              <a:rPr lang="en-US" dirty="0">
                <a:solidFill>
                  <a:srgbClr val="FFFF00"/>
                </a:solidFill>
                <a:latin typeface="+mj-lt"/>
                <a:ea typeface="+mj-ea"/>
                <a:cs typeface="+mj-cs"/>
              </a:rPr>
              <a:t>		</a:t>
            </a: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L O R O</a:t>
            </a:r>
            <a:endParaRPr lang="en-IN" sz="4000" dirty="0">
              <a:solidFill>
                <a:srgbClr val="FFFF00"/>
              </a:solidFill>
              <a:latin typeface="+mj-lt"/>
              <a:ea typeface="+mj-ea"/>
              <a:cs typeface="+mj-cs"/>
            </a:endParaRPr>
          </a:p>
          <a:p>
            <a:pPr eaLnBrk="1" hangingPunct="1">
              <a:buFont typeface="Arial" charset="0"/>
              <a:buChar char="•"/>
              <a:defRPr/>
            </a:pPr>
            <a:endParaRPr lang="en-IN" dirty="0"/>
          </a:p>
        </p:txBody>
      </p:sp>
      <p:sp>
        <p:nvSpPr>
          <p:cNvPr id="4" name="Date Placeholder 3">
            <a:extLst>
              <a:ext uri="{FF2B5EF4-FFF2-40B4-BE49-F238E27FC236}">
                <a16:creationId xmlns:a16="http://schemas.microsoft.com/office/drawing/2014/main" id="{97AC74B7-4D63-2433-2F4D-B64652D64926}"/>
              </a:ext>
            </a:extLst>
          </p:cNvPr>
          <p:cNvSpPr>
            <a:spLocks noGrp="1"/>
          </p:cNvSpPr>
          <p:nvPr>
            <p:ph type="dt" sz="half" idx="10"/>
          </p:nvPr>
        </p:nvSpPr>
        <p:spPr/>
        <p:txBody>
          <a:bodyPr/>
          <a:lstStyle/>
          <a:p>
            <a:pPr>
              <a:defRPr/>
            </a:pPr>
            <a:fld id="{2AF275FC-8D4A-4071-9FEF-DD1672ACEFE3}" type="datetime1">
              <a:rPr lang="en-US" smtClean="0"/>
              <a:pPr>
                <a:defRPr/>
              </a:pPr>
              <a:t>2/2/2025</a:t>
            </a:fld>
            <a:endParaRPr lang="en-US"/>
          </a:p>
        </p:txBody>
      </p:sp>
      <p:sp>
        <p:nvSpPr>
          <p:cNvPr id="6" name="Footer Placeholder 5">
            <a:extLst>
              <a:ext uri="{FF2B5EF4-FFF2-40B4-BE49-F238E27FC236}">
                <a16:creationId xmlns:a16="http://schemas.microsoft.com/office/drawing/2014/main" id="{EE71C739-241A-1A61-8052-25AD9E226FD3}"/>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5A672F9F-42D2-425E-697D-E9B7357CB359}"/>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DF2AE41-E943-4934-BC50-999146825B48}" type="slidenum">
              <a:rPr lang="en-US" altLang="en-US">
                <a:solidFill>
                  <a:srgbClr val="FFFFFF"/>
                </a:solidFill>
              </a:rPr>
              <a:pPr eaLnBrk="1" hangingPunct="1"/>
              <a:t>39</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5D5C8-E7BA-D690-D7AE-1EB953510A07}"/>
              </a:ext>
            </a:extLst>
          </p:cNvPr>
          <p:cNvSpPr>
            <a:spLocks noGrp="1"/>
          </p:cNvSpPr>
          <p:nvPr>
            <p:ph type="title"/>
          </p:nvPr>
        </p:nvSpPr>
        <p:spPr>
          <a:xfrm>
            <a:off x="457200" y="914400"/>
            <a:ext cx="8534400" cy="1524000"/>
          </a:xfrm>
        </p:spPr>
        <p:txBody>
          <a:bodyPr rtlCol="0">
            <a:normAutofit fontScale="90000"/>
          </a:bodyPr>
          <a:lstStyle/>
          <a:p>
            <a:pPr algn="l" eaLnBrk="1" fontAlgn="auto" hangingPunct="1">
              <a:spcAft>
                <a:spcPts val="0"/>
              </a:spcAft>
              <a:defRPr/>
            </a:pP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r>
              <a:rPr lang="en-US" dirty="0">
                <a:solidFill>
                  <a:srgbClr val="FFFF00"/>
                </a:solidFill>
              </a:rPr>
              <a:t>Q. Exchange Earners can retain ---- % of FC received in EEFC account?</a:t>
            </a:r>
            <a:br>
              <a:rPr lang="en-US" dirty="0"/>
            </a:br>
            <a:br>
              <a:rPr lang="en-US" dirty="0"/>
            </a:br>
            <a:br>
              <a:rPr lang="en-US" dirty="0"/>
            </a:br>
            <a:br>
              <a:rPr lang="en-US" dirty="0"/>
            </a:br>
            <a:br>
              <a:rPr lang="en-US" dirty="0"/>
            </a:br>
            <a:br>
              <a:rPr lang="en-US" dirty="0"/>
            </a:b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F68DD804-FCA6-9A8E-D3C8-9698E46B829B}"/>
              </a:ext>
            </a:extLst>
          </p:cNvPr>
          <p:cNvSpPr>
            <a:spLocks noGrp="1"/>
          </p:cNvSpPr>
          <p:nvPr>
            <p:ph idx="1"/>
          </p:nvPr>
        </p:nvSpPr>
        <p:spPr>
          <a:xfrm>
            <a:off x="457200" y="3276600"/>
            <a:ext cx="8382000" cy="1524000"/>
          </a:xfrm>
        </p:spPr>
        <p:txBody>
          <a:bodyPr>
            <a:normAutofit fontScale="85000" lnSpcReduction="20000"/>
          </a:bodyPr>
          <a:lstStyle/>
          <a:p>
            <a:pPr eaLnBrk="1" hangingPunct="1">
              <a:buFont typeface="Arial" charset="0"/>
              <a:buNone/>
              <a:defRPr/>
            </a:pPr>
            <a:endParaRPr lang="en-US" dirty="0">
              <a:solidFill>
                <a:srgbClr val="FFFF00"/>
              </a:solidFill>
              <a:latin typeface="+mj-lt"/>
              <a:ea typeface="+mj-ea"/>
              <a:cs typeface="+mj-cs"/>
            </a:endParaRPr>
          </a:p>
          <a:p>
            <a:pPr eaLnBrk="1" hangingPunct="1">
              <a:buFont typeface="Arial" charset="0"/>
              <a:buNone/>
              <a:defRPr/>
            </a:pPr>
            <a:r>
              <a:rPr lang="en-US" dirty="0">
                <a:solidFill>
                  <a:srgbClr val="FFFF00"/>
                </a:solidFill>
                <a:latin typeface="+mj-lt"/>
                <a:ea typeface="+mj-ea"/>
                <a:cs typeface="+mj-cs"/>
              </a:rPr>
              <a:t>	</a:t>
            </a: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100% (INR Conversion in the succeeding month)</a:t>
            </a:r>
            <a:endParaRPr lang="en-IN" sz="4000" dirty="0">
              <a:solidFill>
                <a:srgbClr val="FFFF00"/>
              </a:solidFill>
              <a:latin typeface="+mj-lt"/>
              <a:ea typeface="+mj-ea"/>
              <a:cs typeface="+mj-cs"/>
            </a:endParaRPr>
          </a:p>
          <a:p>
            <a:pPr eaLnBrk="1" hangingPunct="1">
              <a:buFont typeface="Arial" charset="0"/>
              <a:buChar char="•"/>
              <a:defRPr/>
            </a:pPr>
            <a:endParaRPr lang="en-IN" dirty="0"/>
          </a:p>
        </p:txBody>
      </p:sp>
      <p:sp>
        <p:nvSpPr>
          <p:cNvPr id="4" name="Date Placeholder 3">
            <a:extLst>
              <a:ext uri="{FF2B5EF4-FFF2-40B4-BE49-F238E27FC236}">
                <a16:creationId xmlns:a16="http://schemas.microsoft.com/office/drawing/2014/main" id="{0517C2DB-C9E5-39AD-109E-B25F6DE57FE9}"/>
              </a:ext>
            </a:extLst>
          </p:cNvPr>
          <p:cNvSpPr>
            <a:spLocks noGrp="1"/>
          </p:cNvSpPr>
          <p:nvPr>
            <p:ph type="dt" sz="half" idx="10"/>
          </p:nvPr>
        </p:nvSpPr>
        <p:spPr/>
        <p:txBody>
          <a:bodyPr/>
          <a:lstStyle/>
          <a:p>
            <a:pPr>
              <a:defRPr/>
            </a:pPr>
            <a:fld id="{18FE0AEE-AE73-4874-B9EB-866188F0EE36}" type="datetime1">
              <a:rPr lang="en-US" smtClean="0"/>
              <a:pPr>
                <a:defRPr/>
              </a:pPr>
              <a:t>2/2/2025</a:t>
            </a:fld>
            <a:endParaRPr lang="en-US"/>
          </a:p>
        </p:txBody>
      </p:sp>
      <p:sp>
        <p:nvSpPr>
          <p:cNvPr id="6" name="Footer Placeholder 5">
            <a:extLst>
              <a:ext uri="{FF2B5EF4-FFF2-40B4-BE49-F238E27FC236}">
                <a16:creationId xmlns:a16="http://schemas.microsoft.com/office/drawing/2014/main" id="{A9A7795F-EB9E-B611-BDD2-4E379E728166}"/>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FC9C9333-AD9D-E593-D8CC-09F195BC241C}"/>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0BD3B27-33FA-4D28-A752-02B0FAEACE61}" type="slidenum">
              <a:rPr lang="en-US" altLang="en-US">
                <a:solidFill>
                  <a:srgbClr val="FFFFFF"/>
                </a:solidFill>
              </a:rPr>
              <a:pPr eaLnBrk="1" hangingPunct="1"/>
              <a:t>40</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04846-E986-ED83-26F5-17D786BA69A6}"/>
              </a:ext>
            </a:extLst>
          </p:cNvPr>
          <p:cNvSpPr>
            <a:spLocks noGrp="1"/>
          </p:cNvSpPr>
          <p:nvPr>
            <p:ph type="title"/>
          </p:nvPr>
        </p:nvSpPr>
        <p:spPr>
          <a:xfrm>
            <a:off x="457200" y="914400"/>
            <a:ext cx="8534400" cy="1524000"/>
          </a:xfrm>
        </p:spPr>
        <p:txBody>
          <a:bodyPr rtlCol="0">
            <a:normAutofit fontScale="90000"/>
          </a:bodyPr>
          <a:lstStyle/>
          <a:p>
            <a:pPr algn="l">
              <a:defRPr/>
            </a:pPr>
            <a:br>
              <a:rPr lang="en-US" dirty="0"/>
            </a:br>
            <a:br>
              <a:rPr lang="en-US" dirty="0"/>
            </a:br>
            <a:br>
              <a:rPr lang="en-US" dirty="0"/>
            </a:br>
            <a:r>
              <a:rPr lang="en-US" dirty="0" err="1">
                <a:solidFill>
                  <a:srgbClr val="FFFF00"/>
                </a:solidFill>
              </a:rPr>
              <a:t>Q.What</a:t>
            </a:r>
            <a:r>
              <a:rPr lang="en-US" dirty="0">
                <a:solidFill>
                  <a:srgbClr val="FFFF00"/>
                </a:solidFill>
              </a:rPr>
              <a:t> are the different types of EEFC accounts? Can interest be paid on these accounts?</a:t>
            </a:r>
            <a:br>
              <a:rPr lang="en-IN" dirty="0"/>
            </a:br>
            <a:endParaRPr lang="en-IN" dirty="0"/>
          </a:p>
        </p:txBody>
      </p:sp>
      <p:sp>
        <p:nvSpPr>
          <p:cNvPr id="3075" name="Content Placeholder 2">
            <a:extLst>
              <a:ext uri="{FF2B5EF4-FFF2-40B4-BE49-F238E27FC236}">
                <a16:creationId xmlns:a16="http://schemas.microsoft.com/office/drawing/2014/main" id="{CEA108C6-EDF5-9BBB-44B9-ED6EF75D1441}"/>
              </a:ext>
            </a:extLst>
          </p:cNvPr>
          <p:cNvSpPr>
            <a:spLocks noGrp="1"/>
          </p:cNvSpPr>
          <p:nvPr>
            <p:ph idx="1"/>
          </p:nvPr>
        </p:nvSpPr>
        <p:spPr>
          <a:xfrm>
            <a:off x="457200" y="3276600"/>
            <a:ext cx="8382000" cy="1524000"/>
          </a:xfrm>
        </p:spPr>
        <p:txBody>
          <a:bodyPr>
            <a:normAutofit fontScale="70000" lnSpcReduction="20000"/>
          </a:bodyPr>
          <a:lstStyle/>
          <a:p>
            <a:pPr eaLnBrk="1" hangingPunct="1">
              <a:buFont typeface="Arial" charset="0"/>
              <a:buNone/>
              <a:defRPr/>
            </a:pPr>
            <a:endParaRPr lang="en-US" dirty="0">
              <a:solidFill>
                <a:srgbClr val="FFFF00"/>
              </a:solidFill>
              <a:latin typeface="+mj-lt"/>
              <a:ea typeface="+mj-ea"/>
              <a:cs typeface="+mj-cs"/>
            </a:endParaRPr>
          </a:p>
          <a:p>
            <a:pPr eaLnBrk="1" hangingPunct="1">
              <a:buFont typeface="Arial" charset="0"/>
              <a:buNone/>
              <a:defRPr/>
            </a:pPr>
            <a:r>
              <a:rPr lang="en-US" dirty="0">
                <a:solidFill>
                  <a:srgbClr val="FFFF00"/>
                </a:solidFill>
                <a:latin typeface="+mj-lt"/>
                <a:ea typeface="+mj-ea"/>
                <a:cs typeface="+mj-cs"/>
              </a:rPr>
              <a:t>		</a:t>
            </a: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Current A/c only;</a:t>
            </a:r>
          </a:p>
          <a:p>
            <a:pPr eaLnBrk="1" hangingPunct="1">
              <a:buFont typeface="Arial" charset="0"/>
              <a:buNone/>
              <a:defRPr/>
            </a:pPr>
            <a:r>
              <a:rPr lang="en-US" sz="4000" dirty="0">
                <a:solidFill>
                  <a:srgbClr val="FFFF00"/>
                </a:solidFill>
                <a:latin typeface="+mj-lt"/>
                <a:ea typeface="+mj-ea"/>
                <a:cs typeface="+mj-cs"/>
              </a:rPr>
              <a:t>              No Interest </a:t>
            </a:r>
            <a:endParaRPr lang="en-IN" dirty="0"/>
          </a:p>
        </p:txBody>
      </p:sp>
      <p:sp>
        <p:nvSpPr>
          <p:cNvPr id="4" name="Date Placeholder 3">
            <a:extLst>
              <a:ext uri="{FF2B5EF4-FFF2-40B4-BE49-F238E27FC236}">
                <a16:creationId xmlns:a16="http://schemas.microsoft.com/office/drawing/2014/main" id="{CA908A78-914D-6667-B892-22BCEE86CDE9}"/>
              </a:ext>
            </a:extLst>
          </p:cNvPr>
          <p:cNvSpPr>
            <a:spLocks noGrp="1"/>
          </p:cNvSpPr>
          <p:nvPr>
            <p:ph type="dt" sz="half" idx="10"/>
          </p:nvPr>
        </p:nvSpPr>
        <p:spPr/>
        <p:txBody>
          <a:bodyPr/>
          <a:lstStyle/>
          <a:p>
            <a:pPr>
              <a:defRPr/>
            </a:pPr>
            <a:fld id="{BB0D5486-9892-4720-B5DF-96844BECC203}" type="datetime1">
              <a:rPr lang="en-US" smtClean="0"/>
              <a:pPr>
                <a:defRPr/>
              </a:pPr>
              <a:t>2/2/2025</a:t>
            </a:fld>
            <a:endParaRPr lang="en-US" dirty="0"/>
          </a:p>
        </p:txBody>
      </p:sp>
      <p:sp>
        <p:nvSpPr>
          <p:cNvPr id="6" name="Footer Placeholder 5">
            <a:extLst>
              <a:ext uri="{FF2B5EF4-FFF2-40B4-BE49-F238E27FC236}">
                <a16:creationId xmlns:a16="http://schemas.microsoft.com/office/drawing/2014/main" id="{768E1F81-6031-D18E-708E-CC0436BAC580}"/>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F9DD0814-F9AE-A144-7059-830070987E26}"/>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C8C07EF-8FFF-4782-845B-7229873734E5}" type="slidenum">
              <a:rPr lang="en-US" altLang="en-US">
                <a:solidFill>
                  <a:srgbClr val="FFFFFF"/>
                </a:solidFill>
              </a:rPr>
              <a:pPr eaLnBrk="1" hangingPunct="1"/>
              <a:t>41</a:t>
            </a:fld>
            <a:endParaRPr lang="en-US" altLang="en-US" dirty="0">
              <a:solidFill>
                <a:srgbClr val="FFFFFF"/>
              </a:solidFill>
            </a:endParaRPr>
          </a:p>
        </p:txBody>
      </p:sp>
    </p:spTree>
    <p:extLst>
      <p:ext uri="{BB962C8B-B14F-4D97-AF65-F5344CB8AC3E}">
        <p14:creationId xmlns:p14="http://schemas.microsoft.com/office/powerpoint/2010/main" val="3392356124"/>
      </p:ext>
    </p:extLst>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3075">
                                            <p:txEl>
                                              <p:pRg st="2" end="2"/>
                                            </p:txEl>
                                          </p:spTgt>
                                        </p:tgtEl>
                                        <p:attrNameLst>
                                          <p:attrName>style.visibility</p:attrName>
                                        </p:attrNameLst>
                                      </p:cBhvr>
                                      <p:to>
                                        <p:strVal val="visible"/>
                                      </p:to>
                                    </p:set>
                                    <p:animEffect transition="in" filter="blinds(horizontal)">
                                      <p:cBhvr>
                                        <p:cTn id="16" dur="500"/>
                                        <p:tgtEl>
                                          <p:spTgt spid="307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04846-E986-ED83-26F5-17D786BA69A6}"/>
              </a:ext>
            </a:extLst>
          </p:cNvPr>
          <p:cNvSpPr>
            <a:spLocks noGrp="1"/>
          </p:cNvSpPr>
          <p:nvPr>
            <p:ph type="title"/>
          </p:nvPr>
        </p:nvSpPr>
        <p:spPr>
          <a:xfrm>
            <a:off x="457200" y="914400"/>
            <a:ext cx="8534400" cy="1524000"/>
          </a:xfrm>
        </p:spPr>
        <p:txBody>
          <a:bodyPr rtlCol="0">
            <a:normAutofit fontScale="90000"/>
          </a:bodyPr>
          <a:lstStyle/>
          <a:p>
            <a:pPr algn="l">
              <a:defRPr/>
            </a:pPr>
            <a:br>
              <a:rPr lang="en-US" dirty="0"/>
            </a:br>
            <a:r>
              <a:rPr lang="en-US" dirty="0">
                <a:solidFill>
                  <a:srgbClr val="FFFF00"/>
                </a:solidFill>
              </a:rPr>
              <a:t>Q. Is there any restriction on withdrawal in rupees of funds held in an EEFC account?</a:t>
            </a:r>
            <a:br>
              <a:rPr lang="en-IN" dirty="0"/>
            </a:br>
            <a:endParaRPr lang="en-IN" dirty="0"/>
          </a:p>
        </p:txBody>
      </p:sp>
      <p:sp>
        <p:nvSpPr>
          <p:cNvPr id="3075" name="Content Placeholder 2">
            <a:extLst>
              <a:ext uri="{FF2B5EF4-FFF2-40B4-BE49-F238E27FC236}">
                <a16:creationId xmlns:a16="http://schemas.microsoft.com/office/drawing/2014/main" id="{CEA108C6-EDF5-9BBB-44B9-ED6EF75D1441}"/>
              </a:ext>
            </a:extLst>
          </p:cNvPr>
          <p:cNvSpPr>
            <a:spLocks noGrp="1"/>
          </p:cNvSpPr>
          <p:nvPr>
            <p:ph idx="1"/>
          </p:nvPr>
        </p:nvSpPr>
        <p:spPr>
          <a:xfrm>
            <a:off x="123821" y="2276872"/>
            <a:ext cx="8382000" cy="3071834"/>
          </a:xfrm>
        </p:spPr>
        <p:txBody>
          <a:bodyPr>
            <a:normAutofit fontScale="92500" lnSpcReduction="10000"/>
          </a:bodyPr>
          <a:lstStyle/>
          <a:p>
            <a:pPr eaLnBrk="1" hangingPunct="1">
              <a:buFont typeface="Arial" charset="0"/>
              <a:buNone/>
              <a:defRPr/>
            </a:pPr>
            <a:endParaRPr lang="en-US" dirty="0">
              <a:solidFill>
                <a:srgbClr val="FFFF00"/>
              </a:solidFill>
              <a:latin typeface="+mj-lt"/>
              <a:ea typeface="+mj-ea"/>
              <a:cs typeface="+mj-cs"/>
            </a:endParaRPr>
          </a:p>
          <a:p>
            <a:pPr>
              <a:buNone/>
              <a:defRPr/>
            </a:pPr>
            <a:r>
              <a:rPr lang="en-US" dirty="0">
                <a:solidFill>
                  <a:srgbClr val="FFFF00"/>
                </a:solidFill>
                <a:latin typeface="+mj-lt"/>
                <a:ea typeface="+mj-ea"/>
                <a:cs typeface="+mj-cs"/>
              </a:rPr>
              <a:t>	</a:t>
            </a: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No, but amount withdrawn in Rupees shall not be eligible for conversion into foreign currency and for re-credit to the account. </a:t>
            </a:r>
            <a:endParaRPr lang="en-IN" dirty="0"/>
          </a:p>
        </p:txBody>
      </p:sp>
      <p:sp>
        <p:nvSpPr>
          <p:cNvPr id="4" name="Date Placeholder 3">
            <a:extLst>
              <a:ext uri="{FF2B5EF4-FFF2-40B4-BE49-F238E27FC236}">
                <a16:creationId xmlns:a16="http://schemas.microsoft.com/office/drawing/2014/main" id="{CA908A78-914D-6667-B892-22BCEE86CDE9}"/>
              </a:ext>
            </a:extLst>
          </p:cNvPr>
          <p:cNvSpPr>
            <a:spLocks noGrp="1"/>
          </p:cNvSpPr>
          <p:nvPr>
            <p:ph type="dt" sz="half" idx="10"/>
          </p:nvPr>
        </p:nvSpPr>
        <p:spPr/>
        <p:txBody>
          <a:bodyPr/>
          <a:lstStyle/>
          <a:p>
            <a:pPr>
              <a:defRPr/>
            </a:pPr>
            <a:fld id="{BB0D5486-9892-4720-B5DF-96844BECC203}" type="datetime1">
              <a:rPr lang="en-US" smtClean="0"/>
              <a:pPr>
                <a:defRPr/>
              </a:pPr>
              <a:t>2/2/2025</a:t>
            </a:fld>
            <a:endParaRPr lang="en-US" dirty="0"/>
          </a:p>
        </p:txBody>
      </p:sp>
      <p:sp>
        <p:nvSpPr>
          <p:cNvPr id="6" name="Footer Placeholder 5">
            <a:extLst>
              <a:ext uri="{FF2B5EF4-FFF2-40B4-BE49-F238E27FC236}">
                <a16:creationId xmlns:a16="http://schemas.microsoft.com/office/drawing/2014/main" id="{768E1F81-6031-D18E-708E-CC0436BAC580}"/>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F9DD0814-F9AE-A144-7059-830070987E26}"/>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C8C07EF-8FFF-4782-845B-7229873734E5}" type="slidenum">
              <a:rPr lang="en-US" altLang="en-US">
                <a:solidFill>
                  <a:srgbClr val="FFFFFF"/>
                </a:solidFill>
              </a:rPr>
              <a:pPr eaLnBrk="1" hangingPunct="1"/>
              <a:t>42</a:t>
            </a:fld>
            <a:endParaRPr lang="en-US" altLang="en-US" dirty="0">
              <a:solidFill>
                <a:srgbClr val="FFFFFF"/>
              </a:solidFill>
            </a:endParaRPr>
          </a:p>
        </p:txBody>
      </p:sp>
    </p:spTree>
    <p:extLst>
      <p:ext uri="{BB962C8B-B14F-4D97-AF65-F5344CB8AC3E}">
        <p14:creationId xmlns:p14="http://schemas.microsoft.com/office/powerpoint/2010/main" val="3527562317"/>
      </p:ext>
    </p:extLst>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04846-E986-ED83-26F5-17D786BA69A6}"/>
              </a:ext>
            </a:extLst>
          </p:cNvPr>
          <p:cNvSpPr>
            <a:spLocks noGrp="1"/>
          </p:cNvSpPr>
          <p:nvPr>
            <p:ph type="title"/>
          </p:nvPr>
        </p:nvSpPr>
        <p:spPr>
          <a:xfrm>
            <a:off x="457200" y="914400"/>
            <a:ext cx="8534400" cy="1524000"/>
          </a:xfrm>
        </p:spPr>
        <p:txBody>
          <a:bodyPr rtlCol="0">
            <a:normAutofit/>
          </a:bodyPr>
          <a:lstStyle/>
          <a:p>
            <a:pPr algn="l">
              <a:defRPr/>
            </a:pPr>
            <a:r>
              <a:rPr lang="en-US" dirty="0">
                <a:solidFill>
                  <a:srgbClr val="FFFF00"/>
                </a:solidFill>
              </a:rPr>
              <a:t>Q. Who can open an EEFC account?</a:t>
            </a:r>
            <a:endParaRPr lang="en-IN" dirty="0">
              <a:solidFill>
                <a:srgbClr val="FFFF00"/>
              </a:solidFill>
            </a:endParaRPr>
          </a:p>
        </p:txBody>
      </p:sp>
      <p:sp>
        <p:nvSpPr>
          <p:cNvPr id="3075" name="Content Placeholder 2">
            <a:extLst>
              <a:ext uri="{FF2B5EF4-FFF2-40B4-BE49-F238E27FC236}">
                <a16:creationId xmlns:a16="http://schemas.microsoft.com/office/drawing/2014/main" id="{CEA108C6-EDF5-9BBB-44B9-ED6EF75D1441}"/>
              </a:ext>
            </a:extLst>
          </p:cNvPr>
          <p:cNvSpPr>
            <a:spLocks noGrp="1"/>
          </p:cNvSpPr>
          <p:nvPr>
            <p:ph idx="1"/>
          </p:nvPr>
        </p:nvSpPr>
        <p:spPr>
          <a:xfrm>
            <a:off x="457200" y="2438400"/>
            <a:ext cx="8382000" cy="2224102"/>
          </a:xfrm>
        </p:spPr>
        <p:txBody>
          <a:bodyPr>
            <a:normAutofit/>
          </a:bodyPr>
          <a:lstStyle/>
          <a:p>
            <a:pPr>
              <a:buNone/>
              <a:defRPr/>
            </a:pP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a:t>
            </a:r>
            <a:r>
              <a:rPr lang="en-US" sz="2900" dirty="0">
                <a:solidFill>
                  <a:srgbClr val="FFFF00"/>
                </a:solidFill>
                <a:latin typeface="+mj-lt"/>
                <a:ea typeface="+mj-ea"/>
                <a:cs typeface="+mj-cs"/>
              </a:rPr>
              <a:t>All categories of foreign exchange earners, such as individuals, companies, etc., who are resident in India</a:t>
            </a:r>
            <a:endParaRPr lang="en-IN" sz="2900" dirty="0">
              <a:solidFill>
                <a:srgbClr val="FFFF00"/>
              </a:solidFill>
              <a:latin typeface="+mj-lt"/>
              <a:ea typeface="+mj-ea"/>
              <a:cs typeface="+mj-cs"/>
            </a:endParaRPr>
          </a:p>
        </p:txBody>
      </p:sp>
      <p:sp>
        <p:nvSpPr>
          <p:cNvPr id="4" name="Date Placeholder 3">
            <a:extLst>
              <a:ext uri="{FF2B5EF4-FFF2-40B4-BE49-F238E27FC236}">
                <a16:creationId xmlns:a16="http://schemas.microsoft.com/office/drawing/2014/main" id="{CA908A78-914D-6667-B892-22BCEE86CDE9}"/>
              </a:ext>
            </a:extLst>
          </p:cNvPr>
          <p:cNvSpPr>
            <a:spLocks noGrp="1"/>
          </p:cNvSpPr>
          <p:nvPr>
            <p:ph type="dt" sz="half" idx="10"/>
          </p:nvPr>
        </p:nvSpPr>
        <p:spPr/>
        <p:txBody>
          <a:bodyPr/>
          <a:lstStyle/>
          <a:p>
            <a:pPr>
              <a:defRPr/>
            </a:pPr>
            <a:fld id="{BB0D5486-9892-4720-B5DF-96844BECC203}" type="datetime1">
              <a:rPr lang="en-US" smtClean="0"/>
              <a:pPr>
                <a:defRPr/>
              </a:pPr>
              <a:t>2/2/2025</a:t>
            </a:fld>
            <a:endParaRPr lang="en-US" dirty="0"/>
          </a:p>
        </p:txBody>
      </p:sp>
      <p:sp>
        <p:nvSpPr>
          <p:cNvPr id="6" name="Footer Placeholder 5">
            <a:extLst>
              <a:ext uri="{FF2B5EF4-FFF2-40B4-BE49-F238E27FC236}">
                <a16:creationId xmlns:a16="http://schemas.microsoft.com/office/drawing/2014/main" id="{768E1F81-6031-D18E-708E-CC0436BAC580}"/>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F9DD0814-F9AE-A144-7059-830070987E26}"/>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C8C07EF-8FFF-4782-845B-7229873734E5}" type="slidenum">
              <a:rPr lang="en-US" altLang="en-US">
                <a:solidFill>
                  <a:srgbClr val="FFFFFF"/>
                </a:solidFill>
              </a:rPr>
              <a:pPr eaLnBrk="1" hangingPunct="1"/>
              <a:t>43</a:t>
            </a:fld>
            <a:endParaRPr lang="en-US" altLang="en-US" dirty="0">
              <a:solidFill>
                <a:srgbClr val="FFFFFF"/>
              </a:solidFill>
            </a:endParaRPr>
          </a:p>
        </p:txBody>
      </p:sp>
    </p:spTree>
    <p:extLst>
      <p:ext uri="{BB962C8B-B14F-4D97-AF65-F5344CB8AC3E}">
        <p14:creationId xmlns:p14="http://schemas.microsoft.com/office/powerpoint/2010/main" val="1512621122"/>
      </p:ext>
    </p:extLst>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0" end="0"/>
                                            </p:txEl>
                                          </p:spTgt>
                                        </p:tgtEl>
                                        <p:attrNameLst>
                                          <p:attrName>style.visibility</p:attrName>
                                        </p:attrNameLst>
                                      </p:cBhvr>
                                      <p:to>
                                        <p:strVal val="visible"/>
                                      </p:to>
                                    </p:set>
                                    <p:animEffect transition="in" filter="blinds(horizontal)">
                                      <p:cBhvr>
                                        <p:cTn id="11" dur="500"/>
                                        <p:tgtEl>
                                          <p:spTgt spid="307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AE82B-46F0-1257-A517-1DBD7DAD8B6F}"/>
              </a:ext>
            </a:extLst>
          </p:cNvPr>
          <p:cNvSpPr>
            <a:spLocks noGrp="1"/>
          </p:cNvSpPr>
          <p:nvPr>
            <p:ph type="title"/>
          </p:nvPr>
        </p:nvSpPr>
        <p:spPr>
          <a:xfrm>
            <a:off x="457200" y="914400"/>
            <a:ext cx="8534400" cy="1524000"/>
          </a:xfrm>
        </p:spPr>
        <p:txBody>
          <a:bodyPr rtlCol="0">
            <a:normAutofit fontScale="90000"/>
          </a:bodyPr>
          <a:lstStyle/>
          <a:p>
            <a:pPr algn="l" eaLnBrk="1" fontAlgn="auto" hangingPunct="1">
              <a:spcAft>
                <a:spcPts val="0"/>
              </a:spcAft>
              <a:defRPr/>
            </a:pP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r>
              <a:rPr lang="en-US" dirty="0">
                <a:solidFill>
                  <a:srgbClr val="FFFF00"/>
                </a:solidFill>
              </a:rPr>
              <a:t>Q. Import remittance for goods should be completed within ------- months from the date of shipment</a:t>
            </a:r>
            <a:br>
              <a:rPr lang="en-US" dirty="0"/>
            </a:br>
            <a:br>
              <a:rPr lang="en-US" dirty="0"/>
            </a:br>
            <a:br>
              <a:rPr lang="en-US" dirty="0"/>
            </a:br>
            <a:br>
              <a:rPr lang="en-US" dirty="0"/>
            </a:br>
            <a:br>
              <a:rPr lang="en-US" dirty="0"/>
            </a:br>
            <a:br>
              <a:rPr lang="en-US" dirty="0"/>
            </a:b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093E4D74-61A5-42F9-495E-51DDC7526D9D}"/>
              </a:ext>
            </a:extLst>
          </p:cNvPr>
          <p:cNvSpPr>
            <a:spLocks noGrp="1"/>
          </p:cNvSpPr>
          <p:nvPr>
            <p:ph idx="1"/>
          </p:nvPr>
        </p:nvSpPr>
        <p:spPr>
          <a:xfrm>
            <a:off x="457200" y="3276600"/>
            <a:ext cx="8382000" cy="1524000"/>
          </a:xfrm>
        </p:spPr>
        <p:txBody>
          <a:bodyPr>
            <a:normAutofit fontScale="92500" lnSpcReduction="10000"/>
          </a:bodyPr>
          <a:lstStyle/>
          <a:p>
            <a:pPr eaLnBrk="1" hangingPunct="1">
              <a:buFont typeface="Arial" charset="0"/>
              <a:buNone/>
              <a:defRPr/>
            </a:pP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Six months</a:t>
            </a:r>
          </a:p>
          <a:p>
            <a:pPr eaLnBrk="1" hangingPunct="1">
              <a:buFont typeface="Arial" charset="0"/>
              <a:buNone/>
              <a:defRPr/>
            </a:pPr>
            <a:r>
              <a:rPr lang="en-US" sz="4000" dirty="0">
                <a:solidFill>
                  <a:srgbClr val="FFFF00"/>
                </a:solidFill>
                <a:latin typeface="+mj-lt"/>
                <a:ea typeface="+mj-ea"/>
                <a:cs typeface="+mj-cs"/>
              </a:rPr>
              <a:t>Three Years for Capital Goods</a:t>
            </a:r>
            <a:endParaRPr lang="en-IN" sz="4000" dirty="0">
              <a:solidFill>
                <a:srgbClr val="FFFF00"/>
              </a:solidFill>
              <a:latin typeface="+mj-lt"/>
              <a:ea typeface="+mj-ea"/>
              <a:cs typeface="+mj-cs"/>
            </a:endParaRPr>
          </a:p>
          <a:p>
            <a:pPr eaLnBrk="1" hangingPunct="1">
              <a:buFont typeface="Arial" charset="0"/>
              <a:buChar char="•"/>
              <a:defRPr/>
            </a:pPr>
            <a:endParaRPr lang="en-IN" dirty="0"/>
          </a:p>
        </p:txBody>
      </p:sp>
      <p:sp>
        <p:nvSpPr>
          <p:cNvPr id="4" name="Date Placeholder 3">
            <a:extLst>
              <a:ext uri="{FF2B5EF4-FFF2-40B4-BE49-F238E27FC236}">
                <a16:creationId xmlns:a16="http://schemas.microsoft.com/office/drawing/2014/main" id="{C63117FD-E63C-BD68-5169-0781A1EB9D44}"/>
              </a:ext>
            </a:extLst>
          </p:cNvPr>
          <p:cNvSpPr>
            <a:spLocks noGrp="1"/>
          </p:cNvSpPr>
          <p:nvPr>
            <p:ph type="dt" sz="half" idx="10"/>
          </p:nvPr>
        </p:nvSpPr>
        <p:spPr/>
        <p:txBody>
          <a:bodyPr/>
          <a:lstStyle/>
          <a:p>
            <a:pPr>
              <a:defRPr/>
            </a:pPr>
            <a:fld id="{836ACE2F-3ACA-421B-B56C-250C74B37842}" type="datetime1">
              <a:rPr lang="en-US" smtClean="0"/>
              <a:pPr>
                <a:defRPr/>
              </a:pPr>
              <a:t>2/2/2025</a:t>
            </a:fld>
            <a:endParaRPr lang="en-US"/>
          </a:p>
        </p:txBody>
      </p:sp>
      <p:sp>
        <p:nvSpPr>
          <p:cNvPr id="6" name="Footer Placeholder 5">
            <a:extLst>
              <a:ext uri="{FF2B5EF4-FFF2-40B4-BE49-F238E27FC236}">
                <a16:creationId xmlns:a16="http://schemas.microsoft.com/office/drawing/2014/main" id="{0819AD8C-5C6E-5F76-1C6C-24B532339723}"/>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E3E868D6-B4CB-9A33-97D5-15CCB7E052E2}"/>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14CB0FF-5CF8-4880-88A7-5E1F0F60D90D}" type="slidenum">
              <a:rPr lang="en-US" altLang="en-US">
                <a:solidFill>
                  <a:srgbClr val="FFFFFF"/>
                </a:solidFill>
              </a:rPr>
              <a:pPr eaLnBrk="1" hangingPunct="1"/>
              <a:t>44</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0" end="0"/>
                                            </p:txEl>
                                          </p:spTgt>
                                        </p:tgtEl>
                                        <p:attrNameLst>
                                          <p:attrName>style.visibility</p:attrName>
                                        </p:attrNameLst>
                                      </p:cBhvr>
                                      <p:to>
                                        <p:strVal val="visible"/>
                                      </p:to>
                                    </p:set>
                                    <p:animEffect transition="in" filter="blinds(horizontal)">
                                      <p:cBhvr>
                                        <p:cTn id="11" dur="500"/>
                                        <p:tgtEl>
                                          <p:spTgt spid="307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6"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44F33-2B52-22D0-DB36-2424AD603CDD}"/>
              </a:ext>
            </a:extLst>
          </p:cNvPr>
          <p:cNvSpPr>
            <a:spLocks noGrp="1"/>
          </p:cNvSpPr>
          <p:nvPr>
            <p:ph type="title"/>
          </p:nvPr>
        </p:nvSpPr>
        <p:spPr>
          <a:xfrm>
            <a:off x="457200" y="914400"/>
            <a:ext cx="8534400" cy="1524000"/>
          </a:xfrm>
        </p:spPr>
        <p:txBody>
          <a:bodyPr rtlCol="0">
            <a:normAutofit fontScale="90000"/>
          </a:bodyPr>
          <a:lstStyle/>
          <a:p>
            <a:pPr algn="l" eaLnBrk="1" fontAlgn="auto" hangingPunct="1">
              <a:spcAft>
                <a:spcPts val="0"/>
              </a:spcAft>
              <a:defRPr/>
            </a:pP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r>
              <a:rPr lang="en-US" dirty="0">
                <a:solidFill>
                  <a:srgbClr val="FFFF00"/>
                </a:solidFill>
              </a:rPr>
              <a:t>Q. ECGC premium on WTPC advances is</a:t>
            </a:r>
            <a:br>
              <a:rPr lang="en-US" dirty="0"/>
            </a:br>
            <a:br>
              <a:rPr lang="en-US" dirty="0"/>
            </a:br>
            <a:br>
              <a:rPr lang="en-US" dirty="0"/>
            </a:br>
            <a:br>
              <a:rPr lang="en-US" dirty="0"/>
            </a:br>
            <a:br>
              <a:rPr lang="en-US" dirty="0"/>
            </a:br>
            <a:br>
              <a:rPr lang="en-US" dirty="0"/>
            </a:b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FCDCFA90-E9BA-D27B-91E0-45326C69086C}"/>
              </a:ext>
            </a:extLst>
          </p:cNvPr>
          <p:cNvSpPr>
            <a:spLocks noGrp="1"/>
          </p:cNvSpPr>
          <p:nvPr>
            <p:ph idx="1"/>
          </p:nvPr>
        </p:nvSpPr>
        <p:spPr>
          <a:xfrm>
            <a:off x="285720" y="2857496"/>
            <a:ext cx="8382000" cy="3286148"/>
          </a:xfrm>
        </p:spPr>
        <p:txBody>
          <a:bodyPr>
            <a:normAutofit fontScale="70000" lnSpcReduction="20000"/>
          </a:bodyPr>
          <a:lstStyle/>
          <a:p>
            <a:pPr eaLnBrk="1" hangingPunct="1">
              <a:buFont typeface="Arial" charset="0"/>
              <a:buNone/>
              <a:defRPr/>
            </a:pPr>
            <a:endParaRPr lang="en-US" dirty="0">
              <a:solidFill>
                <a:srgbClr val="FFFF00"/>
              </a:solidFill>
              <a:latin typeface="+mj-lt"/>
              <a:ea typeface="+mj-ea"/>
              <a:cs typeface="+mj-cs"/>
            </a:endParaRPr>
          </a:p>
          <a:p>
            <a:pPr eaLnBrk="1" hangingPunct="1">
              <a:buFont typeface="Arial" charset="0"/>
              <a:buNone/>
              <a:defRPr/>
            </a:pPr>
            <a:r>
              <a:rPr lang="en-US" dirty="0">
                <a:solidFill>
                  <a:srgbClr val="FFFF00"/>
                </a:solidFill>
                <a:latin typeface="+mj-lt"/>
                <a:ea typeface="+mj-ea"/>
                <a:cs typeface="+mj-cs"/>
              </a:rPr>
              <a:t>	</a:t>
            </a:r>
            <a:r>
              <a:rPr lang="en-US" sz="4000" dirty="0">
                <a:solidFill>
                  <a:srgbClr val="FFFF00"/>
                </a:solidFill>
                <a:latin typeface="+mj-lt"/>
                <a:ea typeface="+mj-ea"/>
                <a:cs typeface="+mj-cs"/>
              </a:rPr>
              <a:t>Ans:    9 </a:t>
            </a:r>
            <a:r>
              <a:rPr lang="en-US" sz="4000" dirty="0" err="1">
                <a:solidFill>
                  <a:srgbClr val="FFFF00"/>
                </a:solidFill>
                <a:latin typeface="+mj-lt"/>
                <a:ea typeface="+mj-ea"/>
                <a:cs typeface="+mj-cs"/>
              </a:rPr>
              <a:t>paise</a:t>
            </a:r>
            <a:r>
              <a:rPr lang="en-US" sz="4000" dirty="0">
                <a:solidFill>
                  <a:srgbClr val="FFFF00"/>
                </a:solidFill>
                <a:latin typeface="+mj-lt"/>
                <a:ea typeface="+mj-ea"/>
                <a:cs typeface="+mj-cs"/>
              </a:rPr>
              <a:t> /Rs.100 /month (Customer)</a:t>
            </a:r>
          </a:p>
          <a:p>
            <a:pPr eaLnBrk="1" hangingPunct="1">
              <a:buFont typeface="Arial" charset="0"/>
              <a:buNone/>
              <a:defRPr/>
            </a:pPr>
            <a:r>
              <a:rPr lang="en-US" sz="4000" dirty="0">
                <a:solidFill>
                  <a:srgbClr val="FFFF00"/>
                </a:solidFill>
                <a:latin typeface="+mj-lt"/>
                <a:ea typeface="+mj-ea"/>
                <a:cs typeface="+mj-cs"/>
              </a:rPr>
              <a:t>01.07.2024 – 30.06.2025</a:t>
            </a:r>
          </a:p>
          <a:p>
            <a:pPr algn="just">
              <a:buNone/>
              <a:defRPr/>
            </a:pPr>
            <a:r>
              <a:rPr lang="en-US" sz="4000" b="1" dirty="0">
                <a:latin typeface="Latha"/>
              </a:rPr>
              <a:t>  Purchase, processing, manufacturing or packing of goods prior to shipment / working capital expenses</a:t>
            </a:r>
            <a:endParaRPr lang="en-US" sz="4000" dirty="0">
              <a:solidFill>
                <a:srgbClr val="FFFF00"/>
              </a:solidFill>
              <a:latin typeface="+mj-lt"/>
              <a:ea typeface="+mj-ea"/>
              <a:cs typeface="+mj-cs"/>
            </a:endParaRPr>
          </a:p>
          <a:p>
            <a:pPr eaLnBrk="1" hangingPunct="1">
              <a:buFont typeface="Arial" charset="0"/>
              <a:buNone/>
              <a:defRPr/>
            </a:pPr>
            <a:endParaRPr lang="en-IN" sz="4000" dirty="0">
              <a:solidFill>
                <a:srgbClr val="FFFF00"/>
              </a:solidFill>
              <a:latin typeface="+mj-lt"/>
              <a:ea typeface="+mj-ea"/>
              <a:cs typeface="+mj-cs"/>
            </a:endParaRPr>
          </a:p>
          <a:p>
            <a:pPr eaLnBrk="1" hangingPunct="1">
              <a:buFont typeface="Arial" charset="0"/>
              <a:buChar char="•"/>
              <a:defRPr/>
            </a:pPr>
            <a:endParaRPr lang="en-IN" dirty="0"/>
          </a:p>
        </p:txBody>
      </p:sp>
      <p:sp>
        <p:nvSpPr>
          <p:cNvPr id="4" name="Date Placeholder 3">
            <a:extLst>
              <a:ext uri="{FF2B5EF4-FFF2-40B4-BE49-F238E27FC236}">
                <a16:creationId xmlns:a16="http://schemas.microsoft.com/office/drawing/2014/main" id="{A17F9AFD-DE6E-10DC-9587-55DA942A4303}"/>
              </a:ext>
            </a:extLst>
          </p:cNvPr>
          <p:cNvSpPr>
            <a:spLocks noGrp="1"/>
          </p:cNvSpPr>
          <p:nvPr>
            <p:ph type="dt" sz="half" idx="10"/>
          </p:nvPr>
        </p:nvSpPr>
        <p:spPr/>
        <p:txBody>
          <a:bodyPr/>
          <a:lstStyle/>
          <a:p>
            <a:pPr>
              <a:defRPr/>
            </a:pPr>
            <a:fld id="{6BE2DF40-3124-4822-93B0-FC2D92EF0A73}" type="datetime1">
              <a:rPr lang="en-US" smtClean="0"/>
              <a:pPr>
                <a:defRPr/>
              </a:pPr>
              <a:t>2/2/2025</a:t>
            </a:fld>
            <a:endParaRPr lang="en-US"/>
          </a:p>
        </p:txBody>
      </p:sp>
      <p:sp>
        <p:nvSpPr>
          <p:cNvPr id="6" name="Footer Placeholder 5">
            <a:extLst>
              <a:ext uri="{FF2B5EF4-FFF2-40B4-BE49-F238E27FC236}">
                <a16:creationId xmlns:a16="http://schemas.microsoft.com/office/drawing/2014/main" id="{503C525A-09DF-9DB6-E729-7D007B0439D8}"/>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4196E38E-CDEB-3733-B478-69FFEB31116E}"/>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1E534E1-104A-422F-B908-A1D50ECB3505}" type="slidenum">
              <a:rPr lang="en-US" altLang="en-US">
                <a:solidFill>
                  <a:srgbClr val="FFFFFF"/>
                </a:solidFill>
              </a:rPr>
              <a:pPr eaLnBrk="1" hangingPunct="1"/>
              <a:t>45</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3075">
                                            <p:txEl>
                                              <p:pRg st="2" end="2"/>
                                            </p:txEl>
                                          </p:spTgt>
                                        </p:tgtEl>
                                        <p:attrNameLst>
                                          <p:attrName>style.visibility</p:attrName>
                                        </p:attrNameLst>
                                      </p:cBhvr>
                                      <p:to>
                                        <p:strVal val="visible"/>
                                      </p:to>
                                    </p:set>
                                    <p:animEffect transition="in" filter="blinds(horizontal)">
                                      <p:cBhvr>
                                        <p:cTn id="16" dur="500"/>
                                        <p:tgtEl>
                                          <p:spTgt spid="307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3075">
                                            <p:txEl>
                                              <p:pRg st="3" end="3"/>
                                            </p:txEl>
                                          </p:spTgt>
                                        </p:tgtEl>
                                        <p:attrNameLst>
                                          <p:attrName>style.visibility</p:attrName>
                                        </p:attrNameLst>
                                      </p:cBhvr>
                                      <p:to>
                                        <p:strVal val="visible"/>
                                      </p:to>
                                    </p:set>
                                    <p:animEffect transition="in" filter="blinds(horizontal)">
                                      <p:cBhvr>
                                        <p:cTn id="21" dur="500"/>
                                        <p:tgtEl>
                                          <p:spTgt spid="307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44F33-2B52-22D0-DB36-2424AD603CDD}"/>
              </a:ext>
            </a:extLst>
          </p:cNvPr>
          <p:cNvSpPr>
            <a:spLocks noGrp="1"/>
          </p:cNvSpPr>
          <p:nvPr>
            <p:ph type="title"/>
          </p:nvPr>
        </p:nvSpPr>
        <p:spPr>
          <a:xfrm>
            <a:off x="457200" y="914400"/>
            <a:ext cx="8534400" cy="1524000"/>
          </a:xfrm>
        </p:spPr>
        <p:txBody>
          <a:bodyPr rtlCol="0">
            <a:normAutofit fontScale="90000"/>
          </a:bodyPr>
          <a:lstStyle/>
          <a:p>
            <a:pPr algn="l" eaLnBrk="1" fontAlgn="auto" hangingPunct="1">
              <a:spcAft>
                <a:spcPts val="0"/>
              </a:spcAft>
              <a:defRPr/>
            </a:pP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r>
              <a:rPr lang="en-US" dirty="0">
                <a:solidFill>
                  <a:srgbClr val="FFFF00"/>
                </a:solidFill>
              </a:rPr>
              <a:t>Q. ECGC premium on WTPS advances</a:t>
            </a:r>
            <a:br>
              <a:rPr lang="en-US" dirty="0"/>
            </a:br>
            <a:br>
              <a:rPr lang="en-US" dirty="0"/>
            </a:br>
            <a:br>
              <a:rPr lang="en-US" dirty="0"/>
            </a:br>
            <a:br>
              <a:rPr lang="en-US" dirty="0"/>
            </a:br>
            <a:br>
              <a:rPr lang="en-US" dirty="0"/>
            </a:br>
            <a:br>
              <a:rPr lang="en-US" dirty="0"/>
            </a:b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FCDCFA90-E9BA-D27B-91E0-45326C69086C}"/>
              </a:ext>
            </a:extLst>
          </p:cNvPr>
          <p:cNvSpPr>
            <a:spLocks noGrp="1"/>
          </p:cNvSpPr>
          <p:nvPr>
            <p:ph idx="1"/>
          </p:nvPr>
        </p:nvSpPr>
        <p:spPr>
          <a:xfrm>
            <a:off x="457200" y="3276600"/>
            <a:ext cx="8382000" cy="1524000"/>
          </a:xfrm>
        </p:spPr>
        <p:txBody>
          <a:bodyPr>
            <a:normAutofit lnSpcReduction="10000"/>
          </a:bodyPr>
          <a:lstStyle/>
          <a:p>
            <a:pPr eaLnBrk="1" hangingPunct="1">
              <a:buFont typeface="Arial" charset="0"/>
              <a:buNone/>
              <a:defRPr/>
            </a:pP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5.50 </a:t>
            </a:r>
            <a:r>
              <a:rPr lang="en-US" sz="4000" dirty="0" err="1">
                <a:solidFill>
                  <a:srgbClr val="FFFF00"/>
                </a:solidFill>
                <a:latin typeface="+mj-lt"/>
                <a:ea typeface="+mj-ea"/>
                <a:cs typeface="+mj-cs"/>
              </a:rPr>
              <a:t>paise</a:t>
            </a:r>
            <a:r>
              <a:rPr lang="en-US" sz="4000" dirty="0">
                <a:solidFill>
                  <a:srgbClr val="FFFF00"/>
                </a:solidFill>
                <a:latin typeface="+mj-lt"/>
                <a:ea typeface="+mj-ea"/>
                <a:cs typeface="+mj-cs"/>
              </a:rPr>
              <a:t> /Rs.100 /month (Bank)</a:t>
            </a:r>
          </a:p>
          <a:p>
            <a:pPr eaLnBrk="1" hangingPunct="1">
              <a:buFont typeface="Arial" charset="0"/>
              <a:buNone/>
              <a:defRPr/>
            </a:pPr>
            <a:endParaRPr lang="en-IN" sz="4000" dirty="0">
              <a:solidFill>
                <a:srgbClr val="FFFF00"/>
              </a:solidFill>
              <a:latin typeface="+mj-lt"/>
              <a:ea typeface="+mj-ea"/>
              <a:cs typeface="+mj-cs"/>
            </a:endParaRPr>
          </a:p>
          <a:p>
            <a:pPr eaLnBrk="1" hangingPunct="1">
              <a:buFont typeface="Arial" charset="0"/>
              <a:buChar char="•"/>
              <a:defRPr/>
            </a:pPr>
            <a:endParaRPr lang="en-IN" dirty="0"/>
          </a:p>
        </p:txBody>
      </p:sp>
      <p:sp>
        <p:nvSpPr>
          <p:cNvPr id="4" name="Date Placeholder 3">
            <a:extLst>
              <a:ext uri="{FF2B5EF4-FFF2-40B4-BE49-F238E27FC236}">
                <a16:creationId xmlns:a16="http://schemas.microsoft.com/office/drawing/2014/main" id="{A17F9AFD-DE6E-10DC-9587-55DA942A4303}"/>
              </a:ext>
            </a:extLst>
          </p:cNvPr>
          <p:cNvSpPr>
            <a:spLocks noGrp="1"/>
          </p:cNvSpPr>
          <p:nvPr>
            <p:ph type="dt" sz="half" idx="10"/>
          </p:nvPr>
        </p:nvSpPr>
        <p:spPr/>
        <p:txBody>
          <a:bodyPr/>
          <a:lstStyle/>
          <a:p>
            <a:pPr>
              <a:defRPr/>
            </a:pPr>
            <a:fld id="{6BE2DF40-3124-4822-93B0-FC2D92EF0A73}" type="datetime1">
              <a:rPr lang="en-US" smtClean="0"/>
              <a:pPr>
                <a:defRPr/>
              </a:pPr>
              <a:t>2/2/2025</a:t>
            </a:fld>
            <a:endParaRPr lang="en-US"/>
          </a:p>
        </p:txBody>
      </p:sp>
      <p:sp>
        <p:nvSpPr>
          <p:cNvPr id="6" name="Footer Placeholder 5">
            <a:extLst>
              <a:ext uri="{FF2B5EF4-FFF2-40B4-BE49-F238E27FC236}">
                <a16:creationId xmlns:a16="http://schemas.microsoft.com/office/drawing/2014/main" id="{503C525A-09DF-9DB6-E729-7D007B0439D8}"/>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4196E38E-CDEB-3733-B478-69FFEB31116E}"/>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1E534E1-104A-422F-B908-A1D50ECB3505}" type="slidenum">
              <a:rPr lang="en-US" altLang="en-US">
                <a:solidFill>
                  <a:srgbClr val="FFFFFF"/>
                </a:solidFill>
              </a:rPr>
              <a:pPr eaLnBrk="1" hangingPunct="1"/>
              <a:t>46</a:t>
            </a:fld>
            <a:endParaRPr lang="en-US" altLang="en-US">
              <a:solidFill>
                <a:srgbClr val="FFFFFF"/>
              </a:solidFill>
            </a:endParaRPr>
          </a:p>
        </p:txBody>
      </p:sp>
    </p:spTree>
    <p:extLst>
      <p:ext uri="{BB962C8B-B14F-4D97-AF65-F5344CB8AC3E}">
        <p14:creationId xmlns:p14="http://schemas.microsoft.com/office/powerpoint/2010/main" val="3790051886"/>
      </p:ext>
    </p:extLst>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0" end="0"/>
                                            </p:txEl>
                                          </p:spTgt>
                                        </p:tgtEl>
                                        <p:attrNameLst>
                                          <p:attrName>style.visibility</p:attrName>
                                        </p:attrNameLst>
                                      </p:cBhvr>
                                      <p:to>
                                        <p:strVal val="visible"/>
                                      </p:to>
                                    </p:set>
                                    <p:animEffect transition="in" filter="blinds(horizontal)">
                                      <p:cBhvr>
                                        <p:cTn id="11" dur="500"/>
                                        <p:tgtEl>
                                          <p:spTgt spid="307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12F45-BC26-24BD-B2AF-0FA77EDDE1C3}"/>
              </a:ext>
            </a:extLst>
          </p:cNvPr>
          <p:cNvSpPr>
            <a:spLocks noGrp="1"/>
          </p:cNvSpPr>
          <p:nvPr>
            <p:ph type="title"/>
          </p:nvPr>
        </p:nvSpPr>
        <p:spPr>
          <a:xfrm>
            <a:off x="457200" y="914400"/>
            <a:ext cx="8534400" cy="1524000"/>
          </a:xfrm>
        </p:spPr>
        <p:txBody>
          <a:bodyPr rtlCol="0">
            <a:normAutofit fontScale="90000"/>
          </a:bodyPr>
          <a:lstStyle/>
          <a:p>
            <a:pPr algn="l" eaLnBrk="1" fontAlgn="auto" hangingPunct="1">
              <a:spcAft>
                <a:spcPts val="0"/>
              </a:spcAft>
              <a:defRPr/>
            </a:pPr>
            <a:br>
              <a:rPr lang="en-US" dirty="0"/>
            </a:br>
            <a:br>
              <a:rPr lang="en-US" dirty="0"/>
            </a:br>
            <a:br>
              <a:rPr lang="en-US" dirty="0"/>
            </a:br>
            <a:br>
              <a:rPr lang="en-US" dirty="0"/>
            </a:br>
            <a:br>
              <a:rPr lang="en-US" dirty="0"/>
            </a:br>
            <a:r>
              <a:rPr lang="en-US" dirty="0"/>
              <a:t>Q</a:t>
            </a:r>
            <a:r>
              <a:rPr lang="en-US" dirty="0">
                <a:solidFill>
                  <a:srgbClr val="FFFF00"/>
                </a:solidFill>
              </a:rPr>
              <a:t>. </a:t>
            </a:r>
            <a:r>
              <a:rPr lang="en-IN" dirty="0">
                <a:solidFill>
                  <a:srgbClr val="FFFF00"/>
                </a:solidFill>
              </a:rPr>
              <a:t>Maximum liability cover available under ECGC WT-PC is</a:t>
            </a:r>
            <a:br>
              <a:rPr lang="en-US" dirty="0"/>
            </a:br>
            <a:br>
              <a:rPr lang="en-US" dirty="0"/>
            </a:b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CDFCFA5D-A371-EC3E-B2D9-EC52DC22A957}"/>
              </a:ext>
            </a:extLst>
          </p:cNvPr>
          <p:cNvSpPr>
            <a:spLocks noGrp="1"/>
          </p:cNvSpPr>
          <p:nvPr>
            <p:ph idx="1"/>
          </p:nvPr>
        </p:nvSpPr>
        <p:spPr>
          <a:xfrm>
            <a:off x="457200" y="3276600"/>
            <a:ext cx="8382000" cy="1524000"/>
          </a:xfrm>
        </p:spPr>
        <p:txBody>
          <a:bodyPr>
            <a:normAutofit fontScale="85000" lnSpcReduction="20000"/>
          </a:bodyPr>
          <a:lstStyle/>
          <a:p>
            <a:pPr eaLnBrk="1" hangingPunct="1">
              <a:buFont typeface="Arial" charset="0"/>
              <a:buNone/>
              <a:defRPr/>
            </a:pPr>
            <a:endParaRPr lang="en-US" dirty="0">
              <a:solidFill>
                <a:srgbClr val="FFFF00"/>
              </a:solidFill>
              <a:latin typeface="+mj-lt"/>
              <a:ea typeface="+mj-ea"/>
              <a:cs typeface="+mj-cs"/>
            </a:endParaRPr>
          </a:p>
          <a:p>
            <a:pPr eaLnBrk="1" hangingPunct="1">
              <a:buFont typeface="Arial" charset="0"/>
              <a:buNone/>
              <a:defRPr/>
            </a:pPr>
            <a:r>
              <a:rPr lang="en-US" dirty="0">
                <a:solidFill>
                  <a:srgbClr val="FFFF00"/>
                </a:solidFill>
                <a:latin typeface="+mj-lt"/>
                <a:ea typeface="+mj-ea"/>
                <a:cs typeface="+mj-cs"/>
              </a:rPr>
              <a:t>	</a:t>
            </a: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Rs.800  Cr.(</a:t>
            </a:r>
            <a:r>
              <a:rPr lang="en-US" sz="4000" dirty="0" err="1">
                <a:solidFill>
                  <a:srgbClr val="FFFF00"/>
                </a:solidFill>
                <a:latin typeface="+mj-lt"/>
                <a:ea typeface="+mj-ea"/>
                <a:cs typeface="+mj-cs"/>
              </a:rPr>
              <a:t>w.ef</a:t>
            </a:r>
            <a:r>
              <a:rPr lang="en-US" sz="4000" dirty="0">
                <a:solidFill>
                  <a:srgbClr val="FFFF00"/>
                </a:solidFill>
                <a:latin typeface="+mj-lt"/>
                <a:ea typeface="+mj-ea"/>
                <a:cs typeface="+mj-cs"/>
              </a:rPr>
              <a:t>. 01.07.24-30.06.25)</a:t>
            </a:r>
            <a:endParaRPr lang="en-IN" dirty="0"/>
          </a:p>
        </p:txBody>
      </p:sp>
      <p:sp>
        <p:nvSpPr>
          <p:cNvPr id="4" name="Date Placeholder 3">
            <a:extLst>
              <a:ext uri="{FF2B5EF4-FFF2-40B4-BE49-F238E27FC236}">
                <a16:creationId xmlns:a16="http://schemas.microsoft.com/office/drawing/2014/main" id="{5BD48F02-4082-D312-CCF3-037E0D2D4FDE}"/>
              </a:ext>
            </a:extLst>
          </p:cNvPr>
          <p:cNvSpPr>
            <a:spLocks noGrp="1"/>
          </p:cNvSpPr>
          <p:nvPr>
            <p:ph type="dt" sz="half" idx="10"/>
          </p:nvPr>
        </p:nvSpPr>
        <p:spPr/>
        <p:txBody>
          <a:bodyPr/>
          <a:lstStyle/>
          <a:p>
            <a:pPr>
              <a:defRPr/>
            </a:pPr>
            <a:fld id="{28C4E9CE-367E-496A-9389-54F21A3A91F5}" type="datetime1">
              <a:rPr lang="en-US" smtClean="0"/>
              <a:pPr>
                <a:defRPr/>
              </a:pPr>
              <a:t>2/2/2025</a:t>
            </a:fld>
            <a:endParaRPr lang="en-US"/>
          </a:p>
        </p:txBody>
      </p:sp>
      <p:sp>
        <p:nvSpPr>
          <p:cNvPr id="6" name="Footer Placeholder 5">
            <a:extLst>
              <a:ext uri="{FF2B5EF4-FFF2-40B4-BE49-F238E27FC236}">
                <a16:creationId xmlns:a16="http://schemas.microsoft.com/office/drawing/2014/main" id="{5DD94028-304E-54DE-F454-EE3E763E8CDC}"/>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3C1CDA3D-295F-CBD3-4BC1-2C7291B03CA6}"/>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65ED6DA-E6EC-432A-BB69-2E13CF1E3CF2}" type="slidenum">
              <a:rPr lang="en-US" altLang="en-US">
                <a:solidFill>
                  <a:srgbClr val="FFFFFF"/>
                </a:solidFill>
              </a:rPr>
              <a:pPr eaLnBrk="1" hangingPunct="1"/>
              <a:t>47</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12F45-BC26-24BD-B2AF-0FA77EDDE1C3}"/>
              </a:ext>
            </a:extLst>
          </p:cNvPr>
          <p:cNvSpPr>
            <a:spLocks noGrp="1"/>
          </p:cNvSpPr>
          <p:nvPr>
            <p:ph type="title"/>
          </p:nvPr>
        </p:nvSpPr>
        <p:spPr>
          <a:xfrm>
            <a:off x="457200" y="914400"/>
            <a:ext cx="8534400" cy="1524000"/>
          </a:xfrm>
        </p:spPr>
        <p:txBody>
          <a:bodyPr rtlCol="0">
            <a:normAutofit fontScale="90000"/>
          </a:bodyPr>
          <a:lstStyle/>
          <a:p>
            <a:pPr algn="l" eaLnBrk="1" fontAlgn="auto" hangingPunct="1">
              <a:spcAft>
                <a:spcPts val="0"/>
              </a:spcAft>
              <a:defRPr/>
            </a:pPr>
            <a:br>
              <a:rPr lang="en-US" dirty="0"/>
            </a:br>
            <a:br>
              <a:rPr lang="en-US" dirty="0"/>
            </a:br>
            <a:br>
              <a:rPr lang="en-US" dirty="0"/>
            </a:br>
            <a:br>
              <a:rPr lang="en-US" dirty="0"/>
            </a:br>
            <a:br>
              <a:rPr lang="en-US" dirty="0"/>
            </a:br>
            <a:r>
              <a:rPr lang="en-US" dirty="0"/>
              <a:t>Q</a:t>
            </a:r>
            <a:r>
              <a:rPr lang="en-US" dirty="0">
                <a:solidFill>
                  <a:srgbClr val="FFFF00"/>
                </a:solidFill>
              </a:rPr>
              <a:t>. </a:t>
            </a:r>
            <a:r>
              <a:rPr lang="en-IN" dirty="0">
                <a:solidFill>
                  <a:srgbClr val="FFFF00"/>
                </a:solidFill>
              </a:rPr>
              <a:t>Maximum liability cover available under ECGC WT-PS is</a:t>
            </a:r>
            <a:br>
              <a:rPr lang="en-US" dirty="0"/>
            </a:br>
            <a:br>
              <a:rPr lang="en-US" dirty="0"/>
            </a:b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CDFCFA5D-A371-EC3E-B2D9-EC52DC22A957}"/>
              </a:ext>
            </a:extLst>
          </p:cNvPr>
          <p:cNvSpPr>
            <a:spLocks noGrp="1"/>
          </p:cNvSpPr>
          <p:nvPr>
            <p:ph idx="1"/>
          </p:nvPr>
        </p:nvSpPr>
        <p:spPr>
          <a:xfrm>
            <a:off x="457200" y="3276600"/>
            <a:ext cx="8382000" cy="1524000"/>
          </a:xfrm>
        </p:spPr>
        <p:txBody>
          <a:bodyPr>
            <a:normAutofit fontScale="85000" lnSpcReduction="20000"/>
          </a:bodyPr>
          <a:lstStyle/>
          <a:p>
            <a:pPr eaLnBrk="1" hangingPunct="1">
              <a:buFont typeface="Arial" charset="0"/>
              <a:buNone/>
              <a:defRPr/>
            </a:pPr>
            <a:endParaRPr lang="en-US" dirty="0">
              <a:solidFill>
                <a:srgbClr val="FFFF00"/>
              </a:solidFill>
              <a:latin typeface="+mj-lt"/>
              <a:ea typeface="+mj-ea"/>
              <a:cs typeface="+mj-cs"/>
            </a:endParaRPr>
          </a:p>
          <a:p>
            <a:pPr eaLnBrk="1" hangingPunct="1">
              <a:buFont typeface="Arial" charset="0"/>
              <a:buNone/>
              <a:defRPr/>
            </a:pPr>
            <a:r>
              <a:rPr lang="en-US" dirty="0">
                <a:solidFill>
                  <a:srgbClr val="FFFF00"/>
                </a:solidFill>
                <a:latin typeface="+mj-lt"/>
                <a:ea typeface="+mj-ea"/>
                <a:cs typeface="+mj-cs"/>
              </a:rPr>
              <a:t>	</a:t>
            </a: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Rs.500  Cr.(</a:t>
            </a:r>
            <a:r>
              <a:rPr lang="en-US" sz="4000" dirty="0" err="1">
                <a:solidFill>
                  <a:srgbClr val="FFFF00"/>
                </a:solidFill>
                <a:latin typeface="+mj-lt"/>
                <a:ea typeface="+mj-ea"/>
                <a:cs typeface="+mj-cs"/>
              </a:rPr>
              <a:t>w.ef</a:t>
            </a:r>
            <a:r>
              <a:rPr lang="en-US" sz="4000" dirty="0">
                <a:solidFill>
                  <a:srgbClr val="FFFF00"/>
                </a:solidFill>
                <a:latin typeface="+mj-lt"/>
                <a:ea typeface="+mj-ea"/>
                <a:cs typeface="+mj-cs"/>
              </a:rPr>
              <a:t>. 01.07.24-30.06.25)</a:t>
            </a:r>
            <a:endParaRPr lang="en-IN" dirty="0"/>
          </a:p>
        </p:txBody>
      </p:sp>
      <p:sp>
        <p:nvSpPr>
          <p:cNvPr id="4" name="Date Placeholder 3">
            <a:extLst>
              <a:ext uri="{FF2B5EF4-FFF2-40B4-BE49-F238E27FC236}">
                <a16:creationId xmlns:a16="http://schemas.microsoft.com/office/drawing/2014/main" id="{5BD48F02-4082-D312-CCF3-037E0D2D4FDE}"/>
              </a:ext>
            </a:extLst>
          </p:cNvPr>
          <p:cNvSpPr>
            <a:spLocks noGrp="1"/>
          </p:cNvSpPr>
          <p:nvPr>
            <p:ph type="dt" sz="half" idx="10"/>
          </p:nvPr>
        </p:nvSpPr>
        <p:spPr/>
        <p:txBody>
          <a:bodyPr/>
          <a:lstStyle/>
          <a:p>
            <a:pPr>
              <a:defRPr/>
            </a:pPr>
            <a:fld id="{28C4E9CE-367E-496A-9389-54F21A3A91F5}" type="datetime1">
              <a:rPr lang="en-US" smtClean="0"/>
              <a:pPr>
                <a:defRPr/>
              </a:pPr>
              <a:t>2/2/2025</a:t>
            </a:fld>
            <a:endParaRPr lang="en-US"/>
          </a:p>
        </p:txBody>
      </p:sp>
      <p:sp>
        <p:nvSpPr>
          <p:cNvPr id="6" name="Footer Placeholder 5">
            <a:extLst>
              <a:ext uri="{FF2B5EF4-FFF2-40B4-BE49-F238E27FC236}">
                <a16:creationId xmlns:a16="http://schemas.microsoft.com/office/drawing/2014/main" id="{5DD94028-304E-54DE-F454-EE3E763E8CDC}"/>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3C1CDA3D-295F-CBD3-4BC1-2C7291B03CA6}"/>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65ED6DA-E6EC-432A-BB69-2E13CF1E3CF2}" type="slidenum">
              <a:rPr lang="en-US" altLang="en-US">
                <a:solidFill>
                  <a:srgbClr val="FFFFFF"/>
                </a:solidFill>
              </a:rPr>
              <a:pPr eaLnBrk="1" hangingPunct="1"/>
              <a:t>48</a:t>
            </a:fld>
            <a:endParaRPr lang="en-US" altLang="en-US">
              <a:solidFill>
                <a:srgbClr val="FFFFFF"/>
              </a:solidFill>
            </a:endParaRPr>
          </a:p>
        </p:txBody>
      </p:sp>
    </p:spTree>
    <p:extLst>
      <p:ext uri="{BB962C8B-B14F-4D97-AF65-F5344CB8AC3E}">
        <p14:creationId xmlns:p14="http://schemas.microsoft.com/office/powerpoint/2010/main" val="132711672"/>
      </p:ext>
    </p:extLst>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78B00-C111-B38E-9656-1EAB3409DB06}"/>
              </a:ext>
            </a:extLst>
          </p:cNvPr>
          <p:cNvSpPr>
            <a:spLocks noGrp="1"/>
          </p:cNvSpPr>
          <p:nvPr>
            <p:ph type="title"/>
          </p:nvPr>
        </p:nvSpPr>
        <p:spPr>
          <a:xfrm>
            <a:off x="457200" y="914400"/>
            <a:ext cx="8534400" cy="1524000"/>
          </a:xfrm>
        </p:spPr>
        <p:txBody>
          <a:bodyPr rtlCol="0">
            <a:normAutofit fontScale="90000"/>
          </a:bodyPr>
          <a:lstStyle/>
          <a:p>
            <a:pPr algn="l" eaLnBrk="1" fontAlgn="auto" hangingPunct="1">
              <a:spcAft>
                <a:spcPts val="0"/>
              </a:spcAft>
              <a:defRPr/>
            </a:pP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r>
              <a:rPr lang="en-US" dirty="0">
                <a:solidFill>
                  <a:srgbClr val="FFFF00"/>
                </a:solidFill>
              </a:rPr>
              <a:t>Q.  Import Bill of Entry follow up is done now a days through</a:t>
            </a:r>
            <a:br>
              <a:rPr lang="en-US" dirty="0"/>
            </a:br>
            <a:br>
              <a:rPr lang="en-US" dirty="0"/>
            </a:br>
            <a:br>
              <a:rPr lang="en-US" dirty="0"/>
            </a:br>
            <a:br>
              <a:rPr lang="en-US" dirty="0"/>
            </a:br>
            <a:br>
              <a:rPr lang="en-US" dirty="0"/>
            </a:br>
            <a:br>
              <a:rPr lang="en-US" dirty="0"/>
            </a:b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4F525C0F-1B8A-D051-562B-CF36AD2AA874}"/>
              </a:ext>
            </a:extLst>
          </p:cNvPr>
          <p:cNvSpPr>
            <a:spLocks noGrp="1"/>
          </p:cNvSpPr>
          <p:nvPr>
            <p:ph idx="1"/>
          </p:nvPr>
        </p:nvSpPr>
        <p:spPr>
          <a:xfrm>
            <a:off x="357158" y="2714620"/>
            <a:ext cx="8382000" cy="2867044"/>
          </a:xfrm>
        </p:spPr>
        <p:txBody>
          <a:bodyPr>
            <a:normAutofit fontScale="70000" lnSpcReduction="20000"/>
          </a:bodyPr>
          <a:lstStyle/>
          <a:p>
            <a:pPr eaLnBrk="1" hangingPunct="1">
              <a:buFont typeface="Arial" charset="0"/>
              <a:buNone/>
              <a:defRPr/>
            </a:pPr>
            <a:endParaRPr lang="en-US" dirty="0">
              <a:solidFill>
                <a:srgbClr val="FFFF00"/>
              </a:solidFill>
              <a:latin typeface="+mj-lt"/>
              <a:ea typeface="+mj-ea"/>
              <a:cs typeface="+mj-cs"/>
            </a:endParaRPr>
          </a:p>
          <a:p>
            <a:pPr eaLnBrk="1" hangingPunct="1">
              <a:buFont typeface="Arial" charset="0"/>
              <a:buNone/>
              <a:defRPr/>
            </a:pPr>
            <a:r>
              <a:rPr lang="en-US" dirty="0">
                <a:solidFill>
                  <a:srgbClr val="FFFF00"/>
                </a:solidFill>
                <a:latin typeface="+mj-lt"/>
                <a:ea typeface="+mj-ea"/>
                <a:cs typeface="+mj-cs"/>
              </a:rPr>
              <a:t>	</a:t>
            </a: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I D P M S</a:t>
            </a:r>
          </a:p>
          <a:p>
            <a:pPr algn="just" eaLnBrk="1" hangingPunct="1">
              <a:buFont typeface="Arial" charset="0"/>
              <a:buNone/>
              <a:defRPr/>
            </a:pPr>
            <a:r>
              <a:rPr lang="en-US" sz="4000" dirty="0">
                <a:solidFill>
                  <a:srgbClr val="FFFF00"/>
                </a:solidFill>
                <a:latin typeface="+mj-lt"/>
                <a:ea typeface="+mj-ea"/>
                <a:cs typeface="+mj-cs"/>
              </a:rPr>
              <a:t>  Import Data Processing &amp; Monitoring System is online platform used by RBI to monitor &amp; manage import related transactions.</a:t>
            </a:r>
            <a:endParaRPr lang="en-IN" sz="4000" dirty="0">
              <a:solidFill>
                <a:srgbClr val="FFFF00"/>
              </a:solidFill>
              <a:latin typeface="+mj-lt"/>
              <a:ea typeface="+mj-ea"/>
              <a:cs typeface="+mj-cs"/>
            </a:endParaRPr>
          </a:p>
          <a:p>
            <a:pPr eaLnBrk="1" hangingPunct="1">
              <a:buFont typeface="Arial" charset="0"/>
              <a:buChar char="•"/>
              <a:defRPr/>
            </a:pPr>
            <a:endParaRPr lang="en-IN" dirty="0"/>
          </a:p>
        </p:txBody>
      </p:sp>
      <p:sp>
        <p:nvSpPr>
          <p:cNvPr id="4" name="Date Placeholder 3">
            <a:extLst>
              <a:ext uri="{FF2B5EF4-FFF2-40B4-BE49-F238E27FC236}">
                <a16:creationId xmlns:a16="http://schemas.microsoft.com/office/drawing/2014/main" id="{B9AD8E1F-FF44-E61A-159A-6DEBDE4E9759}"/>
              </a:ext>
            </a:extLst>
          </p:cNvPr>
          <p:cNvSpPr>
            <a:spLocks noGrp="1"/>
          </p:cNvSpPr>
          <p:nvPr>
            <p:ph type="dt" sz="half" idx="10"/>
          </p:nvPr>
        </p:nvSpPr>
        <p:spPr/>
        <p:txBody>
          <a:bodyPr/>
          <a:lstStyle/>
          <a:p>
            <a:pPr>
              <a:defRPr/>
            </a:pPr>
            <a:fld id="{6F40201A-A8C0-4B3D-A8A9-76858E4FE313}" type="datetime1">
              <a:rPr lang="en-US" smtClean="0"/>
              <a:pPr>
                <a:defRPr/>
              </a:pPr>
              <a:t>2/2/2025</a:t>
            </a:fld>
            <a:endParaRPr lang="en-US"/>
          </a:p>
        </p:txBody>
      </p:sp>
      <p:sp>
        <p:nvSpPr>
          <p:cNvPr id="6" name="Footer Placeholder 5">
            <a:extLst>
              <a:ext uri="{FF2B5EF4-FFF2-40B4-BE49-F238E27FC236}">
                <a16:creationId xmlns:a16="http://schemas.microsoft.com/office/drawing/2014/main" id="{6F25A1C8-F667-D6C2-BE8D-35F969C732FE}"/>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7849D9A8-43AF-5B06-ED2C-06F0CC3FDD83}"/>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4BA45B5-972E-4D49-81FD-264CE8D2FC42}" type="slidenum">
              <a:rPr lang="en-US" altLang="en-US">
                <a:solidFill>
                  <a:srgbClr val="FFFFFF"/>
                </a:solidFill>
              </a:rPr>
              <a:pPr eaLnBrk="1" hangingPunct="1"/>
              <a:t>49</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3075">
                                            <p:txEl>
                                              <p:pRg st="2" end="2"/>
                                            </p:txEl>
                                          </p:spTgt>
                                        </p:tgtEl>
                                        <p:attrNameLst>
                                          <p:attrName>style.visibility</p:attrName>
                                        </p:attrNameLst>
                                      </p:cBhvr>
                                      <p:to>
                                        <p:strVal val="visible"/>
                                      </p:to>
                                    </p:set>
                                    <p:animEffect transition="in" filter="blinds(horizontal)">
                                      <p:cBhvr>
                                        <p:cTn id="16" dur="500"/>
                                        <p:tgtEl>
                                          <p:spTgt spid="307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D61E5-CE13-4FD5-48A4-D594DA1CAEDB}"/>
              </a:ext>
            </a:extLst>
          </p:cNvPr>
          <p:cNvSpPr>
            <a:spLocks noGrp="1"/>
          </p:cNvSpPr>
          <p:nvPr>
            <p:ph type="title"/>
          </p:nvPr>
        </p:nvSpPr>
        <p:spPr>
          <a:xfrm>
            <a:off x="457200" y="914400"/>
            <a:ext cx="8534400" cy="1524000"/>
          </a:xfrm>
        </p:spPr>
        <p:txBody>
          <a:bodyPr rtlCol="0">
            <a:normAutofit fontScale="90000"/>
          </a:bodyPr>
          <a:lstStyle/>
          <a:p>
            <a:pPr algn="l" eaLnBrk="1" fontAlgn="auto" hangingPunct="1">
              <a:spcAft>
                <a:spcPts val="0"/>
              </a:spcAft>
              <a:defRPr/>
            </a:pP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r>
              <a:rPr lang="en-US" dirty="0">
                <a:solidFill>
                  <a:srgbClr val="FFFF00"/>
                </a:solidFill>
              </a:rPr>
              <a:t>Q. </a:t>
            </a:r>
            <a:r>
              <a:rPr lang="en-IN" dirty="0">
                <a:solidFill>
                  <a:srgbClr val="FFFF00"/>
                </a:solidFill>
              </a:rPr>
              <a:t>As per the country risk policy of our bank, classification followed by -------- is adopted</a:t>
            </a:r>
            <a:br>
              <a:rPr lang="en-US" dirty="0"/>
            </a:br>
            <a:br>
              <a:rPr lang="en-US" dirty="0"/>
            </a:br>
            <a:br>
              <a:rPr lang="en-US" dirty="0"/>
            </a:br>
            <a:br>
              <a:rPr lang="en-US" dirty="0"/>
            </a:br>
            <a:br>
              <a:rPr lang="en-US" dirty="0"/>
            </a:br>
            <a:br>
              <a:rPr lang="en-US" dirty="0"/>
            </a:b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858E6671-E61C-B93D-21BE-BE24EBC719DC}"/>
              </a:ext>
            </a:extLst>
          </p:cNvPr>
          <p:cNvSpPr>
            <a:spLocks noGrp="1"/>
          </p:cNvSpPr>
          <p:nvPr>
            <p:ph idx="1"/>
          </p:nvPr>
        </p:nvSpPr>
        <p:spPr>
          <a:xfrm>
            <a:off x="457200" y="3276600"/>
            <a:ext cx="8382000" cy="1524000"/>
          </a:xfrm>
        </p:spPr>
        <p:txBody>
          <a:bodyPr/>
          <a:lstStyle/>
          <a:p>
            <a:pPr eaLnBrk="1" hangingPunct="1">
              <a:buFont typeface="Arial" charset="0"/>
              <a:buNone/>
              <a:defRPr/>
            </a:pPr>
            <a:endParaRPr lang="en-US" dirty="0">
              <a:solidFill>
                <a:srgbClr val="FFFF00"/>
              </a:solidFill>
              <a:latin typeface="+mj-lt"/>
              <a:ea typeface="+mj-ea"/>
              <a:cs typeface="+mj-cs"/>
            </a:endParaRPr>
          </a:p>
          <a:p>
            <a:pPr eaLnBrk="1" hangingPunct="1">
              <a:buFont typeface="Arial" charset="0"/>
              <a:buNone/>
              <a:defRPr/>
            </a:pPr>
            <a:r>
              <a:rPr lang="en-US" dirty="0">
                <a:solidFill>
                  <a:srgbClr val="FFFF00"/>
                </a:solidFill>
                <a:latin typeface="+mj-lt"/>
                <a:ea typeface="+mj-ea"/>
                <a:cs typeface="+mj-cs"/>
              </a:rPr>
              <a:t>		</a:t>
            </a: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E C G C</a:t>
            </a:r>
            <a:endParaRPr lang="en-IN" sz="4000" dirty="0">
              <a:solidFill>
                <a:srgbClr val="FFFF00"/>
              </a:solidFill>
              <a:latin typeface="+mj-lt"/>
              <a:ea typeface="+mj-ea"/>
              <a:cs typeface="+mj-cs"/>
            </a:endParaRPr>
          </a:p>
          <a:p>
            <a:pPr eaLnBrk="1" hangingPunct="1">
              <a:buFont typeface="Arial" charset="0"/>
              <a:buChar char="•"/>
              <a:defRPr/>
            </a:pPr>
            <a:endParaRPr lang="en-IN" dirty="0"/>
          </a:p>
        </p:txBody>
      </p:sp>
      <p:sp>
        <p:nvSpPr>
          <p:cNvPr id="4" name="Date Placeholder 3">
            <a:extLst>
              <a:ext uri="{FF2B5EF4-FFF2-40B4-BE49-F238E27FC236}">
                <a16:creationId xmlns:a16="http://schemas.microsoft.com/office/drawing/2014/main" id="{3D2793C7-A490-ED93-8077-0A44A3C08D24}"/>
              </a:ext>
            </a:extLst>
          </p:cNvPr>
          <p:cNvSpPr>
            <a:spLocks noGrp="1"/>
          </p:cNvSpPr>
          <p:nvPr>
            <p:ph type="dt" sz="half" idx="10"/>
          </p:nvPr>
        </p:nvSpPr>
        <p:spPr/>
        <p:txBody>
          <a:bodyPr/>
          <a:lstStyle/>
          <a:p>
            <a:pPr>
              <a:defRPr/>
            </a:pPr>
            <a:fld id="{ADB4CFC4-AF54-4754-928F-F21468BBC6DD}" type="datetime1">
              <a:rPr lang="en-US" smtClean="0"/>
              <a:pPr>
                <a:defRPr/>
              </a:pPr>
              <a:t>2/2/2025</a:t>
            </a:fld>
            <a:endParaRPr lang="en-US"/>
          </a:p>
        </p:txBody>
      </p:sp>
      <p:sp>
        <p:nvSpPr>
          <p:cNvPr id="6" name="Footer Placeholder 5">
            <a:extLst>
              <a:ext uri="{FF2B5EF4-FFF2-40B4-BE49-F238E27FC236}">
                <a16:creationId xmlns:a16="http://schemas.microsoft.com/office/drawing/2014/main" id="{E33A4B1A-0DFB-98B6-1159-78BC769C3457}"/>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283F4D32-CAD8-943D-996C-95426F8A42C7}"/>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E07AF80-05EE-4EBD-BC1C-A7E1EE5A4CC6}" type="slidenum">
              <a:rPr lang="en-US" altLang="en-US">
                <a:solidFill>
                  <a:srgbClr val="FFFFFF"/>
                </a:solidFill>
              </a:rPr>
              <a:pPr eaLnBrk="1" hangingPunct="1"/>
              <a:t>50</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E1D77-9CC6-31AA-046D-639A6BA99A96}"/>
              </a:ext>
            </a:extLst>
          </p:cNvPr>
          <p:cNvSpPr>
            <a:spLocks noGrp="1"/>
          </p:cNvSpPr>
          <p:nvPr>
            <p:ph type="title"/>
          </p:nvPr>
        </p:nvSpPr>
        <p:spPr>
          <a:xfrm>
            <a:off x="457200" y="914400"/>
            <a:ext cx="8534400" cy="1524000"/>
          </a:xfrm>
        </p:spPr>
        <p:txBody>
          <a:bodyPr rtlCol="0">
            <a:normAutofit fontScale="90000"/>
          </a:bodyPr>
          <a:lstStyle/>
          <a:p>
            <a:pPr algn="l" eaLnBrk="1" fontAlgn="auto" hangingPunct="1">
              <a:spcAft>
                <a:spcPts val="0"/>
              </a:spcAft>
              <a:defRPr/>
            </a:pP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r>
              <a:rPr lang="en-US" dirty="0">
                <a:solidFill>
                  <a:srgbClr val="FFFF00"/>
                </a:solidFill>
              </a:rPr>
              <a:t>Q. </a:t>
            </a:r>
            <a:r>
              <a:rPr lang="en-IN" dirty="0">
                <a:solidFill>
                  <a:srgbClr val="FFFF00"/>
                </a:solidFill>
              </a:rPr>
              <a:t>Govt. of India interest equalisation scheme in respect of pre and post shipment credit for </a:t>
            </a:r>
            <a:r>
              <a:rPr lang="en-IN" dirty="0" err="1">
                <a:solidFill>
                  <a:srgbClr val="FFFF00"/>
                </a:solidFill>
              </a:rPr>
              <a:t>msme</a:t>
            </a:r>
            <a:r>
              <a:rPr lang="en-IN" dirty="0">
                <a:solidFill>
                  <a:srgbClr val="FFFF00"/>
                </a:solidFill>
              </a:rPr>
              <a:t> exports is valid </a:t>
            </a:r>
            <a:r>
              <a:rPr lang="en-IN" dirty="0" err="1">
                <a:solidFill>
                  <a:srgbClr val="FFFF00"/>
                </a:solidFill>
              </a:rPr>
              <a:t>upto</a:t>
            </a:r>
            <a:r>
              <a:rPr lang="en-IN" dirty="0">
                <a:solidFill>
                  <a:srgbClr val="FFFF00"/>
                </a:solidFill>
              </a:rPr>
              <a:t> and what is the rate ?    </a:t>
            </a:r>
            <a:br>
              <a:rPr lang="en-US" dirty="0"/>
            </a:br>
            <a:br>
              <a:rPr lang="en-US" dirty="0"/>
            </a:br>
            <a:br>
              <a:rPr lang="en-US" dirty="0"/>
            </a:br>
            <a:br>
              <a:rPr lang="en-US" dirty="0"/>
            </a:br>
            <a:br>
              <a:rPr lang="en-US" dirty="0"/>
            </a:br>
            <a:br>
              <a:rPr lang="en-US" dirty="0"/>
            </a:b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40A7DF29-3698-722C-BB36-99A4FC940E00}"/>
              </a:ext>
            </a:extLst>
          </p:cNvPr>
          <p:cNvSpPr>
            <a:spLocks noGrp="1"/>
          </p:cNvSpPr>
          <p:nvPr>
            <p:ph idx="1"/>
          </p:nvPr>
        </p:nvSpPr>
        <p:spPr>
          <a:xfrm>
            <a:off x="457200" y="3276600"/>
            <a:ext cx="8382000" cy="2312640"/>
          </a:xfrm>
        </p:spPr>
        <p:txBody>
          <a:bodyPr>
            <a:normAutofit fontScale="77500" lnSpcReduction="20000"/>
          </a:bodyPr>
          <a:lstStyle/>
          <a:p>
            <a:pPr>
              <a:buNone/>
              <a:defRPr/>
            </a:pPr>
            <a:r>
              <a:rPr lang="en-US" sz="4000" dirty="0">
                <a:solidFill>
                  <a:srgbClr val="FFFF00"/>
                </a:solidFill>
                <a:latin typeface="+mj-lt"/>
                <a:ea typeface="+mj-ea"/>
                <a:cs typeface="+mj-cs"/>
              </a:rPr>
              <a:t>Ans: 31.12.2024.  3%</a:t>
            </a:r>
          </a:p>
          <a:p>
            <a:pPr>
              <a:buNone/>
              <a:defRPr/>
            </a:pPr>
            <a:r>
              <a:rPr lang="en-IN" sz="4000" dirty="0">
                <a:solidFill>
                  <a:srgbClr val="FFFF00"/>
                </a:solidFill>
                <a:latin typeface="+mj-lt"/>
                <a:ea typeface="+mj-ea"/>
                <a:cs typeface="+mj-cs"/>
              </a:rPr>
              <a:t> DGFT on 30.09.2024  restricted it to Rs.50 lacs for MSME</a:t>
            </a:r>
          </a:p>
          <a:p>
            <a:pPr>
              <a:buNone/>
              <a:defRPr/>
            </a:pPr>
            <a:r>
              <a:rPr lang="en-IN" sz="4000" dirty="0">
                <a:solidFill>
                  <a:srgbClr val="FFFF00"/>
                </a:solidFill>
                <a:latin typeface="+mj-lt"/>
                <a:ea typeface="+mj-ea"/>
                <a:cs typeface="+mj-cs"/>
              </a:rPr>
              <a:t>No Extension in the Budget.</a:t>
            </a:r>
          </a:p>
          <a:p>
            <a:pPr eaLnBrk="1" hangingPunct="1">
              <a:buFont typeface="Arial" charset="0"/>
              <a:buChar char="•"/>
              <a:defRPr/>
            </a:pPr>
            <a:endParaRPr lang="en-IN" dirty="0"/>
          </a:p>
        </p:txBody>
      </p:sp>
      <p:sp>
        <p:nvSpPr>
          <p:cNvPr id="4" name="Date Placeholder 3">
            <a:extLst>
              <a:ext uri="{FF2B5EF4-FFF2-40B4-BE49-F238E27FC236}">
                <a16:creationId xmlns:a16="http://schemas.microsoft.com/office/drawing/2014/main" id="{BB4295C7-F76C-992C-F5CE-E099AC68D66E}"/>
              </a:ext>
            </a:extLst>
          </p:cNvPr>
          <p:cNvSpPr>
            <a:spLocks noGrp="1"/>
          </p:cNvSpPr>
          <p:nvPr>
            <p:ph type="dt" sz="half" idx="10"/>
          </p:nvPr>
        </p:nvSpPr>
        <p:spPr/>
        <p:txBody>
          <a:bodyPr/>
          <a:lstStyle/>
          <a:p>
            <a:pPr>
              <a:defRPr/>
            </a:pPr>
            <a:fld id="{9D8980A5-8E2C-409D-98B0-04282BFD973D}" type="datetime1">
              <a:rPr lang="en-US" smtClean="0"/>
              <a:pPr>
                <a:defRPr/>
              </a:pPr>
              <a:t>2/2/2025</a:t>
            </a:fld>
            <a:endParaRPr lang="en-US"/>
          </a:p>
        </p:txBody>
      </p:sp>
      <p:sp>
        <p:nvSpPr>
          <p:cNvPr id="6" name="Footer Placeholder 5">
            <a:extLst>
              <a:ext uri="{FF2B5EF4-FFF2-40B4-BE49-F238E27FC236}">
                <a16:creationId xmlns:a16="http://schemas.microsoft.com/office/drawing/2014/main" id="{96D08B79-1B3A-DB57-B097-EBDB0AC284B6}"/>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7078516B-8943-487D-8F72-C5313987173D}"/>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3C5B1E3-AB88-48F0-A83A-B6F710E945A8}" type="slidenum">
              <a:rPr lang="en-US" altLang="en-US">
                <a:solidFill>
                  <a:srgbClr val="FFFFFF"/>
                </a:solidFill>
              </a:rPr>
              <a:pPr eaLnBrk="1" hangingPunct="1"/>
              <a:t>51</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0" end="0"/>
                                            </p:txEl>
                                          </p:spTgt>
                                        </p:tgtEl>
                                        <p:attrNameLst>
                                          <p:attrName>style.visibility</p:attrName>
                                        </p:attrNameLst>
                                      </p:cBhvr>
                                      <p:to>
                                        <p:strVal val="visible"/>
                                      </p:to>
                                    </p:set>
                                    <p:animEffect transition="in" filter="blinds(horizontal)">
                                      <p:cBhvr>
                                        <p:cTn id="11" dur="500"/>
                                        <p:tgtEl>
                                          <p:spTgt spid="307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6" dur="500"/>
                                        <p:tgtEl>
                                          <p:spTgt spid="307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3075">
                                            <p:txEl>
                                              <p:pRg st="2" end="2"/>
                                            </p:txEl>
                                          </p:spTgt>
                                        </p:tgtEl>
                                        <p:attrNameLst>
                                          <p:attrName>style.visibility</p:attrName>
                                        </p:attrNameLst>
                                      </p:cBhvr>
                                      <p:to>
                                        <p:strVal val="visible"/>
                                      </p:to>
                                    </p:set>
                                    <p:animEffect transition="in" filter="blinds(horizontal)">
                                      <p:cBhvr>
                                        <p:cTn id="21" dur="500"/>
                                        <p:tgtEl>
                                          <p:spTgt spid="307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FE757-FB4B-AEB2-96FC-C6D8D211B644}"/>
              </a:ext>
            </a:extLst>
          </p:cNvPr>
          <p:cNvSpPr>
            <a:spLocks noGrp="1"/>
          </p:cNvSpPr>
          <p:nvPr>
            <p:ph type="title"/>
          </p:nvPr>
        </p:nvSpPr>
        <p:spPr>
          <a:xfrm>
            <a:off x="457200" y="914400"/>
            <a:ext cx="8534400" cy="1524000"/>
          </a:xfrm>
        </p:spPr>
        <p:txBody>
          <a:bodyPr rtlCol="0">
            <a:normAutofit fontScale="90000"/>
          </a:bodyPr>
          <a:lstStyle/>
          <a:p>
            <a:pPr algn="just" eaLnBrk="1" fontAlgn="auto" hangingPunct="1">
              <a:spcAft>
                <a:spcPts val="0"/>
              </a:spcAft>
              <a:defRPr/>
            </a:pP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r>
              <a:rPr lang="en-US" dirty="0">
                <a:solidFill>
                  <a:srgbClr val="FFFF00"/>
                </a:solidFill>
              </a:rPr>
              <a:t>Q. Advance remittance for Import of Goods may be permitted by AD Banks </a:t>
            </a:r>
            <a:r>
              <a:rPr lang="en-US" dirty="0" err="1">
                <a:solidFill>
                  <a:srgbClr val="FFFF00"/>
                </a:solidFill>
              </a:rPr>
              <a:t>upto</a:t>
            </a:r>
            <a:r>
              <a:rPr lang="en-US" dirty="0">
                <a:solidFill>
                  <a:srgbClr val="FFFF00"/>
                </a:solidFill>
              </a:rPr>
              <a:t> </a:t>
            </a:r>
            <a:br>
              <a:rPr lang="en-US" dirty="0"/>
            </a:br>
            <a:br>
              <a:rPr lang="en-US" dirty="0"/>
            </a:br>
            <a:br>
              <a:rPr lang="en-US" dirty="0"/>
            </a:br>
            <a:br>
              <a:rPr lang="en-US" dirty="0"/>
            </a:br>
            <a:br>
              <a:rPr lang="en-US" dirty="0"/>
            </a:br>
            <a:br>
              <a:rPr lang="en-US" dirty="0"/>
            </a:b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8B9A3206-B26F-C503-0986-D6626A7FBA36}"/>
              </a:ext>
            </a:extLst>
          </p:cNvPr>
          <p:cNvSpPr>
            <a:spLocks noGrp="1"/>
          </p:cNvSpPr>
          <p:nvPr>
            <p:ph idx="1"/>
          </p:nvPr>
        </p:nvSpPr>
        <p:spPr>
          <a:xfrm>
            <a:off x="457200" y="3276600"/>
            <a:ext cx="8382000" cy="1524000"/>
          </a:xfrm>
        </p:spPr>
        <p:txBody>
          <a:bodyPr/>
          <a:lstStyle/>
          <a:p>
            <a:pPr eaLnBrk="1" hangingPunct="1">
              <a:buFont typeface="Arial" charset="0"/>
              <a:buNone/>
              <a:defRPr/>
            </a:pPr>
            <a:endParaRPr lang="en-US" dirty="0">
              <a:solidFill>
                <a:srgbClr val="FFFF00"/>
              </a:solidFill>
              <a:latin typeface="+mj-lt"/>
              <a:ea typeface="+mj-ea"/>
              <a:cs typeface="+mj-cs"/>
            </a:endParaRPr>
          </a:p>
          <a:p>
            <a:pPr eaLnBrk="1" hangingPunct="1">
              <a:buFont typeface="Arial" charset="0"/>
              <a:buNone/>
              <a:defRPr/>
            </a:pPr>
            <a:r>
              <a:rPr lang="en-US" dirty="0">
                <a:solidFill>
                  <a:srgbClr val="FFFF00"/>
                </a:solidFill>
                <a:latin typeface="+mj-lt"/>
                <a:ea typeface="+mj-ea"/>
                <a:cs typeface="+mj-cs"/>
              </a:rPr>
              <a:t>		</a:t>
            </a: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USD 5.0 Mio</a:t>
            </a:r>
            <a:endParaRPr lang="en-IN" sz="4000" dirty="0">
              <a:solidFill>
                <a:srgbClr val="FFFF00"/>
              </a:solidFill>
              <a:latin typeface="+mj-lt"/>
              <a:ea typeface="+mj-ea"/>
              <a:cs typeface="+mj-cs"/>
            </a:endParaRPr>
          </a:p>
          <a:p>
            <a:pPr eaLnBrk="1" hangingPunct="1">
              <a:buFont typeface="Arial" charset="0"/>
              <a:buChar char="•"/>
              <a:defRPr/>
            </a:pPr>
            <a:endParaRPr lang="en-IN" dirty="0"/>
          </a:p>
        </p:txBody>
      </p:sp>
      <p:sp>
        <p:nvSpPr>
          <p:cNvPr id="4" name="Date Placeholder 3">
            <a:extLst>
              <a:ext uri="{FF2B5EF4-FFF2-40B4-BE49-F238E27FC236}">
                <a16:creationId xmlns:a16="http://schemas.microsoft.com/office/drawing/2014/main" id="{C9CC4CE5-6741-6E93-1001-72BF36B433D6}"/>
              </a:ext>
            </a:extLst>
          </p:cNvPr>
          <p:cNvSpPr>
            <a:spLocks noGrp="1"/>
          </p:cNvSpPr>
          <p:nvPr>
            <p:ph type="dt" sz="half" idx="10"/>
          </p:nvPr>
        </p:nvSpPr>
        <p:spPr/>
        <p:txBody>
          <a:bodyPr/>
          <a:lstStyle/>
          <a:p>
            <a:pPr>
              <a:defRPr/>
            </a:pPr>
            <a:fld id="{3D1CA583-080A-4271-B239-B016D4687C2F}" type="datetime1">
              <a:rPr lang="en-US" smtClean="0"/>
              <a:pPr>
                <a:defRPr/>
              </a:pPr>
              <a:t>2/2/2025</a:t>
            </a:fld>
            <a:endParaRPr lang="en-US"/>
          </a:p>
        </p:txBody>
      </p:sp>
      <p:sp>
        <p:nvSpPr>
          <p:cNvPr id="6" name="Footer Placeholder 5">
            <a:extLst>
              <a:ext uri="{FF2B5EF4-FFF2-40B4-BE49-F238E27FC236}">
                <a16:creationId xmlns:a16="http://schemas.microsoft.com/office/drawing/2014/main" id="{5FA0286D-D129-EA02-4C92-76F4745627A7}"/>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C3063E7A-AB43-8779-E12D-9C89BEC6A3D1}"/>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D0A2E32-CD3D-4A26-8B45-F8F8300E0F26}" type="slidenum">
              <a:rPr lang="en-US" altLang="en-US">
                <a:solidFill>
                  <a:srgbClr val="FFFFFF"/>
                </a:solidFill>
              </a:rPr>
              <a:pPr eaLnBrk="1" hangingPunct="1"/>
              <a:t>52</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6D4340-2DD0-5847-8647-FD16E1B938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B0E6DE-EA83-B834-3D21-8770A0A7FB32}"/>
              </a:ext>
            </a:extLst>
          </p:cNvPr>
          <p:cNvSpPr>
            <a:spLocks noGrp="1"/>
          </p:cNvSpPr>
          <p:nvPr>
            <p:ph type="title"/>
          </p:nvPr>
        </p:nvSpPr>
        <p:spPr>
          <a:xfrm>
            <a:off x="457200" y="914400"/>
            <a:ext cx="8534400" cy="1524000"/>
          </a:xfrm>
        </p:spPr>
        <p:txBody>
          <a:bodyPr rtlCol="0">
            <a:normAutofit fontScale="90000"/>
          </a:bodyPr>
          <a:lstStyle/>
          <a:p>
            <a:pPr algn="l">
              <a:defRPr/>
            </a:pP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r>
              <a:rPr lang="en-US" dirty="0">
                <a:solidFill>
                  <a:srgbClr val="FFFF00"/>
                </a:solidFill>
              </a:rPr>
              <a:t>Q. What is the maximum cap permitted by RBI for Import of Services without </a:t>
            </a:r>
            <a:r>
              <a:rPr lang="en-US" dirty="0" err="1">
                <a:solidFill>
                  <a:srgbClr val="FFFF00"/>
                </a:solidFill>
              </a:rPr>
              <a:t>sblc</a:t>
            </a:r>
            <a:r>
              <a:rPr lang="en-US" dirty="0">
                <a:solidFill>
                  <a:srgbClr val="FFFF00"/>
                </a:solidFill>
              </a:rPr>
              <a:t> or </a:t>
            </a:r>
            <a:r>
              <a:rPr lang="en-US" dirty="0" err="1">
                <a:solidFill>
                  <a:srgbClr val="FFFF00"/>
                </a:solidFill>
              </a:rPr>
              <a:t>g.tee</a:t>
            </a:r>
            <a:r>
              <a:rPr lang="en-US" dirty="0">
                <a:solidFill>
                  <a:srgbClr val="FFFF00"/>
                </a:solidFill>
              </a:rPr>
              <a:t>?</a:t>
            </a:r>
            <a:br>
              <a:rPr lang="en-US" dirty="0"/>
            </a:br>
            <a:br>
              <a:rPr lang="en-US" dirty="0"/>
            </a:br>
            <a:br>
              <a:rPr lang="en-US" dirty="0"/>
            </a:br>
            <a:br>
              <a:rPr lang="en-US" dirty="0"/>
            </a:br>
            <a:br>
              <a:rPr lang="en-US" dirty="0"/>
            </a:br>
            <a:br>
              <a:rPr lang="en-US" dirty="0"/>
            </a:b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3F14E4A0-EEBA-A2C9-FED2-D379DA8A3C38}"/>
              </a:ext>
            </a:extLst>
          </p:cNvPr>
          <p:cNvSpPr>
            <a:spLocks noGrp="1"/>
          </p:cNvSpPr>
          <p:nvPr>
            <p:ph idx="1"/>
          </p:nvPr>
        </p:nvSpPr>
        <p:spPr>
          <a:xfrm>
            <a:off x="457200" y="3276600"/>
            <a:ext cx="8382000" cy="1524000"/>
          </a:xfrm>
        </p:spPr>
        <p:txBody>
          <a:bodyPr/>
          <a:lstStyle/>
          <a:p>
            <a:pPr eaLnBrk="1" hangingPunct="1">
              <a:buFont typeface="Arial" charset="0"/>
              <a:buNone/>
              <a:defRPr/>
            </a:pPr>
            <a:endParaRPr lang="en-US" dirty="0">
              <a:solidFill>
                <a:srgbClr val="FFFF00"/>
              </a:solidFill>
              <a:latin typeface="+mj-lt"/>
              <a:ea typeface="+mj-ea"/>
              <a:cs typeface="+mj-cs"/>
            </a:endParaRPr>
          </a:p>
          <a:p>
            <a:pPr eaLnBrk="1" hangingPunct="1">
              <a:buFont typeface="Arial" charset="0"/>
              <a:buNone/>
              <a:defRPr/>
            </a:pPr>
            <a:r>
              <a:rPr lang="en-US" dirty="0">
                <a:solidFill>
                  <a:srgbClr val="FFFF00"/>
                </a:solidFill>
                <a:latin typeface="+mj-lt"/>
                <a:ea typeface="+mj-ea"/>
                <a:cs typeface="+mj-cs"/>
              </a:rPr>
              <a:t>		</a:t>
            </a: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USD 5.0 Mio</a:t>
            </a:r>
            <a:endParaRPr lang="en-IN" sz="4000" dirty="0">
              <a:solidFill>
                <a:srgbClr val="FFFF00"/>
              </a:solidFill>
              <a:latin typeface="+mj-lt"/>
              <a:ea typeface="+mj-ea"/>
              <a:cs typeface="+mj-cs"/>
            </a:endParaRPr>
          </a:p>
          <a:p>
            <a:pPr eaLnBrk="1" hangingPunct="1">
              <a:buFont typeface="Arial" charset="0"/>
              <a:buChar char="•"/>
              <a:defRPr/>
            </a:pPr>
            <a:endParaRPr lang="en-IN" dirty="0"/>
          </a:p>
        </p:txBody>
      </p:sp>
      <p:sp>
        <p:nvSpPr>
          <p:cNvPr id="4" name="Date Placeholder 3">
            <a:extLst>
              <a:ext uri="{FF2B5EF4-FFF2-40B4-BE49-F238E27FC236}">
                <a16:creationId xmlns:a16="http://schemas.microsoft.com/office/drawing/2014/main" id="{7589E8AE-6347-C697-F359-C48EA3145BA9}"/>
              </a:ext>
            </a:extLst>
          </p:cNvPr>
          <p:cNvSpPr>
            <a:spLocks noGrp="1"/>
          </p:cNvSpPr>
          <p:nvPr>
            <p:ph type="dt" sz="half" idx="10"/>
          </p:nvPr>
        </p:nvSpPr>
        <p:spPr/>
        <p:txBody>
          <a:bodyPr/>
          <a:lstStyle/>
          <a:p>
            <a:pPr>
              <a:defRPr/>
            </a:pPr>
            <a:fld id="{3D1CA583-080A-4271-B239-B016D4687C2F}" type="datetime1">
              <a:rPr lang="en-US" smtClean="0"/>
              <a:pPr>
                <a:defRPr/>
              </a:pPr>
              <a:t>2/2/2025</a:t>
            </a:fld>
            <a:endParaRPr lang="en-US"/>
          </a:p>
        </p:txBody>
      </p:sp>
      <p:sp>
        <p:nvSpPr>
          <p:cNvPr id="6" name="Footer Placeholder 5">
            <a:extLst>
              <a:ext uri="{FF2B5EF4-FFF2-40B4-BE49-F238E27FC236}">
                <a16:creationId xmlns:a16="http://schemas.microsoft.com/office/drawing/2014/main" id="{04635E5D-FEED-4A07-B1B0-C056E59EAFB8}"/>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F5EEE701-08B6-D955-484B-9179A1CC7214}"/>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D0A2E32-CD3D-4A26-8B45-F8F8300E0F26}" type="slidenum">
              <a:rPr lang="en-US" altLang="en-US">
                <a:solidFill>
                  <a:srgbClr val="FFFFFF"/>
                </a:solidFill>
              </a:rPr>
              <a:pPr eaLnBrk="1" hangingPunct="1"/>
              <a:t>53</a:t>
            </a:fld>
            <a:endParaRPr lang="en-US" altLang="en-US">
              <a:solidFill>
                <a:srgbClr val="FFFFFF"/>
              </a:solidFill>
            </a:endParaRPr>
          </a:p>
        </p:txBody>
      </p:sp>
    </p:spTree>
    <p:extLst>
      <p:ext uri="{BB962C8B-B14F-4D97-AF65-F5344CB8AC3E}">
        <p14:creationId xmlns:p14="http://schemas.microsoft.com/office/powerpoint/2010/main" val="1845560811"/>
      </p:ext>
    </p:extLst>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03E1F-1E73-8E79-732B-E5EA23DDB879}"/>
              </a:ext>
            </a:extLst>
          </p:cNvPr>
          <p:cNvSpPr>
            <a:spLocks noGrp="1"/>
          </p:cNvSpPr>
          <p:nvPr>
            <p:ph type="title"/>
          </p:nvPr>
        </p:nvSpPr>
        <p:spPr>
          <a:xfrm>
            <a:off x="457200" y="914400"/>
            <a:ext cx="8534400" cy="1524000"/>
          </a:xfrm>
        </p:spPr>
        <p:txBody>
          <a:bodyPr rtlCol="0">
            <a:normAutofit fontScale="90000"/>
          </a:bodyPr>
          <a:lstStyle/>
          <a:p>
            <a:pPr algn="l" eaLnBrk="1" fontAlgn="auto" hangingPunct="1">
              <a:spcAft>
                <a:spcPts val="0"/>
              </a:spcAft>
              <a:defRPr/>
            </a:pP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r>
              <a:rPr lang="en-US" dirty="0">
                <a:solidFill>
                  <a:srgbClr val="FFFF00"/>
                </a:solidFill>
              </a:rPr>
              <a:t>Q. International Chamber of Commerce (ICC) is headquartered in</a:t>
            </a:r>
            <a:br>
              <a:rPr lang="en-US" dirty="0"/>
            </a:br>
            <a:br>
              <a:rPr lang="en-US" dirty="0"/>
            </a:br>
            <a:br>
              <a:rPr lang="en-US" dirty="0"/>
            </a:br>
            <a:br>
              <a:rPr lang="en-US" dirty="0"/>
            </a:br>
            <a:br>
              <a:rPr lang="en-US" dirty="0"/>
            </a:br>
            <a:br>
              <a:rPr lang="en-US" dirty="0"/>
            </a:b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23B3FB72-736E-21A8-7EA5-BCF41749B8D9}"/>
              </a:ext>
            </a:extLst>
          </p:cNvPr>
          <p:cNvSpPr>
            <a:spLocks noGrp="1"/>
          </p:cNvSpPr>
          <p:nvPr>
            <p:ph idx="1"/>
          </p:nvPr>
        </p:nvSpPr>
        <p:spPr>
          <a:xfrm>
            <a:off x="457200" y="3276600"/>
            <a:ext cx="8382000" cy="1524000"/>
          </a:xfrm>
        </p:spPr>
        <p:txBody>
          <a:bodyPr/>
          <a:lstStyle/>
          <a:p>
            <a:pPr eaLnBrk="1" hangingPunct="1">
              <a:buFont typeface="Arial" charset="0"/>
              <a:buNone/>
              <a:defRPr/>
            </a:pPr>
            <a:endParaRPr lang="en-US" dirty="0">
              <a:solidFill>
                <a:srgbClr val="FFFF00"/>
              </a:solidFill>
              <a:latin typeface="+mj-lt"/>
              <a:ea typeface="+mj-ea"/>
              <a:cs typeface="+mj-cs"/>
            </a:endParaRPr>
          </a:p>
          <a:p>
            <a:pPr eaLnBrk="1" hangingPunct="1">
              <a:buFont typeface="Arial" charset="0"/>
              <a:buNone/>
              <a:defRPr/>
            </a:pPr>
            <a:r>
              <a:rPr lang="en-US" dirty="0">
                <a:solidFill>
                  <a:srgbClr val="FFFF00"/>
                </a:solidFill>
                <a:latin typeface="+mj-lt"/>
                <a:ea typeface="+mj-ea"/>
                <a:cs typeface="+mj-cs"/>
              </a:rPr>
              <a:t>		</a:t>
            </a: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a:t>
            </a:r>
            <a:r>
              <a:rPr lang="en-IN" sz="4000" dirty="0">
                <a:solidFill>
                  <a:srgbClr val="FFFF00"/>
                </a:solidFill>
                <a:latin typeface="+mj-lt"/>
                <a:ea typeface="+mj-ea"/>
                <a:cs typeface="+mj-cs"/>
              </a:rPr>
              <a:t>Paris</a:t>
            </a:r>
          </a:p>
          <a:p>
            <a:pPr eaLnBrk="1" hangingPunct="1">
              <a:buFont typeface="Arial" charset="0"/>
              <a:buChar char="•"/>
              <a:defRPr/>
            </a:pPr>
            <a:endParaRPr lang="en-IN" dirty="0"/>
          </a:p>
        </p:txBody>
      </p:sp>
      <p:sp>
        <p:nvSpPr>
          <p:cNvPr id="4" name="Date Placeholder 3">
            <a:extLst>
              <a:ext uri="{FF2B5EF4-FFF2-40B4-BE49-F238E27FC236}">
                <a16:creationId xmlns:a16="http://schemas.microsoft.com/office/drawing/2014/main" id="{09B328A9-C612-CFDE-8F67-09058707FD8F}"/>
              </a:ext>
            </a:extLst>
          </p:cNvPr>
          <p:cNvSpPr>
            <a:spLocks noGrp="1"/>
          </p:cNvSpPr>
          <p:nvPr>
            <p:ph type="dt" sz="half" idx="10"/>
          </p:nvPr>
        </p:nvSpPr>
        <p:spPr/>
        <p:txBody>
          <a:bodyPr/>
          <a:lstStyle/>
          <a:p>
            <a:pPr>
              <a:defRPr/>
            </a:pPr>
            <a:fld id="{D21A16B3-920D-4F78-A0A6-A1E5591EF471}" type="datetime1">
              <a:rPr lang="en-US" smtClean="0"/>
              <a:pPr>
                <a:defRPr/>
              </a:pPr>
              <a:t>2/2/2025</a:t>
            </a:fld>
            <a:endParaRPr lang="en-US"/>
          </a:p>
        </p:txBody>
      </p:sp>
      <p:sp>
        <p:nvSpPr>
          <p:cNvPr id="6" name="Footer Placeholder 5">
            <a:extLst>
              <a:ext uri="{FF2B5EF4-FFF2-40B4-BE49-F238E27FC236}">
                <a16:creationId xmlns:a16="http://schemas.microsoft.com/office/drawing/2014/main" id="{E25078C7-9CCA-84DE-0CF9-E4850791D63A}"/>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60A94E1A-4A4B-5EA2-D8CB-43AF142A7D9A}"/>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5E682E8-B7EE-4975-9C90-7667BE70E079}" type="slidenum">
              <a:rPr lang="en-US" altLang="en-US">
                <a:solidFill>
                  <a:srgbClr val="FFFFFF"/>
                </a:solidFill>
              </a:rPr>
              <a:pPr eaLnBrk="1" hangingPunct="1"/>
              <a:t>54</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9DC54-B87B-DE7C-7BAD-F3928D31697E}"/>
              </a:ext>
            </a:extLst>
          </p:cNvPr>
          <p:cNvSpPr>
            <a:spLocks noGrp="1"/>
          </p:cNvSpPr>
          <p:nvPr>
            <p:ph type="title"/>
          </p:nvPr>
        </p:nvSpPr>
        <p:spPr>
          <a:xfrm>
            <a:off x="457200" y="914400"/>
            <a:ext cx="8534400" cy="1524000"/>
          </a:xfrm>
        </p:spPr>
        <p:txBody>
          <a:bodyPr rtlCol="0">
            <a:normAutofit fontScale="90000"/>
          </a:bodyPr>
          <a:lstStyle/>
          <a:p>
            <a:pPr algn="l" eaLnBrk="1" fontAlgn="auto" hangingPunct="1">
              <a:spcAft>
                <a:spcPts val="0"/>
              </a:spcAft>
              <a:defRPr/>
            </a:pP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r>
              <a:rPr lang="en-US" dirty="0">
                <a:solidFill>
                  <a:srgbClr val="FFFF00"/>
                </a:solidFill>
              </a:rPr>
              <a:t>Q. </a:t>
            </a:r>
            <a:r>
              <a:rPr lang="en-IN" dirty="0">
                <a:solidFill>
                  <a:srgbClr val="FFFF00"/>
                </a:solidFill>
              </a:rPr>
              <a:t>In order to hedge the exchange risk prevalent in foreign exchange business related limits, our loan policy insists for </a:t>
            </a:r>
            <a:r>
              <a:rPr lang="en-IN" dirty="0" err="1">
                <a:solidFill>
                  <a:srgbClr val="FFFF00"/>
                </a:solidFill>
              </a:rPr>
              <a:t>obtention</a:t>
            </a:r>
            <a:r>
              <a:rPr lang="en-IN" dirty="0">
                <a:solidFill>
                  <a:srgbClr val="FFFF00"/>
                </a:solidFill>
              </a:rPr>
              <a:t> of </a:t>
            </a:r>
            <a:br>
              <a:rPr lang="en-US" dirty="0"/>
            </a:br>
            <a:br>
              <a:rPr lang="en-US" dirty="0"/>
            </a:br>
            <a:br>
              <a:rPr lang="en-US" dirty="0"/>
            </a:br>
            <a:br>
              <a:rPr lang="en-US" dirty="0"/>
            </a:br>
            <a:br>
              <a:rPr lang="en-US" dirty="0"/>
            </a:b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BC167F71-B02A-DB6B-3FFA-D52C10335A9D}"/>
              </a:ext>
            </a:extLst>
          </p:cNvPr>
          <p:cNvSpPr>
            <a:spLocks noGrp="1"/>
          </p:cNvSpPr>
          <p:nvPr>
            <p:ph idx="1"/>
          </p:nvPr>
        </p:nvSpPr>
        <p:spPr>
          <a:xfrm>
            <a:off x="457200" y="3276600"/>
            <a:ext cx="8382000" cy="1524000"/>
          </a:xfrm>
        </p:spPr>
        <p:txBody>
          <a:bodyPr/>
          <a:lstStyle/>
          <a:p>
            <a:pPr eaLnBrk="1" hangingPunct="1">
              <a:buFont typeface="Arial" charset="0"/>
              <a:buNone/>
              <a:defRPr/>
            </a:pPr>
            <a:endParaRPr lang="en-US" dirty="0">
              <a:solidFill>
                <a:srgbClr val="FFFF00"/>
              </a:solidFill>
              <a:latin typeface="+mj-lt"/>
              <a:ea typeface="+mj-ea"/>
              <a:cs typeface="+mj-cs"/>
            </a:endParaRPr>
          </a:p>
          <a:p>
            <a:pPr eaLnBrk="1" hangingPunct="1">
              <a:buFont typeface="Arial" charset="0"/>
              <a:buNone/>
              <a:defRPr/>
            </a:pPr>
            <a:r>
              <a:rPr lang="en-US" dirty="0">
                <a:solidFill>
                  <a:srgbClr val="FFFF00"/>
                </a:solidFill>
                <a:latin typeface="+mj-lt"/>
                <a:ea typeface="+mj-ea"/>
                <a:cs typeface="+mj-cs"/>
              </a:rPr>
              <a:t>	</a:t>
            </a: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a:t>
            </a:r>
            <a:r>
              <a:rPr lang="en-IN" sz="4000" dirty="0">
                <a:solidFill>
                  <a:srgbClr val="FFFF00"/>
                </a:solidFill>
                <a:latin typeface="+mj-lt"/>
                <a:ea typeface="+mj-ea"/>
                <a:cs typeface="+mj-cs"/>
              </a:rPr>
              <a:t>Forward Cover</a:t>
            </a:r>
          </a:p>
          <a:p>
            <a:pPr eaLnBrk="1" hangingPunct="1">
              <a:buFont typeface="Arial" charset="0"/>
              <a:buChar char="•"/>
              <a:defRPr/>
            </a:pPr>
            <a:endParaRPr lang="en-IN" dirty="0"/>
          </a:p>
        </p:txBody>
      </p:sp>
      <p:sp>
        <p:nvSpPr>
          <p:cNvPr id="4" name="Date Placeholder 3">
            <a:extLst>
              <a:ext uri="{FF2B5EF4-FFF2-40B4-BE49-F238E27FC236}">
                <a16:creationId xmlns:a16="http://schemas.microsoft.com/office/drawing/2014/main" id="{BD32275A-1AAB-EFBD-93C2-E8556249D04A}"/>
              </a:ext>
            </a:extLst>
          </p:cNvPr>
          <p:cNvSpPr>
            <a:spLocks noGrp="1"/>
          </p:cNvSpPr>
          <p:nvPr>
            <p:ph type="dt" sz="half" idx="10"/>
          </p:nvPr>
        </p:nvSpPr>
        <p:spPr/>
        <p:txBody>
          <a:bodyPr/>
          <a:lstStyle/>
          <a:p>
            <a:pPr>
              <a:defRPr/>
            </a:pPr>
            <a:fld id="{7067DA31-A537-48F0-8DA0-E1D8DE7EEE0D}" type="datetime1">
              <a:rPr lang="en-US" smtClean="0"/>
              <a:pPr>
                <a:defRPr/>
              </a:pPr>
              <a:t>2/2/2025</a:t>
            </a:fld>
            <a:endParaRPr lang="en-US"/>
          </a:p>
        </p:txBody>
      </p:sp>
      <p:sp>
        <p:nvSpPr>
          <p:cNvPr id="6" name="Footer Placeholder 5">
            <a:extLst>
              <a:ext uri="{FF2B5EF4-FFF2-40B4-BE49-F238E27FC236}">
                <a16:creationId xmlns:a16="http://schemas.microsoft.com/office/drawing/2014/main" id="{4D9D7D21-02B5-BB17-BDBB-B5C5FD24CBF2}"/>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4E5BA08B-BE88-03EA-4E9C-89D12039BF5B}"/>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FB1D426-7087-49DA-8C50-5C27C73DAB42}" type="slidenum">
              <a:rPr lang="en-US" altLang="en-US">
                <a:solidFill>
                  <a:srgbClr val="FFFFFF"/>
                </a:solidFill>
              </a:rPr>
              <a:pPr eaLnBrk="1" hangingPunct="1"/>
              <a:t>55</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4C2EF-89E3-BADA-8F5E-F973945B76F4}"/>
              </a:ext>
            </a:extLst>
          </p:cNvPr>
          <p:cNvSpPr>
            <a:spLocks noGrp="1"/>
          </p:cNvSpPr>
          <p:nvPr>
            <p:ph type="title"/>
          </p:nvPr>
        </p:nvSpPr>
        <p:spPr>
          <a:xfrm>
            <a:off x="457200" y="914400"/>
            <a:ext cx="8534400" cy="1524000"/>
          </a:xfrm>
        </p:spPr>
        <p:txBody>
          <a:bodyPr rtlCol="0">
            <a:normAutofit fontScale="90000"/>
          </a:bodyPr>
          <a:lstStyle/>
          <a:p>
            <a:pPr algn="just" eaLnBrk="1" fontAlgn="auto" hangingPunct="1">
              <a:spcAft>
                <a:spcPts val="0"/>
              </a:spcAft>
              <a:defRPr/>
            </a:pP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r>
              <a:rPr lang="en-US" dirty="0">
                <a:solidFill>
                  <a:srgbClr val="FFFF00"/>
                </a:solidFill>
              </a:rPr>
              <a:t>Q. </a:t>
            </a:r>
            <a:r>
              <a:rPr lang="en-IN" dirty="0">
                <a:solidFill>
                  <a:srgbClr val="FFFF00"/>
                </a:solidFill>
              </a:rPr>
              <a:t>Prior approval of RBI should be obtained by Authorised Dealers before issue of Performance Guarantee for Advance for Exports in respect of</a:t>
            </a:r>
            <a:br>
              <a:rPr lang="en-IN" dirty="0">
                <a:solidFill>
                  <a:srgbClr val="FFFF00"/>
                </a:solidFill>
              </a:rPr>
            </a:br>
            <a:br>
              <a:rPr lang="en-US" dirty="0"/>
            </a:br>
            <a:br>
              <a:rPr lang="en-US" dirty="0"/>
            </a:br>
            <a:br>
              <a:rPr lang="en-US" dirty="0"/>
            </a:br>
            <a:br>
              <a:rPr lang="en-US" dirty="0"/>
            </a:b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0FE03AE3-9C8F-60D2-6986-B748F0B810C1}"/>
              </a:ext>
            </a:extLst>
          </p:cNvPr>
          <p:cNvSpPr>
            <a:spLocks noGrp="1"/>
          </p:cNvSpPr>
          <p:nvPr>
            <p:ph idx="1"/>
          </p:nvPr>
        </p:nvSpPr>
        <p:spPr>
          <a:xfrm>
            <a:off x="457200" y="3276600"/>
            <a:ext cx="8382000" cy="3295672"/>
          </a:xfrm>
        </p:spPr>
        <p:txBody>
          <a:bodyPr>
            <a:normAutofit fontScale="70000" lnSpcReduction="20000"/>
          </a:bodyPr>
          <a:lstStyle/>
          <a:p>
            <a:pPr eaLnBrk="1" hangingPunct="1">
              <a:buFont typeface="Arial" charset="0"/>
              <a:buNone/>
              <a:defRPr/>
            </a:pP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Caution Listed Exporter (2years)</a:t>
            </a:r>
          </a:p>
          <a:p>
            <a:pPr algn="just" eaLnBrk="1" hangingPunct="1">
              <a:buFont typeface="Arial" charset="0"/>
              <a:buNone/>
              <a:defRPr/>
            </a:pPr>
            <a:r>
              <a:rPr lang="en-US" sz="4000" dirty="0">
                <a:solidFill>
                  <a:srgbClr val="FFFF00"/>
                </a:solidFill>
                <a:latin typeface="+mj-lt"/>
                <a:ea typeface="+mj-ea"/>
                <a:cs typeface="+mj-cs"/>
              </a:rPr>
              <a:t> (RBI puts the exporter into CL based on the AD bank’s recommendation due to poor track record, fraudulent/suspicious activities investigation by law enforcement agencies, not making efforts to collect the export proceeds)</a:t>
            </a:r>
            <a:endParaRPr lang="en-IN" dirty="0"/>
          </a:p>
        </p:txBody>
      </p:sp>
      <p:sp>
        <p:nvSpPr>
          <p:cNvPr id="4" name="Date Placeholder 3">
            <a:extLst>
              <a:ext uri="{FF2B5EF4-FFF2-40B4-BE49-F238E27FC236}">
                <a16:creationId xmlns:a16="http://schemas.microsoft.com/office/drawing/2014/main" id="{A5318D44-1259-75FF-08ED-FA733E0C8663}"/>
              </a:ext>
            </a:extLst>
          </p:cNvPr>
          <p:cNvSpPr>
            <a:spLocks noGrp="1"/>
          </p:cNvSpPr>
          <p:nvPr>
            <p:ph type="dt" sz="half" idx="10"/>
          </p:nvPr>
        </p:nvSpPr>
        <p:spPr/>
        <p:txBody>
          <a:bodyPr/>
          <a:lstStyle/>
          <a:p>
            <a:pPr>
              <a:defRPr/>
            </a:pPr>
            <a:fld id="{1C8EB540-34FE-4FD4-BB5F-5458E37E0C1D}" type="datetime1">
              <a:rPr lang="en-US" smtClean="0"/>
              <a:pPr>
                <a:defRPr/>
              </a:pPr>
              <a:t>2/2/2025</a:t>
            </a:fld>
            <a:endParaRPr lang="en-US"/>
          </a:p>
        </p:txBody>
      </p:sp>
      <p:sp>
        <p:nvSpPr>
          <p:cNvPr id="6" name="Footer Placeholder 5">
            <a:extLst>
              <a:ext uri="{FF2B5EF4-FFF2-40B4-BE49-F238E27FC236}">
                <a16:creationId xmlns:a16="http://schemas.microsoft.com/office/drawing/2014/main" id="{F3CF11AA-5355-54C8-23FA-211335C46B0A}"/>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2E94AABF-018A-5EF5-8338-0DD63BD82E61}"/>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650FAC0-E1F4-4451-B7FF-37E304E5E77E}" type="slidenum">
              <a:rPr lang="en-US" altLang="en-US">
                <a:solidFill>
                  <a:srgbClr val="FFFFFF"/>
                </a:solidFill>
              </a:rPr>
              <a:pPr eaLnBrk="1" hangingPunct="1"/>
              <a:t>56</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0" end="0"/>
                                            </p:txEl>
                                          </p:spTgt>
                                        </p:tgtEl>
                                        <p:attrNameLst>
                                          <p:attrName>style.visibility</p:attrName>
                                        </p:attrNameLst>
                                      </p:cBhvr>
                                      <p:to>
                                        <p:strVal val="visible"/>
                                      </p:to>
                                    </p:set>
                                    <p:animEffect transition="in" filter="blinds(horizontal)">
                                      <p:cBhvr>
                                        <p:cTn id="11" dur="500"/>
                                        <p:tgtEl>
                                          <p:spTgt spid="307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6"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5EF70-FABF-C492-2C4F-6813D207695D}"/>
              </a:ext>
            </a:extLst>
          </p:cNvPr>
          <p:cNvSpPr>
            <a:spLocks noGrp="1"/>
          </p:cNvSpPr>
          <p:nvPr>
            <p:ph type="title"/>
          </p:nvPr>
        </p:nvSpPr>
        <p:spPr>
          <a:xfrm>
            <a:off x="457200" y="914400"/>
            <a:ext cx="8534400" cy="1524000"/>
          </a:xfrm>
        </p:spPr>
        <p:txBody>
          <a:bodyPr rtlCol="0">
            <a:normAutofit fontScale="90000"/>
          </a:bodyPr>
          <a:lstStyle/>
          <a:p>
            <a:pPr algn="just" eaLnBrk="1" fontAlgn="auto" hangingPunct="1">
              <a:spcAft>
                <a:spcPts val="0"/>
              </a:spcAft>
              <a:defRPr/>
            </a:pP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r>
              <a:rPr lang="en-US" dirty="0">
                <a:solidFill>
                  <a:srgbClr val="FFFF00"/>
                </a:solidFill>
              </a:rPr>
              <a:t>Q. </a:t>
            </a:r>
            <a:r>
              <a:rPr lang="en-IN" dirty="0">
                <a:solidFill>
                  <a:srgbClr val="FFFF00"/>
                </a:solidFill>
              </a:rPr>
              <a:t>Proposals for issuance of guarantees in favour of financial institutions can be considered at</a:t>
            </a:r>
            <a:br>
              <a:rPr lang="en-US" dirty="0"/>
            </a:br>
            <a:br>
              <a:rPr lang="en-US" dirty="0"/>
            </a:br>
            <a:br>
              <a:rPr lang="en-US" dirty="0"/>
            </a:br>
            <a:br>
              <a:rPr lang="en-US" dirty="0"/>
            </a:br>
            <a:br>
              <a:rPr lang="en-US" dirty="0"/>
            </a:b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E836EB24-57A7-769D-F3A1-9D20614A3ED9}"/>
              </a:ext>
            </a:extLst>
          </p:cNvPr>
          <p:cNvSpPr>
            <a:spLocks noGrp="1"/>
          </p:cNvSpPr>
          <p:nvPr>
            <p:ph idx="1"/>
          </p:nvPr>
        </p:nvSpPr>
        <p:spPr>
          <a:xfrm>
            <a:off x="457200" y="3276600"/>
            <a:ext cx="8382000" cy="1524000"/>
          </a:xfrm>
        </p:spPr>
        <p:txBody>
          <a:bodyPr/>
          <a:lstStyle/>
          <a:p>
            <a:pPr eaLnBrk="1" hangingPunct="1">
              <a:buFont typeface="Arial" charset="0"/>
              <a:buNone/>
              <a:defRPr/>
            </a:pPr>
            <a:endParaRPr lang="en-US" dirty="0">
              <a:solidFill>
                <a:srgbClr val="FFFF00"/>
              </a:solidFill>
              <a:latin typeface="+mj-lt"/>
              <a:ea typeface="+mj-ea"/>
              <a:cs typeface="+mj-cs"/>
            </a:endParaRPr>
          </a:p>
          <a:p>
            <a:pPr eaLnBrk="1" hangingPunct="1">
              <a:buFont typeface="Arial" charset="0"/>
              <a:buNone/>
              <a:defRPr/>
            </a:pPr>
            <a:r>
              <a:rPr lang="en-US" dirty="0">
                <a:solidFill>
                  <a:srgbClr val="FFFF00"/>
                </a:solidFill>
                <a:latin typeface="+mj-lt"/>
                <a:ea typeface="+mj-ea"/>
                <a:cs typeface="+mj-cs"/>
              </a:rPr>
              <a:t>	</a:t>
            </a: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Corporate Office</a:t>
            </a:r>
            <a:endParaRPr lang="en-IN" sz="4000" dirty="0">
              <a:solidFill>
                <a:srgbClr val="FFFF00"/>
              </a:solidFill>
              <a:latin typeface="+mj-lt"/>
              <a:ea typeface="+mj-ea"/>
              <a:cs typeface="+mj-cs"/>
            </a:endParaRPr>
          </a:p>
          <a:p>
            <a:pPr eaLnBrk="1" hangingPunct="1">
              <a:buFont typeface="Arial" charset="0"/>
              <a:buChar char="•"/>
              <a:defRPr/>
            </a:pPr>
            <a:endParaRPr lang="en-IN" dirty="0"/>
          </a:p>
        </p:txBody>
      </p:sp>
      <p:sp>
        <p:nvSpPr>
          <p:cNvPr id="4" name="Date Placeholder 3">
            <a:extLst>
              <a:ext uri="{FF2B5EF4-FFF2-40B4-BE49-F238E27FC236}">
                <a16:creationId xmlns:a16="http://schemas.microsoft.com/office/drawing/2014/main" id="{E44E2287-4C47-5AF0-69A6-3E9A01FB9151}"/>
              </a:ext>
            </a:extLst>
          </p:cNvPr>
          <p:cNvSpPr>
            <a:spLocks noGrp="1"/>
          </p:cNvSpPr>
          <p:nvPr>
            <p:ph type="dt" sz="half" idx="10"/>
          </p:nvPr>
        </p:nvSpPr>
        <p:spPr/>
        <p:txBody>
          <a:bodyPr/>
          <a:lstStyle/>
          <a:p>
            <a:pPr>
              <a:defRPr/>
            </a:pPr>
            <a:fld id="{F3A4925D-9981-43D5-ABF4-AAADC68F066F}" type="datetime1">
              <a:rPr lang="en-US" smtClean="0"/>
              <a:pPr>
                <a:defRPr/>
              </a:pPr>
              <a:t>2/2/2025</a:t>
            </a:fld>
            <a:endParaRPr lang="en-US"/>
          </a:p>
        </p:txBody>
      </p:sp>
      <p:sp>
        <p:nvSpPr>
          <p:cNvPr id="6" name="Footer Placeholder 5">
            <a:extLst>
              <a:ext uri="{FF2B5EF4-FFF2-40B4-BE49-F238E27FC236}">
                <a16:creationId xmlns:a16="http://schemas.microsoft.com/office/drawing/2014/main" id="{3B621921-309D-89FB-EE78-1B24C3B4C04A}"/>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F22E2C26-DC6D-6F7B-2935-AE997B0B6295}"/>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E7CC7C8-8148-4FE6-839E-EB861A4CCBE7}" type="slidenum">
              <a:rPr lang="en-US" altLang="en-US">
                <a:solidFill>
                  <a:srgbClr val="FFFFFF"/>
                </a:solidFill>
              </a:rPr>
              <a:pPr eaLnBrk="1" hangingPunct="1"/>
              <a:t>57</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DF6FF-D032-6A3B-55A7-C3F7AD7F2752}"/>
              </a:ext>
            </a:extLst>
          </p:cNvPr>
          <p:cNvSpPr>
            <a:spLocks noGrp="1"/>
          </p:cNvSpPr>
          <p:nvPr>
            <p:ph type="title"/>
          </p:nvPr>
        </p:nvSpPr>
        <p:spPr>
          <a:xfrm>
            <a:off x="457200" y="914400"/>
            <a:ext cx="8534400" cy="1524000"/>
          </a:xfrm>
        </p:spPr>
        <p:txBody>
          <a:bodyPr rtlCol="0">
            <a:normAutofit fontScale="90000"/>
          </a:bodyPr>
          <a:lstStyle/>
          <a:p>
            <a:pPr algn="just" eaLnBrk="1" fontAlgn="auto" hangingPunct="1">
              <a:spcAft>
                <a:spcPts val="0"/>
              </a:spcAft>
              <a:defRPr/>
            </a:pP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IN" dirty="0">
                <a:solidFill>
                  <a:srgbClr val="FFFF00"/>
                </a:solidFill>
              </a:rPr>
            </a:br>
            <a:r>
              <a:rPr lang="en-US" dirty="0">
                <a:solidFill>
                  <a:srgbClr val="FFFF00"/>
                </a:solidFill>
              </a:rPr>
              <a:t>Q. </a:t>
            </a:r>
            <a:r>
              <a:rPr lang="en-IN" dirty="0">
                <a:solidFill>
                  <a:srgbClr val="FFFF00"/>
                </a:solidFill>
              </a:rPr>
              <a:t>A contract of guarantee is a contract to perform the promise or discharge the liability of </a:t>
            </a:r>
            <a:br>
              <a:rPr lang="en-IN" dirty="0">
                <a:solidFill>
                  <a:srgbClr val="FFFF00"/>
                </a:solidFill>
              </a:rPr>
            </a:br>
            <a:br>
              <a:rPr lang="en-IN" dirty="0">
                <a:solidFill>
                  <a:srgbClr val="FFFF00"/>
                </a:solidFill>
              </a:rPr>
            </a:br>
            <a:br>
              <a:rPr lang="en-IN" dirty="0">
                <a:solidFill>
                  <a:srgbClr val="FFFF00"/>
                </a:solidFill>
              </a:rPr>
            </a:br>
            <a:br>
              <a:rPr lang="en-IN" dirty="0">
                <a:solidFill>
                  <a:srgbClr val="FFFF00"/>
                </a:solidFill>
              </a:rPr>
            </a:br>
            <a:br>
              <a:rPr lang="en-IN" dirty="0">
                <a:solidFill>
                  <a:srgbClr val="FFFF00"/>
                </a:solidFill>
              </a:rPr>
            </a:br>
            <a:br>
              <a:rPr lang="en-US" dirty="0"/>
            </a:br>
            <a:br>
              <a:rPr lang="en-US" dirty="0"/>
            </a:b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D1F7BDAC-583B-B45E-C446-63E09CD833B0}"/>
              </a:ext>
            </a:extLst>
          </p:cNvPr>
          <p:cNvSpPr>
            <a:spLocks noGrp="1"/>
          </p:cNvSpPr>
          <p:nvPr>
            <p:ph idx="1"/>
          </p:nvPr>
        </p:nvSpPr>
        <p:spPr>
          <a:xfrm>
            <a:off x="457200" y="3276600"/>
            <a:ext cx="8382000" cy="1524000"/>
          </a:xfrm>
        </p:spPr>
        <p:txBody>
          <a:bodyPr/>
          <a:lstStyle/>
          <a:p>
            <a:pPr eaLnBrk="1" hangingPunct="1">
              <a:buFont typeface="Arial" charset="0"/>
              <a:buNone/>
              <a:defRPr/>
            </a:pPr>
            <a:endParaRPr lang="en-US" dirty="0">
              <a:solidFill>
                <a:srgbClr val="FFFF00"/>
              </a:solidFill>
              <a:latin typeface="+mj-lt"/>
              <a:ea typeface="+mj-ea"/>
              <a:cs typeface="+mj-cs"/>
            </a:endParaRPr>
          </a:p>
          <a:p>
            <a:pPr eaLnBrk="1" hangingPunct="1">
              <a:buFont typeface="Arial" charset="0"/>
              <a:buNone/>
              <a:defRPr/>
            </a:pPr>
            <a:r>
              <a:rPr lang="en-US" dirty="0">
                <a:solidFill>
                  <a:srgbClr val="FFFF00"/>
                </a:solidFill>
                <a:latin typeface="+mj-lt"/>
                <a:ea typeface="+mj-ea"/>
                <a:cs typeface="+mj-cs"/>
              </a:rPr>
              <a:t>	</a:t>
            </a: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Third  Person</a:t>
            </a:r>
            <a:endParaRPr lang="en-IN" sz="4000" dirty="0">
              <a:solidFill>
                <a:srgbClr val="FFFF00"/>
              </a:solidFill>
              <a:latin typeface="+mj-lt"/>
              <a:ea typeface="+mj-ea"/>
              <a:cs typeface="+mj-cs"/>
            </a:endParaRPr>
          </a:p>
          <a:p>
            <a:pPr eaLnBrk="1" hangingPunct="1">
              <a:buFont typeface="Arial" charset="0"/>
              <a:buChar char="•"/>
              <a:defRPr/>
            </a:pPr>
            <a:endParaRPr lang="en-IN" dirty="0"/>
          </a:p>
        </p:txBody>
      </p:sp>
      <p:sp>
        <p:nvSpPr>
          <p:cNvPr id="4" name="Date Placeholder 3">
            <a:extLst>
              <a:ext uri="{FF2B5EF4-FFF2-40B4-BE49-F238E27FC236}">
                <a16:creationId xmlns:a16="http://schemas.microsoft.com/office/drawing/2014/main" id="{99BB3156-7CEE-AE07-C052-AFDF2A76589B}"/>
              </a:ext>
            </a:extLst>
          </p:cNvPr>
          <p:cNvSpPr>
            <a:spLocks noGrp="1"/>
          </p:cNvSpPr>
          <p:nvPr>
            <p:ph type="dt" sz="half" idx="10"/>
          </p:nvPr>
        </p:nvSpPr>
        <p:spPr/>
        <p:txBody>
          <a:bodyPr/>
          <a:lstStyle/>
          <a:p>
            <a:pPr>
              <a:defRPr/>
            </a:pPr>
            <a:fld id="{B693AF1E-C3F3-46D3-AC52-CFA22A3D7824}" type="datetime1">
              <a:rPr lang="en-US" smtClean="0"/>
              <a:pPr>
                <a:defRPr/>
              </a:pPr>
              <a:t>2/2/2025</a:t>
            </a:fld>
            <a:endParaRPr lang="en-US"/>
          </a:p>
        </p:txBody>
      </p:sp>
      <p:sp>
        <p:nvSpPr>
          <p:cNvPr id="6" name="Footer Placeholder 5">
            <a:extLst>
              <a:ext uri="{FF2B5EF4-FFF2-40B4-BE49-F238E27FC236}">
                <a16:creationId xmlns:a16="http://schemas.microsoft.com/office/drawing/2014/main" id="{9EAE84F5-9952-0056-13E7-F37C9FE0B0A1}"/>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63178326-6281-89AA-2C33-6BA05AF42157}"/>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8723944-718F-4EAD-819A-61197AF3BD21}" type="slidenum">
              <a:rPr lang="en-US" altLang="en-US">
                <a:solidFill>
                  <a:srgbClr val="FFFFFF"/>
                </a:solidFill>
              </a:rPr>
              <a:pPr eaLnBrk="1" hangingPunct="1"/>
              <a:t>58</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61C81-99B9-F023-2E93-A51ED7F75CE4}"/>
              </a:ext>
            </a:extLst>
          </p:cNvPr>
          <p:cNvSpPr>
            <a:spLocks noGrp="1"/>
          </p:cNvSpPr>
          <p:nvPr>
            <p:ph type="title"/>
          </p:nvPr>
        </p:nvSpPr>
        <p:spPr>
          <a:xfrm>
            <a:off x="457200" y="914400"/>
            <a:ext cx="8534400" cy="1524000"/>
          </a:xfrm>
        </p:spPr>
        <p:txBody>
          <a:bodyPr rtlCol="0">
            <a:normAutofit fontScale="90000"/>
          </a:bodyPr>
          <a:lstStyle/>
          <a:p>
            <a:pPr algn="l" eaLnBrk="1" fontAlgn="auto" hangingPunct="1">
              <a:spcAft>
                <a:spcPts val="0"/>
              </a:spcAft>
              <a:defRPr/>
            </a:pP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IN" dirty="0">
                <a:solidFill>
                  <a:srgbClr val="FFFF00"/>
                </a:solidFill>
              </a:rPr>
            </a:br>
            <a:r>
              <a:rPr lang="en-US" dirty="0">
                <a:solidFill>
                  <a:srgbClr val="FFFF00"/>
                </a:solidFill>
              </a:rPr>
              <a:t>Q. </a:t>
            </a:r>
            <a:r>
              <a:rPr lang="en-IN" dirty="0">
                <a:solidFill>
                  <a:srgbClr val="FFFF00"/>
                </a:solidFill>
              </a:rPr>
              <a:t>Application of funds in case of </a:t>
            </a:r>
            <a:r>
              <a:rPr lang="en-IN" dirty="0" err="1">
                <a:solidFill>
                  <a:srgbClr val="FFFF00"/>
                </a:solidFill>
              </a:rPr>
              <a:t>nostro</a:t>
            </a:r>
            <a:r>
              <a:rPr lang="en-IN" dirty="0">
                <a:solidFill>
                  <a:srgbClr val="FFFF00"/>
                </a:solidFill>
              </a:rPr>
              <a:t> credit entries to be made within --------------- days</a:t>
            </a:r>
            <a:br>
              <a:rPr lang="en-IN" dirty="0">
                <a:solidFill>
                  <a:srgbClr val="FFFF00"/>
                </a:solidFill>
              </a:rPr>
            </a:br>
            <a:br>
              <a:rPr lang="en-IN" dirty="0">
                <a:solidFill>
                  <a:srgbClr val="FFFF00"/>
                </a:solidFill>
              </a:rPr>
            </a:br>
            <a:br>
              <a:rPr lang="en-IN" dirty="0">
                <a:solidFill>
                  <a:srgbClr val="FFFF00"/>
                </a:solidFill>
              </a:rPr>
            </a:br>
            <a:br>
              <a:rPr lang="en-IN" dirty="0">
                <a:solidFill>
                  <a:srgbClr val="FFFF00"/>
                </a:solidFill>
              </a:rPr>
            </a:br>
            <a:br>
              <a:rPr lang="en-IN" dirty="0">
                <a:solidFill>
                  <a:srgbClr val="FFFF00"/>
                </a:solidFill>
              </a:rPr>
            </a:br>
            <a:br>
              <a:rPr lang="en-US" dirty="0"/>
            </a:br>
            <a:br>
              <a:rPr lang="en-US" dirty="0"/>
            </a:b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AD384B62-64CD-6A5B-AC9D-13449825F562}"/>
              </a:ext>
            </a:extLst>
          </p:cNvPr>
          <p:cNvSpPr>
            <a:spLocks noGrp="1"/>
          </p:cNvSpPr>
          <p:nvPr>
            <p:ph idx="1"/>
          </p:nvPr>
        </p:nvSpPr>
        <p:spPr>
          <a:xfrm>
            <a:off x="457200" y="3276600"/>
            <a:ext cx="8382000" cy="1524000"/>
          </a:xfrm>
        </p:spPr>
        <p:txBody>
          <a:bodyPr>
            <a:normAutofit fontScale="92500" lnSpcReduction="10000"/>
          </a:bodyPr>
          <a:lstStyle/>
          <a:p>
            <a:pPr eaLnBrk="1" hangingPunct="1">
              <a:buFont typeface="Arial" charset="0"/>
              <a:buNone/>
              <a:defRPr/>
            </a:pPr>
            <a:r>
              <a:rPr lang="en-US" dirty="0">
                <a:solidFill>
                  <a:srgbClr val="FFFF00"/>
                </a:solidFill>
                <a:latin typeface="+mj-lt"/>
                <a:ea typeface="+mj-ea"/>
                <a:cs typeface="+mj-cs"/>
              </a:rPr>
              <a:t>	</a:t>
            </a: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T  +  5</a:t>
            </a:r>
          </a:p>
          <a:p>
            <a:pPr eaLnBrk="1" hangingPunct="1">
              <a:buFont typeface="Arial" charset="0"/>
              <a:buNone/>
              <a:defRPr/>
            </a:pPr>
            <a:r>
              <a:rPr lang="en-US" sz="4000" dirty="0">
                <a:solidFill>
                  <a:srgbClr val="FFFF00"/>
                </a:solidFill>
                <a:latin typeface="+mj-lt"/>
                <a:ea typeface="+mj-ea"/>
                <a:cs typeface="+mj-cs"/>
              </a:rPr>
              <a:t>            T+1 for </a:t>
            </a:r>
            <a:r>
              <a:rPr lang="en-US" sz="4000" dirty="0" err="1">
                <a:solidFill>
                  <a:srgbClr val="FFFF00"/>
                </a:solidFill>
                <a:latin typeface="+mj-lt"/>
                <a:ea typeface="+mj-ea"/>
                <a:cs typeface="+mj-cs"/>
              </a:rPr>
              <a:t>nostro</a:t>
            </a:r>
            <a:r>
              <a:rPr lang="en-US" sz="4000" dirty="0">
                <a:solidFill>
                  <a:srgbClr val="FFFF00"/>
                </a:solidFill>
                <a:latin typeface="+mj-lt"/>
                <a:ea typeface="+mj-ea"/>
                <a:cs typeface="+mj-cs"/>
              </a:rPr>
              <a:t> debit</a:t>
            </a:r>
          </a:p>
          <a:p>
            <a:pPr eaLnBrk="1" hangingPunct="1">
              <a:buFont typeface="Arial" charset="0"/>
              <a:buNone/>
              <a:defRPr/>
            </a:pPr>
            <a:endParaRPr lang="en-IN" sz="4000" dirty="0">
              <a:solidFill>
                <a:srgbClr val="FFFF00"/>
              </a:solidFill>
              <a:latin typeface="+mj-lt"/>
              <a:ea typeface="+mj-ea"/>
              <a:cs typeface="+mj-cs"/>
            </a:endParaRPr>
          </a:p>
          <a:p>
            <a:pPr eaLnBrk="1" hangingPunct="1">
              <a:buFont typeface="Arial" charset="0"/>
              <a:buChar char="•"/>
              <a:defRPr/>
            </a:pPr>
            <a:endParaRPr lang="en-IN" dirty="0"/>
          </a:p>
        </p:txBody>
      </p:sp>
      <p:sp>
        <p:nvSpPr>
          <p:cNvPr id="4" name="Date Placeholder 3">
            <a:extLst>
              <a:ext uri="{FF2B5EF4-FFF2-40B4-BE49-F238E27FC236}">
                <a16:creationId xmlns:a16="http://schemas.microsoft.com/office/drawing/2014/main" id="{D81EB977-B5A9-A77C-3FD8-0625F66B0BB8}"/>
              </a:ext>
            </a:extLst>
          </p:cNvPr>
          <p:cNvSpPr>
            <a:spLocks noGrp="1"/>
          </p:cNvSpPr>
          <p:nvPr>
            <p:ph type="dt" sz="half" idx="10"/>
          </p:nvPr>
        </p:nvSpPr>
        <p:spPr/>
        <p:txBody>
          <a:bodyPr/>
          <a:lstStyle/>
          <a:p>
            <a:pPr>
              <a:defRPr/>
            </a:pPr>
            <a:fld id="{3ADB01D3-FF54-4B89-9560-F84BB87FD271}" type="datetime1">
              <a:rPr lang="en-US" smtClean="0"/>
              <a:pPr>
                <a:defRPr/>
              </a:pPr>
              <a:t>2/2/2025</a:t>
            </a:fld>
            <a:endParaRPr lang="en-US"/>
          </a:p>
        </p:txBody>
      </p:sp>
      <p:sp>
        <p:nvSpPr>
          <p:cNvPr id="6" name="Footer Placeholder 5">
            <a:extLst>
              <a:ext uri="{FF2B5EF4-FFF2-40B4-BE49-F238E27FC236}">
                <a16:creationId xmlns:a16="http://schemas.microsoft.com/office/drawing/2014/main" id="{E7F103D4-AB8D-A880-F67D-FB186053A2A7}"/>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34DD34DD-530C-3CB0-7950-A51894DFB351}"/>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4FF8DE9-54FB-4C15-85D2-B6960E06F787}" type="slidenum">
              <a:rPr lang="en-US" altLang="en-US">
                <a:solidFill>
                  <a:srgbClr val="FFFFFF"/>
                </a:solidFill>
              </a:rPr>
              <a:pPr eaLnBrk="1" hangingPunct="1"/>
              <a:t>59</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0" end="0"/>
                                            </p:txEl>
                                          </p:spTgt>
                                        </p:tgtEl>
                                        <p:attrNameLst>
                                          <p:attrName>style.visibility</p:attrName>
                                        </p:attrNameLst>
                                      </p:cBhvr>
                                      <p:to>
                                        <p:strVal val="visible"/>
                                      </p:to>
                                    </p:set>
                                    <p:animEffect transition="in" filter="blinds(horizontal)">
                                      <p:cBhvr>
                                        <p:cTn id="11" dur="500"/>
                                        <p:tgtEl>
                                          <p:spTgt spid="307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6"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2EA24-37C9-CBAF-3EED-45741125394F}"/>
              </a:ext>
            </a:extLst>
          </p:cNvPr>
          <p:cNvSpPr>
            <a:spLocks noGrp="1"/>
          </p:cNvSpPr>
          <p:nvPr>
            <p:ph type="title"/>
          </p:nvPr>
        </p:nvSpPr>
        <p:spPr>
          <a:xfrm>
            <a:off x="457200" y="914400"/>
            <a:ext cx="8534400" cy="1524000"/>
          </a:xfrm>
        </p:spPr>
        <p:txBody>
          <a:bodyPr rtlCol="0">
            <a:normAutofit fontScale="90000"/>
          </a:bodyPr>
          <a:lstStyle/>
          <a:p>
            <a:pPr algn="just" eaLnBrk="1" fontAlgn="auto" hangingPunct="1">
              <a:spcAft>
                <a:spcPts val="0"/>
              </a:spcAft>
              <a:defRPr/>
            </a:pP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IN" dirty="0">
                <a:solidFill>
                  <a:srgbClr val="FFFF00"/>
                </a:solidFill>
              </a:rPr>
            </a:br>
            <a:r>
              <a:rPr lang="en-US" dirty="0">
                <a:solidFill>
                  <a:srgbClr val="FFFF00"/>
                </a:solidFill>
              </a:rPr>
              <a:t>Q. </a:t>
            </a:r>
            <a:r>
              <a:rPr lang="en-IN" dirty="0">
                <a:solidFill>
                  <a:srgbClr val="FFFF00"/>
                </a:solidFill>
              </a:rPr>
              <a:t>Overseas Direct Investment, FDI and ECB transactions in India are governed by</a:t>
            </a:r>
            <a:br>
              <a:rPr lang="en-IN" dirty="0">
                <a:solidFill>
                  <a:srgbClr val="FFFF00"/>
                </a:solidFill>
              </a:rPr>
            </a:br>
            <a:br>
              <a:rPr lang="en-IN" dirty="0">
                <a:solidFill>
                  <a:srgbClr val="FFFF00"/>
                </a:solidFill>
              </a:rPr>
            </a:br>
            <a:br>
              <a:rPr lang="en-IN" dirty="0">
                <a:solidFill>
                  <a:srgbClr val="FFFF00"/>
                </a:solidFill>
              </a:rPr>
            </a:br>
            <a:br>
              <a:rPr lang="en-IN" dirty="0">
                <a:solidFill>
                  <a:srgbClr val="FFFF00"/>
                </a:solidFill>
              </a:rPr>
            </a:br>
            <a:br>
              <a:rPr lang="en-IN" dirty="0">
                <a:solidFill>
                  <a:srgbClr val="FFFF00"/>
                </a:solidFill>
              </a:rPr>
            </a:br>
            <a:br>
              <a:rPr lang="en-US" dirty="0"/>
            </a:br>
            <a:br>
              <a:rPr lang="en-US" dirty="0"/>
            </a:b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3B688F6A-8E4B-29FF-111D-40FD96D4D4C5}"/>
              </a:ext>
            </a:extLst>
          </p:cNvPr>
          <p:cNvSpPr>
            <a:spLocks noGrp="1"/>
          </p:cNvSpPr>
          <p:nvPr>
            <p:ph idx="1"/>
          </p:nvPr>
        </p:nvSpPr>
        <p:spPr>
          <a:xfrm>
            <a:off x="457200" y="3276600"/>
            <a:ext cx="8382000" cy="1524000"/>
          </a:xfrm>
        </p:spPr>
        <p:txBody>
          <a:bodyPr>
            <a:normAutofit/>
          </a:bodyPr>
          <a:lstStyle/>
          <a:p>
            <a:pPr eaLnBrk="1" hangingPunct="1">
              <a:buFont typeface="Arial" charset="0"/>
              <a:buNone/>
              <a:defRPr/>
            </a:pPr>
            <a:endParaRPr lang="en-US" dirty="0">
              <a:solidFill>
                <a:srgbClr val="FFFF00"/>
              </a:solidFill>
              <a:latin typeface="+mj-lt"/>
              <a:ea typeface="+mj-ea"/>
              <a:cs typeface="+mj-cs"/>
            </a:endParaRPr>
          </a:p>
          <a:p>
            <a:pPr eaLnBrk="1" hangingPunct="1">
              <a:buFont typeface="Arial" charset="0"/>
              <a:buNone/>
              <a:defRPr/>
            </a:pP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FEMA</a:t>
            </a:r>
            <a:endParaRPr lang="en-IN" sz="4000" dirty="0">
              <a:solidFill>
                <a:srgbClr val="FFFF00"/>
              </a:solidFill>
              <a:latin typeface="+mj-lt"/>
              <a:ea typeface="+mj-ea"/>
              <a:cs typeface="+mj-cs"/>
            </a:endParaRPr>
          </a:p>
          <a:p>
            <a:pPr eaLnBrk="1" hangingPunct="1">
              <a:buFont typeface="Arial" charset="0"/>
              <a:buChar char="•"/>
              <a:defRPr/>
            </a:pPr>
            <a:endParaRPr lang="en-IN" dirty="0"/>
          </a:p>
        </p:txBody>
      </p:sp>
      <p:sp>
        <p:nvSpPr>
          <p:cNvPr id="4" name="Date Placeholder 3">
            <a:extLst>
              <a:ext uri="{FF2B5EF4-FFF2-40B4-BE49-F238E27FC236}">
                <a16:creationId xmlns:a16="http://schemas.microsoft.com/office/drawing/2014/main" id="{2D2FB782-7C5F-ED53-3E1D-C9732C62BF89}"/>
              </a:ext>
            </a:extLst>
          </p:cNvPr>
          <p:cNvSpPr>
            <a:spLocks noGrp="1"/>
          </p:cNvSpPr>
          <p:nvPr>
            <p:ph type="dt" sz="half" idx="10"/>
          </p:nvPr>
        </p:nvSpPr>
        <p:spPr/>
        <p:txBody>
          <a:bodyPr/>
          <a:lstStyle/>
          <a:p>
            <a:pPr>
              <a:defRPr/>
            </a:pPr>
            <a:fld id="{3B298849-50E9-4F0C-AE93-63782BB2ACD3}" type="datetime1">
              <a:rPr lang="en-US" smtClean="0"/>
              <a:pPr>
                <a:defRPr/>
              </a:pPr>
              <a:t>2/2/2025</a:t>
            </a:fld>
            <a:endParaRPr lang="en-US"/>
          </a:p>
        </p:txBody>
      </p:sp>
      <p:sp>
        <p:nvSpPr>
          <p:cNvPr id="6" name="Footer Placeholder 5">
            <a:extLst>
              <a:ext uri="{FF2B5EF4-FFF2-40B4-BE49-F238E27FC236}">
                <a16:creationId xmlns:a16="http://schemas.microsoft.com/office/drawing/2014/main" id="{3C0593E6-30F3-A200-26B9-667A7D87DADE}"/>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D66A97BC-CB6C-5112-28FC-1677CA40CE26}"/>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20FEA93-E05C-4FB0-B2EC-70B49E65169D}" type="slidenum">
              <a:rPr lang="en-US" altLang="en-US">
                <a:solidFill>
                  <a:srgbClr val="FFFFFF"/>
                </a:solidFill>
              </a:rPr>
              <a:pPr eaLnBrk="1" hangingPunct="1"/>
              <a:t>60</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C81B7-7F13-0320-ADF3-EFBA8FFD0600}"/>
              </a:ext>
            </a:extLst>
          </p:cNvPr>
          <p:cNvSpPr>
            <a:spLocks noGrp="1"/>
          </p:cNvSpPr>
          <p:nvPr>
            <p:ph type="title"/>
          </p:nvPr>
        </p:nvSpPr>
        <p:spPr>
          <a:xfrm>
            <a:off x="457200" y="914400"/>
            <a:ext cx="8534400" cy="1524000"/>
          </a:xfrm>
        </p:spPr>
        <p:txBody>
          <a:bodyPr rtlCol="0">
            <a:normAutofit fontScale="90000"/>
          </a:bodyPr>
          <a:lstStyle/>
          <a:p>
            <a:pPr algn="l" eaLnBrk="1" fontAlgn="auto" hangingPunct="1">
              <a:spcAft>
                <a:spcPts val="0"/>
              </a:spcAft>
              <a:defRPr/>
            </a:pP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IN" dirty="0">
                <a:solidFill>
                  <a:srgbClr val="FFFF00"/>
                </a:solidFill>
              </a:rPr>
            </a:br>
            <a:r>
              <a:rPr lang="en-US" dirty="0">
                <a:solidFill>
                  <a:srgbClr val="FFFF00"/>
                </a:solidFill>
              </a:rPr>
              <a:t>Q. </a:t>
            </a:r>
            <a:r>
              <a:rPr lang="en-IN" dirty="0">
                <a:solidFill>
                  <a:srgbClr val="FFFF00"/>
                </a:solidFill>
              </a:rPr>
              <a:t>Reserve Bank of India depends on the data available in -------------- for caution listing exporters</a:t>
            </a:r>
            <a:br>
              <a:rPr lang="en-IN" dirty="0">
                <a:solidFill>
                  <a:srgbClr val="FFFF00"/>
                </a:solidFill>
              </a:rPr>
            </a:br>
            <a:br>
              <a:rPr lang="en-IN" dirty="0">
                <a:solidFill>
                  <a:srgbClr val="FFFF00"/>
                </a:solidFill>
              </a:rPr>
            </a:br>
            <a:br>
              <a:rPr lang="en-IN" dirty="0">
                <a:solidFill>
                  <a:srgbClr val="FFFF00"/>
                </a:solidFill>
              </a:rPr>
            </a:br>
            <a:br>
              <a:rPr lang="en-IN" dirty="0">
                <a:solidFill>
                  <a:srgbClr val="FFFF00"/>
                </a:solidFill>
              </a:rPr>
            </a:br>
            <a:br>
              <a:rPr lang="en-US" dirty="0"/>
            </a:br>
            <a:br>
              <a:rPr lang="en-US" dirty="0"/>
            </a:b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7ECB3E91-7CB1-2E28-D15B-61FECA0400FC}"/>
              </a:ext>
            </a:extLst>
          </p:cNvPr>
          <p:cNvSpPr>
            <a:spLocks noGrp="1"/>
          </p:cNvSpPr>
          <p:nvPr>
            <p:ph idx="1"/>
          </p:nvPr>
        </p:nvSpPr>
        <p:spPr>
          <a:xfrm>
            <a:off x="457200" y="3276600"/>
            <a:ext cx="8382000" cy="1524000"/>
          </a:xfrm>
        </p:spPr>
        <p:txBody>
          <a:bodyPr>
            <a:normAutofit/>
          </a:bodyPr>
          <a:lstStyle/>
          <a:p>
            <a:pPr eaLnBrk="1" hangingPunct="1">
              <a:buFont typeface="Arial" charset="0"/>
              <a:buNone/>
              <a:defRPr/>
            </a:pPr>
            <a:endParaRPr lang="en-US" dirty="0">
              <a:solidFill>
                <a:srgbClr val="FFFF00"/>
              </a:solidFill>
              <a:latin typeface="+mj-lt"/>
              <a:ea typeface="+mj-ea"/>
              <a:cs typeface="+mj-cs"/>
            </a:endParaRPr>
          </a:p>
          <a:p>
            <a:pPr eaLnBrk="1" hangingPunct="1">
              <a:buFont typeface="Arial" charset="0"/>
              <a:buNone/>
              <a:defRPr/>
            </a:pP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EDPMS</a:t>
            </a:r>
            <a:endParaRPr lang="en-IN" dirty="0"/>
          </a:p>
        </p:txBody>
      </p:sp>
      <p:sp>
        <p:nvSpPr>
          <p:cNvPr id="4" name="Date Placeholder 3">
            <a:extLst>
              <a:ext uri="{FF2B5EF4-FFF2-40B4-BE49-F238E27FC236}">
                <a16:creationId xmlns:a16="http://schemas.microsoft.com/office/drawing/2014/main" id="{9EE0B8E8-35A0-B1EC-0429-75185EA97C2B}"/>
              </a:ext>
            </a:extLst>
          </p:cNvPr>
          <p:cNvSpPr>
            <a:spLocks noGrp="1"/>
          </p:cNvSpPr>
          <p:nvPr>
            <p:ph type="dt" sz="half" idx="10"/>
          </p:nvPr>
        </p:nvSpPr>
        <p:spPr/>
        <p:txBody>
          <a:bodyPr/>
          <a:lstStyle/>
          <a:p>
            <a:pPr>
              <a:defRPr/>
            </a:pPr>
            <a:fld id="{1D5D183E-5C84-425F-95A5-35873A8FE977}" type="datetime1">
              <a:rPr lang="en-US" smtClean="0"/>
              <a:pPr>
                <a:defRPr/>
              </a:pPr>
              <a:t>2/2/2025</a:t>
            </a:fld>
            <a:endParaRPr lang="en-US"/>
          </a:p>
        </p:txBody>
      </p:sp>
      <p:sp>
        <p:nvSpPr>
          <p:cNvPr id="6" name="Footer Placeholder 5">
            <a:extLst>
              <a:ext uri="{FF2B5EF4-FFF2-40B4-BE49-F238E27FC236}">
                <a16:creationId xmlns:a16="http://schemas.microsoft.com/office/drawing/2014/main" id="{89B874AC-E3C4-2679-9E5C-F8BFFC62821B}"/>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278F44FD-EF96-A504-2526-91511BED45D5}"/>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412D360-BE3C-47BF-9ECE-05869701AC16}" type="slidenum">
              <a:rPr lang="en-US" altLang="en-US">
                <a:solidFill>
                  <a:srgbClr val="FFFFFF"/>
                </a:solidFill>
              </a:rPr>
              <a:pPr eaLnBrk="1" hangingPunct="1"/>
              <a:t>61</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F567B-3FEE-39F4-55B4-D08EB673F9E9}"/>
              </a:ext>
            </a:extLst>
          </p:cNvPr>
          <p:cNvSpPr>
            <a:spLocks noGrp="1"/>
          </p:cNvSpPr>
          <p:nvPr>
            <p:ph type="title"/>
          </p:nvPr>
        </p:nvSpPr>
        <p:spPr>
          <a:xfrm>
            <a:off x="285720" y="214290"/>
            <a:ext cx="8534400" cy="1524000"/>
          </a:xfrm>
        </p:spPr>
        <p:txBody>
          <a:bodyPr rtlCol="0">
            <a:normAutofit fontScale="90000"/>
          </a:bodyPr>
          <a:lstStyle/>
          <a:p>
            <a:pPr algn="l" eaLnBrk="1" fontAlgn="auto" hangingPunct="1">
              <a:spcAft>
                <a:spcPts val="0"/>
              </a:spcAft>
              <a:defRPr/>
            </a:pPr>
            <a:br>
              <a:rPr lang="en-US" dirty="0"/>
            </a:br>
            <a:br>
              <a:rPr lang="en-US" dirty="0"/>
            </a:br>
            <a:br>
              <a:rPr lang="en-US" dirty="0"/>
            </a:br>
            <a:br>
              <a:rPr lang="en-US" dirty="0"/>
            </a:br>
            <a:br>
              <a:rPr lang="en-US" dirty="0"/>
            </a:br>
            <a:br>
              <a:rPr lang="en-US" dirty="0"/>
            </a:br>
            <a:br>
              <a:rPr lang="en-US" dirty="0"/>
            </a:br>
            <a:br>
              <a:rPr lang="en-US" dirty="0"/>
            </a:br>
            <a:br>
              <a:rPr lang="en-US" dirty="0"/>
            </a:br>
            <a:r>
              <a:rPr lang="en-US" dirty="0">
                <a:solidFill>
                  <a:srgbClr val="FFFF00"/>
                </a:solidFill>
              </a:rPr>
              <a:t>Q. </a:t>
            </a:r>
            <a:r>
              <a:rPr lang="en-IN" dirty="0">
                <a:solidFill>
                  <a:srgbClr val="FFFF00"/>
                </a:solidFill>
              </a:rPr>
              <a:t>World Rank of LC opening bank and Country Rank should be verified from and for adding confirmation conditions required?</a:t>
            </a:r>
            <a:br>
              <a:rPr lang="en-IN" dirty="0">
                <a:solidFill>
                  <a:srgbClr val="FFFF00"/>
                </a:solidFill>
              </a:rPr>
            </a:br>
            <a:br>
              <a:rPr lang="en-IN" dirty="0">
                <a:solidFill>
                  <a:srgbClr val="FFFF00"/>
                </a:solidFill>
              </a:rPr>
            </a:br>
            <a:br>
              <a:rPr lang="en-IN" dirty="0">
                <a:solidFill>
                  <a:srgbClr val="FFFF00"/>
                </a:solidFill>
              </a:rPr>
            </a:br>
            <a:br>
              <a:rPr lang="en-US" dirty="0"/>
            </a:br>
            <a:br>
              <a:rPr lang="en-US" dirty="0"/>
            </a:b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D3431773-A2A2-4425-7CE4-7998ECE74F12}"/>
              </a:ext>
            </a:extLst>
          </p:cNvPr>
          <p:cNvSpPr>
            <a:spLocks noGrp="1"/>
          </p:cNvSpPr>
          <p:nvPr>
            <p:ph idx="1"/>
          </p:nvPr>
        </p:nvSpPr>
        <p:spPr>
          <a:xfrm>
            <a:off x="357158" y="2285992"/>
            <a:ext cx="8382000" cy="3429024"/>
          </a:xfrm>
        </p:spPr>
        <p:txBody>
          <a:bodyPr>
            <a:normAutofit/>
          </a:bodyPr>
          <a:lstStyle/>
          <a:p>
            <a:pPr eaLnBrk="1" hangingPunct="1">
              <a:buFont typeface="Arial" charset="0"/>
              <a:buNone/>
              <a:defRPr/>
            </a:pPr>
            <a:endParaRPr lang="en-US" sz="4000" dirty="0">
              <a:solidFill>
                <a:srgbClr val="FFFF00"/>
              </a:solidFill>
              <a:latin typeface="+mj-lt"/>
              <a:ea typeface="+mj-ea"/>
              <a:cs typeface="+mj-cs"/>
            </a:endParaRPr>
          </a:p>
          <a:p>
            <a:pPr eaLnBrk="1" hangingPunct="1">
              <a:buFont typeface="Arial" charset="0"/>
              <a:buNone/>
              <a:defRPr/>
            </a:pP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Bankers’ Almanac </a:t>
            </a:r>
          </a:p>
          <a:p>
            <a:pPr eaLnBrk="1" hangingPunct="1">
              <a:buFont typeface="Arial" charset="0"/>
              <a:buNone/>
              <a:defRPr/>
            </a:pPr>
            <a:r>
              <a:rPr lang="en-US" sz="4000" dirty="0">
                <a:solidFill>
                  <a:srgbClr val="FFFF00"/>
                </a:solidFill>
                <a:latin typeface="+mj-lt"/>
                <a:ea typeface="+mj-ea"/>
                <a:cs typeface="+mj-cs"/>
              </a:rPr>
              <a:t>Issuing Bank –within 500</a:t>
            </a:r>
          </a:p>
          <a:p>
            <a:pPr eaLnBrk="1" hangingPunct="1">
              <a:buFont typeface="Arial" charset="0"/>
              <a:buNone/>
              <a:defRPr/>
            </a:pPr>
            <a:r>
              <a:rPr lang="en-US" sz="4000" dirty="0">
                <a:solidFill>
                  <a:srgbClr val="FFFF00"/>
                </a:solidFill>
                <a:latin typeface="+mj-lt"/>
                <a:ea typeface="+mj-ea"/>
                <a:cs typeface="+mj-cs"/>
              </a:rPr>
              <a:t>Country – within 10</a:t>
            </a:r>
          </a:p>
          <a:p>
            <a:pPr eaLnBrk="1" hangingPunct="1">
              <a:buFont typeface="Arial" charset="0"/>
              <a:buNone/>
              <a:defRPr/>
            </a:pPr>
            <a:endParaRPr lang="en-IN" dirty="0"/>
          </a:p>
        </p:txBody>
      </p:sp>
      <p:sp>
        <p:nvSpPr>
          <p:cNvPr id="4" name="Date Placeholder 3">
            <a:extLst>
              <a:ext uri="{FF2B5EF4-FFF2-40B4-BE49-F238E27FC236}">
                <a16:creationId xmlns:a16="http://schemas.microsoft.com/office/drawing/2014/main" id="{DF162F4E-A1B0-4507-E535-A4BD370A152D}"/>
              </a:ext>
            </a:extLst>
          </p:cNvPr>
          <p:cNvSpPr>
            <a:spLocks noGrp="1"/>
          </p:cNvSpPr>
          <p:nvPr>
            <p:ph type="dt" sz="half" idx="10"/>
          </p:nvPr>
        </p:nvSpPr>
        <p:spPr/>
        <p:txBody>
          <a:bodyPr/>
          <a:lstStyle/>
          <a:p>
            <a:pPr>
              <a:defRPr/>
            </a:pPr>
            <a:fld id="{4CC6FB04-DB71-4457-871A-2208879F4423}" type="datetime1">
              <a:rPr lang="en-US" smtClean="0"/>
              <a:pPr>
                <a:defRPr/>
              </a:pPr>
              <a:t>2/2/2025</a:t>
            </a:fld>
            <a:endParaRPr lang="en-US"/>
          </a:p>
        </p:txBody>
      </p:sp>
      <p:sp>
        <p:nvSpPr>
          <p:cNvPr id="6" name="Footer Placeholder 5">
            <a:extLst>
              <a:ext uri="{FF2B5EF4-FFF2-40B4-BE49-F238E27FC236}">
                <a16:creationId xmlns:a16="http://schemas.microsoft.com/office/drawing/2014/main" id="{6B63A4E7-6DBB-F988-5974-C856ECBC2EB6}"/>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E83883ED-7424-0DA0-3214-D5162E2C5C83}"/>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B692CF8-3B9F-4201-A7B3-482D474F3347}" type="slidenum">
              <a:rPr lang="en-US" altLang="en-US">
                <a:solidFill>
                  <a:srgbClr val="FFFFFF"/>
                </a:solidFill>
              </a:rPr>
              <a:pPr eaLnBrk="1" hangingPunct="1"/>
              <a:t>62</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3075">
                                            <p:txEl>
                                              <p:pRg st="2" end="2"/>
                                            </p:txEl>
                                          </p:spTgt>
                                        </p:tgtEl>
                                        <p:attrNameLst>
                                          <p:attrName>style.visibility</p:attrName>
                                        </p:attrNameLst>
                                      </p:cBhvr>
                                      <p:to>
                                        <p:strVal val="visible"/>
                                      </p:to>
                                    </p:set>
                                    <p:animEffect transition="in" filter="blinds(horizontal)">
                                      <p:cBhvr>
                                        <p:cTn id="16" dur="500"/>
                                        <p:tgtEl>
                                          <p:spTgt spid="307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3075">
                                            <p:txEl>
                                              <p:pRg st="3" end="3"/>
                                            </p:txEl>
                                          </p:spTgt>
                                        </p:tgtEl>
                                        <p:attrNameLst>
                                          <p:attrName>style.visibility</p:attrName>
                                        </p:attrNameLst>
                                      </p:cBhvr>
                                      <p:to>
                                        <p:strVal val="visible"/>
                                      </p:to>
                                    </p:set>
                                    <p:animEffect transition="in" filter="blinds(horizontal)">
                                      <p:cBhvr>
                                        <p:cTn id="21" dur="500"/>
                                        <p:tgtEl>
                                          <p:spTgt spid="307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639F0-0DF7-F508-E30D-DE64FAFDF1D6}"/>
              </a:ext>
            </a:extLst>
          </p:cNvPr>
          <p:cNvSpPr>
            <a:spLocks noGrp="1"/>
          </p:cNvSpPr>
          <p:nvPr>
            <p:ph type="title"/>
          </p:nvPr>
        </p:nvSpPr>
        <p:spPr>
          <a:xfrm>
            <a:off x="457200" y="914400"/>
            <a:ext cx="8534400" cy="1524000"/>
          </a:xfrm>
        </p:spPr>
        <p:txBody>
          <a:bodyPr rtlCol="0">
            <a:normAutofit fontScale="90000"/>
          </a:bodyPr>
          <a:lstStyle/>
          <a:p>
            <a:pPr algn="l" eaLnBrk="1" fontAlgn="auto" hangingPunct="1">
              <a:spcAft>
                <a:spcPts val="0"/>
              </a:spcAft>
              <a:defRPr/>
            </a:pPr>
            <a:br>
              <a:rPr lang="en-US" dirty="0"/>
            </a:br>
            <a:br>
              <a:rPr lang="en-US" dirty="0"/>
            </a:br>
            <a:br>
              <a:rPr lang="en-US" dirty="0"/>
            </a:br>
            <a:br>
              <a:rPr lang="en-US" dirty="0"/>
            </a:br>
            <a:br>
              <a:rPr lang="en-US" dirty="0"/>
            </a:br>
            <a:br>
              <a:rPr lang="en-US" dirty="0"/>
            </a:br>
            <a:br>
              <a:rPr lang="en-US" dirty="0"/>
            </a:br>
            <a:br>
              <a:rPr lang="en-US" dirty="0"/>
            </a:br>
            <a:r>
              <a:rPr lang="en-US" dirty="0"/>
              <a:t>Q</a:t>
            </a:r>
            <a:r>
              <a:rPr lang="en-US" dirty="0">
                <a:solidFill>
                  <a:srgbClr val="FFFF00"/>
                </a:solidFill>
              </a:rPr>
              <a:t>. Reasonable time for acceptance or refusal of documents under UCP is</a:t>
            </a:r>
            <a:br>
              <a:rPr lang="en-IN" dirty="0">
                <a:solidFill>
                  <a:srgbClr val="FFFF00"/>
                </a:solidFill>
              </a:rPr>
            </a:br>
            <a:br>
              <a:rPr lang="en-IN" dirty="0">
                <a:solidFill>
                  <a:srgbClr val="FFFF00"/>
                </a:solidFill>
              </a:rPr>
            </a:br>
            <a:br>
              <a:rPr lang="en-IN" dirty="0">
                <a:solidFill>
                  <a:srgbClr val="FFFF00"/>
                </a:solidFill>
              </a:rPr>
            </a:br>
            <a:br>
              <a:rPr lang="en-US" dirty="0"/>
            </a:br>
            <a:br>
              <a:rPr lang="en-US" dirty="0"/>
            </a:b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99A29EEA-1AE7-2560-1530-3074DDF0DEC5}"/>
              </a:ext>
            </a:extLst>
          </p:cNvPr>
          <p:cNvSpPr>
            <a:spLocks noGrp="1"/>
          </p:cNvSpPr>
          <p:nvPr>
            <p:ph idx="1"/>
          </p:nvPr>
        </p:nvSpPr>
        <p:spPr>
          <a:xfrm>
            <a:off x="457200" y="3276600"/>
            <a:ext cx="8382000" cy="1524000"/>
          </a:xfrm>
        </p:spPr>
        <p:txBody>
          <a:bodyPr/>
          <a:lstStyle/>
          <a:p>
            <a:pPr eaLnBrk="1" hangingPunct="1">
              <a:buFont typeface="Arial" charset="0"/>
              <a:buNone/>
              <a:defRPr/>
            </a:pPr>
            <a:endParaRPr lang="en-US" dirty="0">
              <a:solidFill>
                <a:srgbClr val="FFFF00"/>
              </a:solidFill>
              <a:latin typeface="+mj-lt"/>
              <a:ea typeface="+mj-ea"/>
              <a:cs typeface="+mj-cs"/>
            </a:endParaRPr>
          </a:p>
          <a:p>
            <a:pPr eaLnBrk="1" hangingPunct="1">
              <a:buFont typeface="Arial" charset="0"/>
              <a:buNone/>
              <a:defRPr/>
            </a:pP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5 banking days</a:t>
            </a:r>
            <a:endParaRPr lang="en-IN" dirty="0"/>
          </a:p>
        </p:txBody>
      </p:sp>
      <p:sp>
        <p:nvSpPr>
          <p:cNvPr id="4" name="Date Placeholder 3">
            <a:extLst>
              <a:ext uri="{FF2B5EF4-FFF2-40B4-BE49-F238E27FC236}">
                <a16:creationId xmlns:a16="http://schemas.microsoft.com/office/drawing/2014/main" id="{CCF39937-A98F-959A-AF20-D1C19BEA3E54}"/>
              </a:ext>
            </a:extLst>
          </p:cNvPr>
          <p:cNvSpPr>
            <a:spLocks noGrp="1"/>
          </p:cNvSpPr>
          <p:nvPr>
            <p:ph type="dt" sz="half" idx="10"/>
          </p:nvPr>
        </p:nvSpPr>
        <p:spPr/>
        <p:txBody>
          <a:bodyPr/>
          <a:lstStyle/>
          <a:p>
            <a:pPr>
              <a:defRPr/>
            </a:pPr>
            <a:fld id="{5D1CBEFE-55FC-478A-94DF-D7520BDCD3A1}" type="datetime1">
              <a:rPr lang="en-US" smtClean="0"/>
              <a:pPr>
                <a:defRPr/>
              </a:pPr>
              <a:t>2/2/2025</a:t>
            </a:fld>
            <a:endParaRPr lang="en-US"/>
          </a:p>
        </p:txBody>
      </p:sp>
      <p:sp>
        <p:nvSpPr>
          <p:cNvPr id="6" name="Footer Placeholder 5">
            <a:extLst>
              <a:ext uri="{FF2B5EF4-FFF2-40B4-BE49-F238E27FC236}">
                <a16:creationId xmlns:a16="http://schemas.microsoft.com/office/drawing/2014/main" id="{E8F3B7D3-ECCA-125C-7A6A-873B86568BAE}"/>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72B33B79-B267-44CC-04BE-5B4F2E95C881}"/>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6370784-95D0-42E6-8246-67A393F25F15}" type="slidenum">
              <a:rPr lang="en-US" altLang="en-US">
                <a:solidFill>
                  <a:srgbClr val="FFFFFF"/>
                </a:solidFill>
              </a:rPr>
              <a:pPr eaLnBrk="1" hangingPunct="1"/>
              <a:t>63</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25C70-D2AD-0158-0A80-634CE77EA510}"/>
              </a:ext>
            </a:extLst>
          </p:cNvPr>
          <p:cNvSpPr>
            <a:spLocks noGrp="1"/>
          </p:cNvSpPr>
          <p:nvPr>
            <p:ph type="title"/>
          </p:nvPr>
        </p:nvSpPr>
        <p:spPr>
          <a:xfrm>
            <a:off x="457200" y="914400"/>
            <a:ext cx="8534400" cy="1524000"/>
          </a:xfrm>
        </p:spPr>
        <p:txBody>
          <a:bodyPr rtlCol="0">
            <a:normAutofit fontScale="90000"/>
          </a:bodyPr>
          <a:lstStyle/>
          <a:p>
            <a:pPr algn="l" eaLnBrk="1" fontAlgn="auto" hangingPunct="1">
              <a:spcAft>
                <a:spcPts val="0"/>
              </a:spcAft>
              <a:defRPr/>
            </a:pPr>
            <a:br>
              <a:rPr lang="en-US" dirty="0"/>
            </a:br>
            <a:br>
              <a:rPr lang="en-US" dirty="0"/>
            </a:br>
            <a:br>
              <a:rPr lang="en-US" dirty="0"/>
            </a:br>
            <a:br>
              <a:rPr lang="en-US" dirty="0"/>
            </a:br>
            <a:br>
              <a:rPr lang="en-US" dirty="0"/>
            </a:br>
            <a:br>
              <a:rPr lang="en-US" dirty="0"/>
            </a:br>
            <a:br>
              <a:rPr lang="en-US" dirty="0"/>
            </a:br>
            <a:br>
              <a:rPr lang="en-US" dirty="0"/>
            </a:br>
            <a:r>
              <a:rPr lang="en-US" dirty="0"/>
              <a:t>Q</a:t>
            </a:r>
            <a:r>
              <a:rPr lang="en-US" dirty="0">
                <a:solidFill>
                  <a:srgbClr val="FFFF00"/>
                </a:solidFill>
              </a:rPr>
              <a:t>. </a:t>
            </a:r>
            <a:r>
              <a:rPr lang="en-IN" dirty="0">
                <a:solidFill>
                  <a:srgbClr val="FFFF00"/>
                </a:solidFill>
              </a:rPr>
              <a:t>In case of export of goods in physical form, date of export means: </a:t>
            </a:r>
            <a:br>
              <a:rPr lang="en-IN" dirty="0">
                <a:solidFill>
                  <a:srgbClr val="FFFF00"/>
                </a:solidFill>
              </a:rPr>
            </a:br>
            <a:br>
              <a:rPr lang="en-IN" dirty="0">
                <a:solidFill>
                  <a:srgbClr val="FFFF00"/>
                </a:solidFill>
              </a:rPr>
            </a:br>
            <a:br>
              <a:rPr lang="en-US" dirty="0"/>
            </a:br>
            <a:br>
              <a:rPr lang="en-US" dirty="0"/>
            </a:b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C46FB9BE-3E7E-EEE5-D568-61DD53245738}"/>
              </a:ext>
            </a:extLst>
          </p:cNvPr>
          <p:cNvSpPr>
            <a:spLocks noGrp="1"/>
          </p:cNvSpPr>
          <p:nvPr>
            <p:ph idx="1"/>
          </p:nvPr>
        </p:nvSpPr>
        <p:spPr>
          <a:xfrm>
            <a:off x="457200" y="3276600"/>
            <a:ext cx="8382000" cy="1524000"/>
          </a:xfrm>
        </p:spPr>
        <p:txBody>
          <a:bodyPr/>
          <a:lstStyle/>
          <a:p>
            <a:pPr eaLnBrk="1" hangingPunct="1">
              <a:buFont typeface="Arial" charset="0"/>
              <a:buNone/>
              <a:defRPr/>
            </a:pP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Date of Shipment</a:t>
            </a:r>
            <a:endParaRPr lang="en-IN" dirty="0"/>
          </a:p>
        </p:txBody>
      </p:sp>
      <p:sp>
        <p:nvSpPr>
          <p:cNvPr id="4" name="Date Placeholder 3">
            <a:extLst>
              <a:ext uri="{FF2B5EF4-FFF2-40B4-BE49-F238E27FC236}">
                <a16:creationId xmlns:a16="http://schemas.microsoft.com/office/drawing/2014/main" id="{DAED3FF7-96BA-7650-9A80-EDDD54ADD313}"/>
              </a:ext>
            </a:extLst>
          </p:cNvPr>
          <p:cNvSpPr>
            <a:spLocks noGrp="1"/>
          </p:cNvSpPr>
          <p:nvPr>
            <p:ph type="dt" sz="half" idx="10"/>
          </p:nvPr>
        </p:nvSpPr>
        <p:spPr/>
        <p:txBody>
          <a:bodyPr/>
          <a:lstStyle/>
          <a:p>
            <a:pPr>
              <a:defRPr/>
            </a:pPr>
            <a:fld id="{D5281644-812E-4F7B-93F5-A9661A128BEC}" type="datetime1">
              <a:rPr lang="en-US" smtClean="0"/>
              <a:pPr>
                <a:defRPr/>
              </a:pPr>
              <a:t>2/2/2025</a:t>
            </a:fld>
            <a:endParaRPr lang="en-US"/>
          </a:p>
        </p:txBody>
      </p:sp>
      <p:sp>
        <p:nvSpPr>
          <p:cNvPr id="6" name="Footer Placeholder 5">
            <a:extLst>
              <a:ext uri="{FF2B5EF4-FFF2-40B4-BE49-F238E27FC236}">
                <a16:creationId xmlns:a16="http://schemas.microsoft.com/office/drawing/2014/main" id="{4D5EC64F-3457-FF73-9932-B3942AE50953}"/>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C75891EB-ED67-25E5-E834-3726D5C83BD8}"/>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2B8E068-5FBF-413C-BD5F-8C8D2E131527}" type="slidenum">
              <a:rPr lang="en-US" altLang="en-US">
                <a:solidFill>
                  <a:srgbClr val="FFFFFF"/>
                </a:solidFill>
              </a:rPr>
              <a:pPr eaLnBrk="1" hangingPunct="1"/>
              <a:t>64</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0" end="0"/>
                                            </p:txEl>
                                          </p:spTgt>
                                        </p:tgtEl>
                                        <p:attrNameLst>
                                          <p:attrName>style.visibility</p:attrName>
                                        </p:attrNameLst>
                                      </p:cBhvr>
                                      <p:to>
                                        <p:strVal val="visible"/>
                                      </p:to>
                                    </p:set>
                                    <p:animEffect transition="in" filter="blinds(horizontal)">
                                      <p:cBhvr>
                                        <p:cTn id="11" dur="500"/>
                                        <p:tgtEl>
                                          <p:spTgt spid="307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E1731-85B6-EA0D-0D8C-656D0E234552}"/>
              </a:ext>
            </a:extLst>
          </p:cNvPr>
          <p:cNvSpPr>
            <a:spLocks noGrp="1"/>
          </p:cNvSpPr>
          <p:nvPr>
            <p:ph type="title"/>
          </p:nvPr>
        </p:nvSpPr>
        <p:spPr>
          <a:xfrm>
            <a:off x="457200" y="914400"/>
            <a:ext cx="8534400" cy="1524000"/>
          </a:xfrm>
        </p:spPr>
        <p:txBody>
          <a:bodyPr rtlCol="0">
            <a:normAutofit fontScale="90000"/>
          </a:bodyPr>
          <a:lstStyle/>
          <a:p>
            <a:pPr algn="l" eaLnBrk="1" fontAlgn="auto" hangingPunct="1">
              <a:spcAft>
                <a:spcPts val="0"/>
              </a:spcAft>
              <a:defRPr/>
            </a:pPr>
            <a:br>
              <a:rPr lang="en-US" dirty="0"/>
            </a:br>
            <a:br>
              <a:rPr lang="en-US" dirty="0"/>
            </a:br>
            <a:br>
              <a:rPr lang="en-US" dirty="0"/>
            </a:br>
            <a:br>
              <a:rPr lang="en-US" dirty="0"/>
            </a:br>
            <a:br>
              <a:rPr lang="en-US" dirty="0"/>
            </a:br>
            <a:r>
              <a:rPr lang="en-US" dirty="0"/>
              <a:t>Q</a:t>
            </a:r>
            <a:r>
              <a:rPr lang="en-US" dirty="0">
                <a:solidFill>
                  <a:srgbClr val="FFFF00"/>
                </a:solidFill>
              </a:rPr>
              <a:t>. </a:t>
            </a:r>
            <a:r>
              <a:rPr lang="en-IN" dirty="0">
                <a:solidFill>
                  <a:srgbClr val="FFFF00"/>
                </a:solidFill>
              </a:rPr>
              <a:t>The  expiry date of L.C. is 15th  </a:t>
            </a:r>
            <a:r>
              <a:rPr lang="en-IN" dirty="0" err="1">
                <a:solidFill>
                  <a:srgbClr val="FFFF00"/>
                </a:solidFill>
              </a:rPr>
              <a:t>jan</a:t>
            </a:r>
            <a:r>
              <a:rPr lang="en-IN" dirty="0">
                <a:solidFill>
                  <a:srgbClr val="FFFF00"/>
                </a:solidFill>
              </a:rPr>
              <a:t> 2025. It is the last date for</a:t>
            </a:r>
            <a:br>
              <a:rPr lang="en-US" dirty="0"/>
            </a:br>
            <a:br>
              <a:rPr lang="en-US" dirty="0"/>
            </a:b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74C484DA-19EB-C658-C65D-8FD34E527385}"/>
              </a:ext>
            </a:extLst>
          </p:cNvPr>
          <p:cNvSpPr>
            <a:spLocks noGrp="1"/>
          </p:cNvSpPr>
          <p:nvPr>
            <p:ph idx="1"/>
          </p:nvPr>
        </p:nvSpPr>
        <p:spPr>
          <a:xfrm>
            <a:off x="0" y="3276600"/>
            <a:ext cx="9144000" cy="1524000"/>
          </a:xfrm>
        </p:spPr>
        <p:txBody>
          <a:bodyPr>
            <a:normAutofit lnSpcReduction="10000"/>
          </a:bodyPr>
          <a:lstStyle/>
          <a:p>
            <a:pPr eaLnBrk="1" hangingPunct="1">
              <a:buFont typeface="Arial" charset="0"/>
              <a:buNone/>
              <a:defRPr/>
            </a:pP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a:t>
            </a:r>
            <a:r>
              <a:rPr lang="en-IN" sz="4000" dirty="0">
                <a:solidFill>
                  <a:srgbClr val="FFFF00"/>
                </a:solidFill>
                <a:latin typeface="+mj-lt"/>
                <a:ea typeface="+mj-ea"/>
                <a:cs typeface="+mj-cs"/>
              </a:rPr>
              <a:t>Presentation of documents to</a:t>
            </a:r>
          </a:p>
          <a:p>
            <a:pPr eaLnBrk="1" hangingPunct="1">
              <a:buFont typeface="Arial" charset="0"/>
              <a:buNone/>
              <a:defRPr/>
            </a:pPr>
            <a:r>
              <a:rPr lang="en-IN" sz="4000" dirty="0">
                <a:solidFill>
                  <a:srgbClr val="FFFF00"/>
                </a:solidFill>
                <a:latin typeface="+mj-lt"/>
                <a:ea typeface="+mj-ea"/>
                <a:cs typeface="+mj-cs"/>
              </a:rPr>
              <a:t>         nominated bank</a:t>
            </a:r>
            <a:endParaRPr lang="en-IN" dirty="0"/>
          </a:p>
        </p:txBody>
      </p:sp>
      <p:sp>
        <p:nvSpPr>
          <p:cNvPr id="4" name="Date Placeholder 3">
            <a:extLst>
              <a:ext uri="{FF2B5EF4-FFF2-40B4-BE49-F238E27FC236}">
                <a16:creationId xmlns:a16="http://schemas.microsoft.com/office/drawing/2014/main" id="{E0D08FFA-C9F3-05ED-B64F-D9C7E4892F73}"/>
              </a:ext>
            </a:extLst>
          </p:cNvPr>
          <p:cNvSpPr>
            <a:spLocks noGrp="1"/>
          </p:cNvSpPr>
          <p:nvPr>
            <p:ph type="dt" sz="half" idx="10"/>
          </p:nvPr>
        </p:nvSpPr>
        <p:spPr/>
        <p:txBody>
          <a:bodyPr/>
          <a:lstStyle/>
          <a:p>
            <a:pPr>
              <a:defRPr/>
            </a:pPr>
            <a:fld id="{91886DF8-6C2E-4A05-8EF6-060AFC40E2AD}" type="datetime1">
              <a:rPr lang="en-US" smtClean="0"/>
              <a:pPr>
                <a:defRPr/>
              </a:pPr>
              <a:t>2/2/2025</a:t>
            </a:fld>
            <a:endParaRPr lang="en-US"/>
          </a:p>
        </p:txBody>
      </p:sp>
      <p:sp>
        <p:nvSpPr>
          <p:cNvPr id="6" name="Footer Placeholder 5">
            <a:extLst>
              <a:ext uri="{FF2B5EF4-FFF2-40B4-BE49-F238E27FC236}">
                <a16:creationId xmlns:a16="http://schemas.microsoft.com/office/drawing/2014/main" id="{595F6BE3-51FC-6807-E30F-17B03CC5F1C5}"/>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A4165036-0503-D75A-3E6D-53FD7F76CDCB}"/>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23D69E0-468E-4DDC-9723-B3DFAE4A1106}" type="slidenum">
              <a:rPr lang="en-US" altLang="en-US">
                <a:solidFill>
                  <a:srgbClr val="FFFFFF"/>
                </a:solidFill>
              </a:rPr>
              <a:pPr eaLnBrk="1" hangingPunct="1"/>
              <a:t>65</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0" end="0"/>
                                            </p:txEl>
                                          </p:spTgt>
                                        </p:tgtEl>
                                        <p:attrNameLst>
                                          <p:attrName>style.visibility</p:attrName>
                                        </p:attrNameLst>
                                      </p:cBhvr>
                                      <p:to>
                                        <p:strVal val="visible"/>
                                      </p:to>
                                    </p:set>
                                    <p:animEffect transition="in" filter="blinds(horizontal)">
                                      <p:cBhvr>
                                        <p:cTn id="11" dur="500"/>
                                        <p:tgtEl>
                                          <p:spTgt spid="307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6"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E7C59-7392-B2AD-76C6-477EBF08AE31}"/>
              </a:ext>
            </a:extLst>
          </p:cNvPr>
          <p:cNvSpPr>
            <a:spLocks noGrp="1"/>
          </p:cNvSpPr>
          <p:nvPr>
            <p:ph type="title"/>
          </p:nvPr>
        </p:nvSpPr>
        <p:spPr>
          <a:xfrm>
            <a:off x="457200" y="914400"/>
            <a:ext cx="8534400" cy="1524000"/>
          </a:xfrm>
        </p:spPr>
        <p:txBody>
          <a:bodyPr rtlCol="0">
            <a:normAutofit fontScale="90000"/>
          </a:bodyPr>
          <a:lstStyle/>
          <a:p>
            <a:pPr algn="l" eaLnBrk="1" fontAlgn="auto" hangingPunct="1">
              <a:spcAft>
                <a:spcPts val="0"/>
              </a:spcAft>
              <a:defRPr/>
            </a:pPr>
            <a:br>
              <a:rPr lang="en-US" dirty="0"/>
            </a:br>
            <a:br>
              <a:rPr lang="en-US" dirty="0"/>
            </a:br>
            <a:br>
              <a:rPr lang="en-US" dirty="0"/>
            </a:br>
            <a:br>
              <a:rPr lang="en-US" dirty="0"/>
            </a:br>
            <a:br>
              <a:rPr lang="en-US" dirty="0"/>
            </a:br>
            <a:r>
              <a:rPr lang="en-US" dirty="0"/>
              <a:t>Q</a:t>
            </a:r>
            <a:r>
              <a:rPr lang="en-US" dirty="0">
                <a:solidFill>
                  <a:srgbClr val="FFFF00"/>
                </a:solidFill>
              </a:rPr>
              <a:t>. </a:t>
            </a:r>
            <a:r>
              <a:rPr lang="en-IN" dirty="0">
                <a:solidFill>
                  <a:srgbClr val="FFFF00"/>
                </a:solidFill>
              </a:rPr>
              <a:t>Proceeds of goods and services exported by a status holder exporter are required to be brought to India within ------from the date of shipment</a:t>
            </a:r>
            <a:br>
              <a:rPr lang="en-US" dirty="0"/>
            </a:br>
            <a:br>
              <a:rPr lang="en-US" dirty="0"/>
            </a:b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1EB963C4-A63B-3C9E-9E7D-A2F13CCB7B80}"/>
              </a:ext>
            </a:extLst>
          </p:cNvPr>
          <p:cNvSpPr>
            <a:spLocks noGrp="1"/>
          </p:cNvSpPr>
          <p:nvPr>
            <p:ph idx="1"/>
          </p:nvPr>
        </p:nvSpPr>
        <p:spPr>
          <a:xfrm>
            <a:off x="457200" y="3276600"/>
            <a:ext cx="8382000" cy="3367110"/>
          </a:xfrm>
        </p:spPr>
        <p:txBody>
          <a:bodyPr>
            <a:normAutofit fontScale="77500" lnSpcReduction="20000"/>
          </a:bodyPr>
          <a:lstStyle/>
          <a:p>
            <a:pPr eaLnBrk="1" hangingPunct="1">
              <a:buFont typeface="Arial" charset="0"/>
              <a:buNone/>
              <a:defRPr/>
            </a:pPr>
            <a:endParaRPr lang="en-US" dirty="0">
              <a:solidFill>
                <a:srgbClr val="FFFF00"/>
              </a:solidFill>
              <a:latin typeface="+mj-lt"/>
              <a:ea typeface="+mj-ea"/>
              <a:cs typeface="+mj-cs"/>
            </a:endParaRPr>
          </a:p>
          <a:p>
            <a:pPr eaLnBrk="1" hangingPunct="1">
              <a:buFont typeface="Arial" charset="0"/>
              <a:buNone/>
              <a:defRPr/>
            </a:pP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9 months</a:t>
            </a:r>
          </a:p>
          <a:p>
            <a:pPr eaLnBrk="1" hangingPunct="1">
              <a:buFont typeface="Arial" charset="0"/>
              <a:buNone/>
              <a:defRPr/>
            </a:pPr>
            <a:r>
              <a:rPr lang="en-US" sz="4000" dirty="0">
                <a:solidFill>
                  <a:srgbClr val="FFFF00"/>
                </a:solidFill>
                <a:latin typeface="+mj-lt"/>
                <a:ea typeface="+mj-ea"/>
                <a:cs typeface="+mj-cs"/>
              </a:rPr>
              <a:t>   Certificate is issued by GOI under FTP to those exporters who have excelled in foreign trade &amp; successfully contributed to India’s foreign trade</a:t>
            </a:r>
            <a:endParaRPr lang="en-IN" dirty="0"/>
          </a:p>
        </p:txBody>
      </p:sp>
      <p:sp>
        <p:nvSpPr>
          <p:cNvPr id="4" name="Date Placeholder 3">
            <a:extLst>
              <a:ext uri="{FF2B5EF4-FFF2-40B4-BE49-F238E27FC236}">
                <a16:creationId xmlns:a16="http://schemas.microsoft.com/office/drawing/2014/main" id="{472A2E4E-7944-BD24-51EC-D04412809D95}"/>
              </a:ext>
            </a:extLst>
          </p:cNvPr>
          <p:cNvSpPr>
            <a:spLocks noGrp="1"/>
          </p:cNvSpPr>
          <p:nvPr>
            <p:ph type="dt" sz="half" idx="10"/>
          </p:nvPr>
        </p:nvSpPr>
        <p:spPr/>
        <p:txBody>
          <a:bodyPr/>
          <a:lstStyle/>
          <a:p>
            <a:pPr>
              <a:defRPr/>
            </a:pPr>
            <a:fld id="{E15C7D4A-A214-48DE-8260-2B1F6BD27E10}" type="datetime1">
              <a:rPr lang="en-US" smtClean="0"/>
              <a:pPr>
                <a:defRPr/>
              </a:pPr>
              <a:t>2/2/2025</a:t>
            </a:fld>
            <a:endParaRPr lang="en-US"/>
          </a:p>
        </p:txBody>
      </p:sp>
      <p:sp>
        <p:nvSpPr>
          <p:cNvPr id="6" name="Footer Placeholder 5">
            <a:extLst>
              <a:ext uri="{FF2B5EF4-FFF2-40B4-BE49-F238E27FC236}">
                <a16:creationId xmlns:a16="http://schemas.microsoft.com/office/drawing/2014/main" id="{444DDC5E-3D33-A96B-C309-0E2A57843C82}"/>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3F13B1CA-386A-76DD-4B86-AB499CB0970E}"/>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C1075ED-E118-45A3-B20F-63D1ED480E15}" type="slidenum">
              <a:rPr lang="en-US" altLang="en-US">
                <a:solidFill>
                  <a:srgbClr val="FFFFFF"/>
                </a:solidFill>
              </a:rPr>
              <a:pPr eaLnBrk="1" hangingPunct="1"/>
              <a:t>66</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3075">
                                            <p:txEl>
                                              <p:pRg st="2" end="2"/>
                                            </p:txEl>
                                          </p:spTgt>
                                        </p:tgtEl>
                                        <p:attrNameLst>
                                          <p:attrName>style.visibility</p:attrName>
                                        </p:attrNameLst>
                                      </p:cBhvr>
                                      <p:to>
                                        <p:strVal val="visible"/>
                                      </p:to>
                                    </p:set>
                                    <p:animEffect transition="in" filter="blinds(horizontal)">
                                      <p:cBhvr>
                                        <p:cTn id="16" dur="500"/>
                                        <p:tgtEl>
                                          <p:spTgt spid="307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4068D74A-1A38-3815-97BC-A9810EB04A90}"/>
              </a:ext>
            </a:extLst>
          </p:cNvPr>
          <p:cNvSpPr>
            <a:spLocks noGrp="1"/>
          </p:cNvSpPr>
          <p:nvPr>
            <p:ph type="title"/>
          </p:nvPr>
        </p:nvSpPr>
        <p:spPr>
          <a:xfrm>
            <a:off x="612775" y="228600"/>
            <a:ext cx="8153400" cy="990600"/>
          </a:xfrm>
        </p:spPr>
        <p:txBody>
          <a:bodyPr/>
          <a:lstStyle/>
          <a:p>
            <a:r>
              <a:rPr lang="en-US" altLang="en-US" sz="3600" b="1" dirty="0">
                <a:solidFill>
                  <a:srgbClr val="FFFF00"/>
                </a:solidFill>
              </a:rPr>
              <a:t>Status Holder exporters</a:t>
            </a:r>
            <a:endParaRPr lang="en-IN" altLang="en-US" sz="3600" b="1" dirty="0">
              <a:solidFill>
                <a:srgbClr val="FFFF00"/>
              </a:solidFill>
            </a:endParaRPr>
          </a:p>
        </p:txBody>
      </p:sp>
      <p:graphicFrame>
        <p:nvGraphicFramePr>
          <p:cNvPr id="4" name="Content Placeholder 3">
            <a:extLst>
              <a:ext uri="{FF2B5EF4-FFF2-40B4-BE49-F238E27FC236}">
                <a16:creationId xmlns:a16="http://schemas.microsoft.com/office/drawing/2014/main" id="{EB08372C-59A4-2E71-CAE9-AEB4393E0F75}"/>
              </a:ext>
            </a:extLst>
          </p:cNvPr>
          <p:cNvGraphicFramePr>
            <a:graphicFrameLocks noGrp="1"/>
          </p:cNvGraphicFramePr>
          <p:nvPr>
            <p:ph sz="quarter" idx="1"/>
          </p:nvPr>
        </p:nvGraphicFramePr>
        <p:xfrm>
          <a:off x="612775" y="1600200"/>
          <a:ext cx="8153400" cy="4284661"/>
        </p:xfrm>
        <a:graphic>
          <a:graphicData uri="http://schemas.openxmlformats.org/drawingml/2006/table">
            <a:tbl>
              <a:tblPr firstRow="1" bandRow="1">
                <a:tableStyleId>{5C22544A-7EE6-4342-B048-85BDC9FD1C3A}</a:tableStyleId>
              </a:tblPr>
              <a:tblGrid>
                <a:gridCol w="4076700">
                  <a:extLst>
                    <a:ext uri="{9D8B030D-6E8A-4147-A177-3AD203B41FA5}">
                      <a16:colId xmlns:a16="http://schemas.microsoft.com/office/drawing/2014/main" val="20000"/>
                    </a:ext>
                  </a:extLst>
                </a:gridCol>
                <a:gridCol w="4076700">
                  <a:extLst>
                    <a:ext uri="{9D8B030D-6E8A-4147-A177-3AD203B41FA5}">
                      <a16:colId xmlns:a16="http://schemas.microsoft.com/office/drawing/2014/main" val="20001"/>
                    </a:ext>
                  </a:extLst>
                </a:gridCol>
              </a:tblGrid>
              <a:tr h="1257509">
                <a:tc>
                  <a:txBody>
                    <a:bodyPr/>
                    <a:lstStyle/>
                    <a:p>
                      <a:r>
                        <a:rPr lang="en-US" sz="1800" dirty="0"/>
                        <a:t>Status Category</a:t>
                      </a:r>
                      <a:endParaRPr lang="en-IN" sz="1800" dirty="0"/>
                    </a:p>
                  </a:txBody>
                  <a:tcPr marT="45728" marB="45728">
                    <a:solidFill>
                      <a:srgbClr val="0070C0"/>
                    </a:solidFill>
                  </a:tcPr>
                </a:tc>
                <a:tc>
                  <a:txBody>
                    <a:bodyPr/>
                    <a:lstStyle/>
                    <a:p>
                      <a:r>
                        <a:rPr lang="en-US" sz="1800" b="1" i="0" u="none" strike="noStrike" kern="1200" baseline="0" dirty="0">
                          <a:solidFill>
                            <a:schemeClr val="lt1"/>
                          </a:solidFill>
                          <a:latin typeface="+mn-lt"/>
                          <a:ea typeface="+mn-ea"/>
                          <a:cs typeface="+mn-cs"/>
                        </a:rPr>
                        <a:t>Export Performance</a:t>
                      </a:r>
                    </a:p>
                    <a:p>
                      <a:r>
                        <a:rPr lang="en-US" sz="1800" b="1" i="0" u="none" strike="noStrike" kern="1200" baseline="0" dirty="0">
                          <a:solidFill>
                            <a:schemeClr val="lt1"/>
                          </a:solidFill>
                          <a:latin typeface="+mn-lt"/>
                          <a:ea typeface="+mn-ea"/>
                          <a:cs typeface="+mn-cs"/>
                        </a:rPr>
                        <a:t>FOB / FOR (as converted) Value</a:t>
                      </a:r>
                    </a:p>
                    <a:p>
                      <a:r>
                        <a:rPr lang="en-US" sz="1800" b="1" i="0" u="none" strike="noStrike" kern="1200" baseline="0" dirty="0">
                          <a:solidFill>
                            <a:schemeClr val="lt1"/>
                          </a:solidFill>
                          <a:latin typeface="+mn-lt"/>
                          <a:ea typeface="+mn-ea"/>
                          <a:cs typeface="+mn-cs"/>
                        </a:rPr>
                        <a:t>(in US $ million)</a:t>
                      </a:r>
                    </a:p>
                    <a:p>
                      <a:endParaRPr lang="en-IN" sz="1800" dirty="0"/>
                    </a:p>
                  </a:txBody>
                  <a:tcPr marT="45728" marB="45728">
                    <a:solidFill>
                      <a:srgbClr val="0070C0"/>
                    </a:solidFill>
                  </a:tcPr>
                </a:tc>
                <a:extLst>
                  <a:ext uri="{0D108BD9-81ED-4DB2-BD59-A6C34878D82A}">
                    <a16:rowId xmlns:a16="http://schemas.microsoft.com/office/drawing/2014/main" val="10000"/>
                  </a:ext>
                </a:extLst>
              </a:tr>
              <a:tr h="580350">
                <a:tc>
                  <a:txBody>
                    <a:bodyPr/>
                    <a:lstStyle/>
                    <a:p>
                      <a:r>
                        <a:rPr lang="en-US" sz="1800" dirty="0"/>
                        <a:t>One Star Export House</a:t>
                      </a:r>
                    </a:p>
                  </a:txBody>
                  <a:tcPr marT="45728" marB="45728"/>
                </a:tc>
                <a:tc>
                  <a:txBody>
                    <a:bodyPr/>
                    <a:lstStyle/>
                    <a:p>
                      <a:r>
                        <a:rPr lang="en-US" sz="1800" dirty="0"/>
                        <a:t>    3</a:t>
                      </a:r>
                    </a:p>
                  </a:txBody>
                  <a:tcPr marT="45728" marB="45728"/>
                </a:tc>
                <a:extLst>
                  <a:ext uri="{0D108BD9-81ED-4DB2-BD59-A6C34878D82A}">
                    <a16:rowId xmlns:a16="http://schemas.microsoft.com/office/drawing/2014/main" val="10001"/>
                  </a:ext>
                </a:extLst>
              </a:tr>
              <a:tr h="705752">
                <a:tc>
                  <a:txBody>
                    <a:bodyPr/>
                    <a:lstStyle/>
                    <a:p>
                      <a:r>
                        <a:rPr lang="en-US" sz="1800" dirty="0"/>
                        <a:t>Two Star Export House</a:t>
                      </a:r>
                    </a:p>
                  </a:txBody>
                  <a:tcPr marT="45728" marB="45728"/>
                </a:tc>
                <a:tc>
                  <a:txBody>
                    <a:bodyPr/>
                    <a:lstStyle/>
                    <a:p>
                      <a:r>
                        <a:rPr lang="en-US" sz="1800" dirty="0"/>
                        <a:t>   15</a:t>
                      </a:r>
                    </a:p>
                  </a:txBody>
                  <a:tcPr marT="45728" marB="45728"/>
                </a:tc>
                <a:extLst>
                  <a:ext uri="{0D108BD9-81ED-4DB2-BD59-A6C34878D82A}">
                    <a16:rowId xmlns:a16="http://schemas.microsoft.com/office/drawing/2014/main" val="10002"/>
                  </a:ext>
                </a:extLst>
              </a:tr>
              <a:tr h="580350">
                <a:tc>
                  <a:txBody>
                    <a:bodyPr/>
                    <a:lstStyle/>
                    <a:p>
                      <a:r>
                        <a:rPr lang="en-US" sz="1800" dirty="0"/>
                        <a:t>Three star Export House</a:t>
                      </a:r>
                    </a:p>
                  </a:txBody>
                  <a:tcPr marT="45728" marB="45728"/>
                </a:tc>
                <a:tc>
                  <a:txBody>
                    <a:bodyPr/>
                    <a:lstStyle/>
                    <a:p>
                      <a:r>
                        <a:rPr lang="en-US" sz="1800" dirty="0"/>
                        <a:t>   50</a:t>
                      </a:r>
                    </a:p>
                  </a:txBody>
                  <a:tcPr marT="45728" marB="45728"/>
                </a:tc>
                <a:extLst>
                  <a:ext uri="{0D108BD9-81ED-4DB2-BD59-A6C34878D82A}">
                    <a16:rowId xmlns:a16="http://schemas.microsoft.com/office/drawing/2014/main" val="10003"/>
                  </a:ext>
                </a:extLst>
              </a:tr>
              <a:tr h="580350">
                <a:tc>
                  <a:txBody>
                    <a:bodyPr/>
                    <a:lstStyle/>
                    <a:p>
                      <a:r>
                        <a:rPr lang="en-US" sz="1800" dirty="0"/>
                        <a:t>Four Star Export House </a:t>
                      </a:r>
                    </a:p>
                  </a:txBody>
                  <a:tcPr marT="45728" marB="45728"/>
                </a:tc>
                <a:tc>
                  <a:txBody>
                    <a:bodyPr/>
                    <a:lstStyle/>
                    <a:p>
                      <a:r>
                        <a:rPr lang="en-US" sz="1800" dirty="0"/>
                        <a:t>  200</a:t>
                      </a:r>
                    </a:p>
                  </a:txBody>
                  <a:tcPr marT="45728" marB="45728"/>
                </a:tc>
                <a:extLst>
                  <a:ext uri="{0D108BD9-81ED-4DB2-BD59-A6C34878D82A}">
                    <a16:rowId xmlns:a16="http://schemas.microsoft.com/office/drawing/2014/main" val="10004"/>
                  </a:ext>
                </a:extLst>
              </a:tr>
              <a:tr h="580350">
                <a:tc>
                  <a:txBody>
                    <a:bodyPr/>
                    <a:lstStyle/>
                    <a:p>
                      <a:r>
                        <a:rPr lang="en-US" sz="1800" dirty="0"/>
                        <a:t>Five</a:t>
                      </a:r>
                      <a:r>
                        <a:rPr lang="en-US" sz="1800" baseline="0" dirty="0"/>
                        <a:t> Star Export House</a:t>
                      </a:r>
                      <a:endParaRPr lang="en-US" sz="1800" dirty="0"/>
                    </a:p>
                  </a:txBody>
                  <a:tcPr marT="45728" marB="45728"/>
                </a:tc>
                <a:tc>
                  <a:txBody>
                    <a:bodyPr/>
                    <a:lstStyle/>
                    <a:p>
                      <a:r>
                        <a:rPr lang="en-US" sz="1800" dirty="0"/>
                        <a:t>  800</a:t>
                      </a:r>
                    </a:p>
                  </a:txBody>
                  <a:tcPr marT="45728" marB="45728"/>
                </a:tc>
                <a:extLst>
                  <a:ext uri="{0D108BD9-81ED-4DB2-BD59-A6C34878D82A}">
                    <a16:rowId xmlns:a16="http://schemas.microsoft.com/office/drawing/2014/main" val="10005"/>
                  </a:ext>
                </a:extLst>
              </a:tr>
            </a:tbl>
          </a:graphicData>
        </a:graphic>
      </p:graphicFrame>
    </p:spTree>
  </p:cSld>
  <p:clrMapOvr>
    <a:masterClrMapping/>
  </p:clrMapOvr>
  <p:transition>
    <p:pull dir="d"/>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851EB-F32C-298A-4FF7-B7BE86EC9B94}"/>
              </a:ext>
            </a:extLst>
          </p:cNvPr>
          <p:cNvSpPr>
            <a:spLocks noGrp="1"/>
          </p:cNvSpPr>
          <p:nvPr>
            <p:ph type="title"/>
          </p:nvPr>
        </p:nvSpPr>
        <p:spPr>
          <a:xfrm>
            <a:off x="457200" y="914400"/>
            <a:ext cx="8534400" cy="1524000"/>
          </a:xfrm>
        </p:spPr>
        <p:txBody>
          <a:bodyPr rtlCol="0">
            <a:normAutofit fontScale="90000"/>
          </a:bodyPr>
          <a:lstStyle/>
          <a:p>
            <a:pPr algn="l" eaLnBrk="1" fontAlgn="auto" hangingPunct="1">
              <a:spcAft>
                <a:spcPts val="0"/>
              </a:spcAft>
              <a:defRPr/>
            </a:pPr>
            <a:br>
              <a:rPr lang="en-US" dirty="0"/>
            </a:br>
            <a:br>
              <a:rPr lang="en-US" dirty="0"/>
            </a:br>
            <a:br>
              <a:rPr lang="en-US" dirty="0"/>
            </a:br>
            <a:br>
              <a:rPr lang="en-US" dirty="0"/>
            </a:br>
            <a:br>
              <a:rPr lang="en-US" dirty="0"/>
            </a:br>
            <a:r>
              <a:rPr lang="en-US" dirty="0"/>
              <a:t>Q</a:t>
            </a:r>
            <a:r>
              <a:rPr lang="en-US" dirty="0">
                <a:solidFill>
                  <a:srgbClr val="FFFF00"/>
                </a:solidFill>
              </a:rPr>
              <a:t>. </a:t>
            </a:r>
            <a:r>
              <a:rPr lang="en-IN" dirty="0">
                <a:solidFill>
                  <a:srgbClr val="FFFF00"/>
                </a:solidFill>
              </a:rPr>
              <a:t>Tax Collected at Source (TCS) on LRS, the threshold limit is</a:t>
            </a:r>
            <a:br>
              <a:rPr lang="en-US" dirty="0"/>
            </a:br>
            <a:br>
              <a:rPr lang="en-US" dirty="0"/>
            </a:b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DDECD707-B8B1-DE32-6F79-EFA4DF3556EC}"/>
              </a:ext>
            </a:extLst>
          </p:cNvPr>
          <p:cNvSpPr>
            <a:spLocks noGrp="1"/>
          </p:cNvSpPr>
          <p:nvPr>
            <p:ph idx="1"/>
          </p:nvPr>
        </p:nvSpPr>
        <p:spPr>
          <a:xfrm>
            <a:off x="457200" y="3276600"/>
            <a:ext cx="8382000" cy="1524000"/>
          </a:xfrm>
        </p:spPr>
        <p:txBody>
          <a:bodyPr>
            <a:normAutofit lnSpcReduction="10000"/>
          </a:bodyPr>
          <a:lstStyle/>
          <a:p>
            <a:pPr eaLnBrk="1" hangingPunct="1">
              <a:buFont typeface="Arial" charset="0"/>
              <a:buNone/>
              <a:defRPr/>
            </a:pP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Rs.7lacs increased to</a:t>
            </a:r>
          </a:p>
          <a:p>
            <a:pPr eaLnBrk="1" hangingPunct="1">
              <a:buFont typeface="Arial" charset="0"/>
              <a:buNone/>
              <a:defRPr/>
            </a:pPr>
            <a:r>
              <a:rPr lang="en-US" sz="4000" dirty="0">
                <a:solidFill>
                  <a:srgbClr val="FFFF00"/>
                </a:solidFill>
                <a:latin typeface="+mj-lt"/>
                <a:ea typeface="+mj-ea"/>
                <a:cs typeface="+mj-cs"/>
              </a:rPr>
              <a:t>Rs.10lacs</a:t>
            </a:r>
            <a:endParaRPr lang="en-IN" dirty="0"/>
          </a:p>
        </p:txBody>
      </p:sp>
      <p:sp>
        <p:nvSpPr>
          <p:cNvPr id="4" name="Date Placeholder 3">
            <a:extLst>
              <a:ext uri="{FF2B5EF4-FFF2-40B4-BE49-F238E27FC236}">
                <a16:creationId xmlns:a16="http://schemas.microsoft.com/office/drawing/2014/main" id="{425F9325-4336-8F34-CB92-9C0403996988}"/>
              </a:ext>
            </a:extLst>
          </p:cNvPr>
          <p:cNvSpPr>
            <a:spLocks noGrp="1"/>
          </p:cNvSpPr>
          <p:nvPr>
            <p:ph type="dt" sz="half" idx="10"/>
          </p:nvPr>
        </p:nvSpPr>
        <p:spPr/>
        <p:txBody>
          <a:bodyPr/>
          <a:lstStyle/>
          <a:p>
            <a:pPr>
              <a:defRPr/>
            </a:pPr>
            <a:fld id="{4E25B2E1-954E-4D2D-BB9A-E3B90FDA6C84}" type="datetime1">
              <a:rPr lang="en-US" smtClean="0"/>
              <a:pPr>
                <a:defRPr/>
              </a:pPr>
              <a:t>2/2/2025</a:t>
            </a:fld>
            <a:endParaRPr lang="en-US"/>
          </a:p>
        </p:txBody>
      </p:sp>
      <p:sp>
        <p:nvSpPr>
          <p:cNvPr id="6" name="Footer Placeholder 5">
            <a:extLst>
              <a:ext uri="{FF2B5EF4-FFF2-40B4-BE49-F238E27FC236}">
                <a16:creationId xmlns:a16="http://schemas.microsoft.com/office/drawing/2014/main" id="{7ECABA1E-DF53-514B-30DC-B902F10D2ACC}"/>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6D99DC38-FD74-AC7F-9EEE-44D2DDCE98D2}"/>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225D6C3-E927-4248-88AC-E96B51CDC317}" type="slidenum">
              <a:rPr lang="en-US" altLang="en-US">
                <a:solidFill>
                  <a:srgbClr val="FFFFFF"/>
                </a:solidFill>
              </a:rPr>
              <a:pPr eaLnBrk="1" hangingPunct="1"/>
              <a:t>68</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0" end="0"/>
                                            </p:txEl>
                                          </p:spTgt>
                                        </p:tgtEl>
                                        <p:attrNameLst>
                                          <p:attrName>style.visibility</p:attrName>
                                        </p:attrNameLst>
                                      </p:cBhvr>
                                      <p:to>
                                        <p:strVal val="visible"/>
                                      </p:to>
                                    </p:set>
                                    <p:animEffect transition="in" filter="blinds(horizontal)">
                                      <p:cBhvr>
                                        <p:cTn id="11" dur="500"/>
                                        <p:tgtEl>
                                          <p:spTgt spid="307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6"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672B9-A82F-CDCA-ED91-B5C8D768C574}"/>
              </a:ext>
            </a:extLst>
          </p:cNvPr>
          <p:cNvSpPr>
            <a:spLocks noGrp="1"/>
          </p:cNvSpPr>
          <p:nvPr>
            <p:ph type="title"/>
          </p:nvPr>
        </p:nvSpPr>
        <p:spPr>
          <a:xfrm>
            <a:off x="457200" y="914400"/>
            <a:ext cx="8534400" cy="1524000"/>
          </a:xfrm>
        </p:spPr>
        <p:txBody>
          <a:bodyPr rtlCol="0">
            <a:normAutofit fontScale="90000"/>
          </a:bodyPr>
          <a:lstStyle/>
          <a:p>
            <a:pPr algn="l" eaLnBrk="1" fontAlgn="auto" hangingPunct="1">
              <a:spcAft>
                <a:spcPts val="0"/>
              </a:spcAft>
              <a:defRPr/>
            </a:pPr>
            <a:br>
              <a:rPr lang="en-US" dirty="0"/>
            </a:br>
            <a:br>
              <a:rPr lang="en-US" dirty="0"/>
            </a:br>
            <a:br>
              <a:rPr lang="en-US" dirty="0"/>
            </a:br>
            <a:br>
              <a:rPr lang="en-US" dirty="0"/>
            </a:br>
            <a:br>
              <a:rPr lang="en-US" dirty="0"/>
            </a:br>
            <a:r>
              <a:rPr lang="en-US" dirty="0"/>
              <a:t>Q</a:t>
            </a:r>
            <a:r>
              <a:rPr lang="en-US" dirty="0">
                <a:solidFill>
                  <a:srgbClr val="FFFF00"/>
                </a:solidFill>
              </a:rPr>
              <a:t>. </a:t>
            </a:r>
            <a:r>
              <a:rPr lang="en-IN" dirty="0">
                <a:solidFill>
                  <a:srgbClr val="FFFF00"/>
                </a:solidFill>
              </a:rPr>
              <a:t>Threshold limit for Card Rate transaction is USD</a:t>
            </a:r>
            <a:br>
              <a:rPr lang="en-US" dirty="0"/>
            </a:br>
            <a:br>
              <a:rPr lang="en-US" dirty="0"/>
            </a:b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87AB93EB-FDBE-711B-9996-AC3D61B0F575}"/>
              </a:ext>
            </a:extLst>
          </p:cNvPr>
          <p:cNvSpPr>
            <a:spLocks noGrp="1"/>
          </p:cNvSpPr>
          <p:nvPr>
            <p:ph idx="1"/>
          </p:nvPr>
        </p:nvSpPr>
        <p:spPr>
          <a:xfrm>
            <a:off x="457200" y="3276600"/>
            <a:ext cx="8382000" cy="1524000"/>
          </a:xfrm>
        </p:spPr>
        <p:txBody>
          <a:bodyPr/>
          <a:lstStyle/>
          <a:p>
            <a:pPr eaLnBrk="1" hangingPunct="1">
              <a:buFont typeface="Arial" charset="0"/>
              <a:buNone/>
              <a:defRPr/>
            </a:pPr>
            <a:endParaRPr lang="en-US" dirty="0">
              <a:solidFill>
                <a:srgbClr val="FFFF00"/>
              </a:solidFill>
              <a:latin typeface="+mj-lt"/>
              <a:ea typeface="+mj-ea"/>
              <a:cs typeface="+mj-cs"/>
            </a:endParaRPr>
          </a:p>
          <a:p>
            <a:pPr eaLnBrk="1" hangingPunct="1">
              <a:buFont typeface="Arial" charset="0"/>
              <a:buNone/>
              <a:defRPr/>
            </a:pPr>
            <a:r>
              <a:rPr lang="en-US" dirty="0">
                <a:solidFill>
                  <a:srgbClr val="FFFF00"/>
                </a:solidFill>
                <a:latin typeface="+mj-lt"/>
                <a:ea typeface="+mj-ea"/>
                <a:cs typeface="+mj-cs"/>
              </a:rPr>
              <a:t>		</a:t>
            </a: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10000</a:t>
            </a:r>
            <a:endParaRPr lang="en-IN" dirty="0"/>
          </a:p>
        </p:txBody>
      </p:sp>
      <p:sp>
        <p:nvSpPr>
          <p:cNvPr id="4" name="Date Placeholder 3">
            <a:extLst>
              <a:ext uri="{FF2B5EF4-FFF2-40B4-BE49-F238E27FC236}">
                <a16:creationId xmlns:a16="http://schemas.microsoft.com/office/drawing/2014/main" id="{581991AE-14F0-E24A-2BAF-8B00D62985A2}"/>
              </a:ext>
            </a:extLst>
          </p:cNvPr>
          <p:cNvSpPr>
            <a:spLocks noGrp="1"/>
          </p:cNvSpPr>
          <p:nvPr>
            <p:ph type="dt" sz="half" idx="10"/>
          </p:nvPr>
        </p:nvSpPr>
        <p:spPr/>
        <p:txBody>
          <a:bodyPr/>
          <a:lstStyle/>
          <a:p>
            <a:pPr>
              <a:defRPr/>
            </a:pPr>
            <a:fld id="{BADD15BA-2A67-497A-8EE9-11C6E2CFEA6A}" type="datetime1">
              <a:rPr lang="en-US" smtClean="0"/>
              <a:pPr>
                <a:defRPr/>
              </a:pPr>
              <a:t>2/2/2025</a:t>
            </a:fld>
            <a:endParaRPr lang="en-US"/>
          </a:p>
        </p:txBody>
      </p:sp>
      <p:sp>
        <p:nvSpPr>
          <p:cNvPr id="6" name="Footer Placeholder 5">
            <a:extLst>
              <a:ext uri="{FF2B5EF4-FFF2-40B4-BE49-F238E27FC236}">
                <a16:creationId xmlns:a16="http://schemas.microsoft.com/office/drawing/2014/main" id="{B186EBA4-2E63-BB37-5022-212F3646675F}"/>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9C599B03-520A-2E13-22BC-C31EE0C6D35E}"/>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B4B6556-EFC5-4E8C-95FB-15C83147C3AD}" type="slidenum">
              <a:rPr lang="en-US" altLang="en-US">
                <a:solidFill>
                  <a:srgbClr val="FFFFFF"/>
                </a:solidFill>
              </a:rPr>
              <a:pPr eaLnBrk="1" hangingPunct="1"/>
              <a:t>69</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1D2F4-1B10-C011-083B-61352A23B8B6}"/>
              </a:ext>
            </a:extLst>
          </p:cNvPr>
          <p:cNvSpPr>
            <a:spLocks noGrp="1"/>
          </p:cNvSpPr>
          <p:nvPr>
            <p:ph type="title"/>
          </p:nvPr>
        </p:nvSpPr>
        <p:spPr>
          <a:xfrm>
            <a:off x="457200" y="914400"/>
            <a:ext cx="8534400" cy="1524000"/>
          </a:xfrm>
        </p:spPr>
        <p:txBody>
          <a:bodyPr rtlCol="0">
            <a:normAutofit fontScale="90000"/>
          </a:bodyPr>
          <a:lstStyle/>
          <a:p>
            <a:pPr algn="l" eaLnBrk="1" fontAlgn="auto" hangingPunct="1">
              <a:spcAft>
                <a:spcPts val="0"/>
              </a:spcAft>
              <a:defRPr/>
            </a:pPr>
            <a:br>
              <a:rPr lang="en-US" dirty="0"/>
            </a:br>
            <a:br>
              <a:rPr lang="en-US" dirty="0"/>
            </a:br>
            <a:br>
              <a:rPr lang="en-US" dirty="0"/>
            </a:br>
            <a:br>
              <a:rPr lang="en-US" dirty="0"/>
            </a:br>
            <a:br>
              <a:rPr lang="en-US" dirty="0"/>
            </a:br>
            <a:r>
              <a:rPr lang="en-US" dirty="0"/>
              <a:t>Q</a:t>
            </a:r>
            <a:r>
              <a:rPr lang="en-US" dirty="0">
                <a:solidFill>
                  <a:srgbClr val="FFFF00"/>
                </a:solidFill>
              </a:rPr>
              <a:t>.  Import advance remittances, in respect of PSU, may be permitted by AD without </a:t>
            </a:r>
            <a:r>
              <a:rPr lang="en-US" dirty="0" err="1">
                <a:solidFill>
                  <a:srgbClr val="FFFF00"/>
                </a:solidFill>
              </a:rPr>
              <a:t>Gtee</a:t>
            </a:r>
            <a:r>
              <a:rPr lang="en-US" dirty="0">
                <a:solidFill>
                  <a:srgbClr val="FFFF00"/>
                </a:solidFill>
              </a:rPr>
              <a:t>/Standby </a:t>
            </a:r>
            <a:r>
              <a:rPr lang="en-US" dirty="0" err="1">
                <a:solidFill>
                  <a:srgbClr val="FFFF00"/>
                </a:solidFill>
              </a:rPr>
              <a:t>upto</a:t>
            </a:r>
            <a:br>
              <a:rPr lang="en-US" dirty="0"/>
            </a:b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58B07FF4-8B61-BB2A-D30C-AF2FB5A4CE81}"/>
              </a:ext>
            </a:extLst>
          </p:cNvPr>
          <p:cNvSpPr>
            <a:spLocks noGrp="1"/>
          </p:cNvSpPr>
          <p:nvPr>
            <p:ph idx="1"/>
          </p:nvPr>
        </p:nvSpPr>
        <p:spPr>
          <a:xfrm>
            <a:off x="457200" y="3276600"/>
            <a:ext cx="8382000" cy="1524000"/>
          </a:xfrm>
        </p:spPr>
        <p:txBody>
          <a:bodyPr/>
          <a:lstStyle/>
          <a:p>
            <a:pPr eaLnBrk="1" hangingPunct="1">
              <a:buFont typeface="Arial" charset="0"/>
              <a:buNone/>
              <a:defRPr/>
            </a:pPr>
            <a:endParaRPr lang="en-US" dirty="0">
              <a:solidFill>
                <a:srgbClr val="FFFF00"/>
              </a:solidFill>
              <a:latin typeface="+mj-lt"/>
              <a:ea typeface="+mj-ea"/>
              <a:cs typeface="+mj-cs"/>
            </a:endParaRPr>
          </a:p>
          <a:p>
            <a:pPr eaLnBrk="1" hangingPunct="1">
              <a:buFont typeface="Arial" charset="0"/>
              <a:buNone/>
              <a:defRPr/>
            </a:pPr>
            <a:r>
              <a:rPr lang="en-US" dirty="0">
                <a:solidFill>
                  <a:srgbClr val="FFFF00"/>
                </a:solidFill>
                <a:latin typeface="+mj-lt"/>
                <a:ea typeface="+mj-ea"/>
                <a:cs typeface="+mj-cs"/>
              </a:rPr>
              <a:t>		</a:t>
            </a: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USD100,000</a:t>
            </a:r>
            <a:endParaRPr lang="en-IN" dirty="0"/>
          </a:p>
        </p:txBody>
      </p:sp>
      <p:sp>
        <p:nvSpPr>
          <p:cNvPr id="4" name="Date Placeholder 3">
            <a:extLst>
              <a:ext uri="{FF2B5EF4-FFF2-40B4-BE49-F238E27FC236}">
                <a16:creationId xmlns:a16="http://schemas.microsoft.com/office/drawing/2014/main" id="{45AE20A1-5218-DF65-41DA-D3F8CE282497}"/>
              </a:ext>
            </a:extLst>
          </p:cNvPr>
          <p:cNvSpPr>
            <a:spLocks noGrp="1"/>
          </p:cNvSpPr>
          <p:nvPr>
            <p:ph type="dt" sz="half" idx="10"/>
          </p:nvPr>
        </p:nvSpPr>
        <p:spPr/>
        <p:txBody>
          <a:bodyPr/>
          <a:lstStyle/>
          <a:p>
            <a:pPr>
              <a:defRPr/>
            </a:pPr>
            <a:fld id="{054AC708-D94F-4853-AC56-35D779EFA245}" type="datetime1">
              <a:rPr lang="en-US" smtClean="0"/>
              <a:pPr>
                <a:defRPr/>
              </a:pPr>
              <a:t>2/2/2025</a:t>
            </a:fld>
            <a:endParaRPr lang="en-US"/>
          </a:p>
        </p:txBody>
      </p:sp>
      <p:sp>
        <p:nvSpPr>
          <p:cNvPr id="6" name="Footer Placeholder 5">
            <a:extLst>
              <a:ext uri="{FF2B5EF4-FFF2-40B4-BE49-F238E27FC236}">
                <a16:creationId xmlns:a16="http://schemas.microsoft.com/office/drawing/2014/main" id="{58FEE7E1-7653-2A3E-8D75-A9D08A72F649}"/>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43663E67-EE9F-E9FF-09A8-7B0717511EA8}"/>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6865CD4-E40B-4F22-A8C0-14DDE060C202}" type="slidenum">
              <a:rPr lang="en-US" altLang="en-US">
                <a:solidFill>
                  <a:srgbClr val="FFFFFF"/>
                </a:solidFill>
              </a:rPr>
              <a:pPr eaLnBrk="1" hangingPunct="1"/>
              <a:t>70</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1D2F4-1B10-C011-083B-61352A23B8B6}"/>
              </a:ext>
            </a:extLst>
          </p:cNvPr>
          <p:cNvSpPr>
            <a:spLocks noGrp="1"/>
          </p:cNvSpPr>
          <p:nvPr>
            <p:ph type="title"/>
          </p:nvPr>
        </p:nvSpPr>
        <p:spPr>
          <a:xfrm>
            <a:off x="457200" y="914400"/>
            <a:ext cx="8534400" cy="1524000"/>
          </a:xfrm>
        </p:spPr>
        <p:txBody>
          <a:bodyPr rtlCol="0">
            <a:normAutofit fontScale="90000"/>
          </a:bodyPr>
          <a:lstStyle/>
          <a:p>
            <a:pPr algn="l" eaLnBrk="1" fontAlgn="auto" hangingPunct="1">
              <a:spcAft>
                <a:spcPts val="0"/>
              </a:spcAft>
              <a:defRPr/>
            </a:pPr>
            <a:br>
              <a:rPr lang="en-US" dirty="0"/>
            </a:br>
            <a:br>
              <a:rPr lang="en-US" dirty="0"/>
            </a:br>
            <a:br>
              <a:rPr lang="en-US" dirty="0"/>
            </a:br>
            <a:br>
              <a:rPr lang="en-US" dirty="0"/>
            </a:br>
            <a:br>
              <a:rPr lang="en-US" dirty="0"/>
            </a:br>
            <a:r>
              <a:rPr lang="en-US" dirty="0"/>
              <a:t>Q</a:t>
            </a:r>
            <a:r>
              <a:rPr lang="en-US" dirty="0">
                <a:solidFill>
                  <a:srgbClr val="FFFF00"/>
                </a:solidFill>
              </a:rPr>
              <a:t>.  Import advance remittances of goods, in respect of other than PSU, may be permitted by AD without </a:t>
            </a:r>
            <a:r>
              <a:rPr lang="en-US" dirty="0" err="1">
                <a:solidFill>
                  <a:srgbClr val="FFFF00"/>
                </a:solidFill>
              </a:rPr>
              <a:t>Gtee</a:t>
            </a:r>
            <a:r>
              <a:rPr lang="en-US" dirty="0">
                <a:solidFill>
                  <a:srgbClr val="FFFF00"/>
                </a:solidFill>
              </a:rPr>
              <a:t>/Standby </a:t>
            </a:r>
            <a:r>
              <a:rPr lang="en-US" dirty="0" err="1">
                <a:solidFill>
                  <a:srgbClr val="FFFF00"/>
                </a:solidFill>
              </a:rPr>
              <a:t>upto</a:t>
            </a:r>
            <a:br>
              <a:rPr lang="en-US" dirty="0"/>
            </a:b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58B07FF4-8B61-BB2A-D30C-AF2FB5A4CE81}"/>
              </a:ext>
            </a:extLst>
          </p:cNvPr>
          <p:cNvSpPr>
            <a:spLocks noGrp="1"/>
          </p:cNvSpPr>
          <p:nvPr>
            <p:ph idx="1"/>
          </p:nvPr>
        </p:nvSpPr>
        <p:spPr>
          <a:xfrm>
            <a:off x="457200" y="3276600"/>
            <a:ext cx="8382000" cy="1524000"/>
          </a:xfrm>
        </p:spPr>
        <p:txBody>
          <a:bodyPr/>
          <a:lstStyle/>
          <a:p>
            <a:pPr eaLnBrk="1" hangingPunct="1">
              <a:buFont typeface="Arial" charset="0"/>
              <a:buNone/>
              <a:defRPr/>
            </a:pPr>
            <a:endParaRPr lang="en-US" dirty="0">
              <a:solidFill>
                <a:srgbClr val="FFFF00"/>
              </a:solidFill>
              <a:latin typeface="+mj-lt"/>
              <a:ea typeface="+mj-ea"/>
              <a:cs typeface="+mj-cs"/>
            </a:endParaRPr>
          </a:p>
          <a:p>
            <a:pPr eaLnBrk="1" hangingPunct="1">
              <a:buFont typeface="Arial" charset="0"/>
              <a:buNone/>
              <a:defRPr/>
            </a:pPr>
            <a:r>
              <a:rPr lang="en-US" dirty="0">
                <a:solidFill>
                  <a:srgbClr val="FFFF00"/>
                </a:solidFill>
                <a:latin typeface="+mj-lt"/>
                <a:ea typeface="+mj-ea"/>
                <a:cs typeface="+mj-cs"/>
              </a:rPr>
              <a:t>		</a:t>
            </a: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USD200,000</a:t>
            </a:r>
            <a:endParaRPr lang="en-IN" dirty="0"/>
          </a:p>
        </p:txBody>
      </p:sp>
      <p:sp>
        <p:nvSpPr>
          <p:cNvPr id="4" name="Date Placeholder 3">
            <a:extLst>
              <a:ext uri="{FF2B5EF4-FFF2-40B4-BE49-F238E27FC236}">
                <a16:creationId xmlns:a16="http://schemas.microsoft.com/office/drawing/2014/main" id="{45AE20A1-5218-DF65-41DA-D3F8CE282497}"/>
              </a:ext>
            </a:extLst>
          </p:cNvPr>
          <p:cNvSpPr>
            <a:spLocks noGrp="1"/>
          </p:cNvSpPr>
          <p:nvPr>
            <p:ph type="dt" sz="half" idx="10"/>
          </p:nvPr>
        </p:nvSpPr>
        <p:spPr/>
        <p:txBody>
          <a:bodyPr/>
          <a:lstStyle/>
          <a:p>
            <a:pPr>
              <a:defRPr/>
            </a:pPr>
            <a:fld id="{054AC708-D94F-4853-AC56-35D779EFA245}" type="datetime1">
              <a:rPr lang="en-US" smtClean="0"/>
              <a:pPr>
                <a:defRPr/>
              </a:pPr>
              <a:t>2/2/2025</a:t>
            </a:fld>
            <a:endParaRPr lang="en-US"/>
          </a:p>
        </p:txBody>
      </p:sp>
      <p:sp>
        <p:nvSpPr>
          <p:cNvPr id="6" name="Footer Placeholder 5">
            <a:extLst>
              <a:ext uri="{FF2B5EF4-FFF2-40B4-BE49-F238E27FC236}">
                <a16:creationId xmlns:a16="http://schemas.microsoft.com/office/drawing/2014/main" id="{58FEE7E1-7653-2A3E-8D75-A9D08A72F649}"/>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43663E67-EE9F-E9FF-09A8-7B0717511EA8}"/>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6865CD4-E40B-4F22-A8C0-14DDE060C202}" type="slidenum">
              <a:rPr lang="en-US" altLang="en-US">
                <a:solidFill>
                  <a:srgbClr val="FFFFFF"/>
                </a:solidFill>
              </a:rPr>
              <a:pPr eaLnBrk="1" hangingPunct="1"/>
              <a:t>71</a:t>
            </a:fld>
            <a:endParaRPr lang="en-US" altLang="en-US">
              <a:solidFill>
                <a:srgbClr val="FFFFFF"/>
              </a:solidFill>
            </a:endParaRPr>
          </a:p>
        </p:txBody>
      </p:sp>
    </p:spTree>
    <p:extLst>
      <p:ext uri="{BB962C8B-B14F-4D97-AF65-F5344CB8AC3E}">
        <p14:creationId xmlns:p14="http://schemas.microsoft.com/office/powerpoint/2010/main" val="3465113269"/>
      </p:ext>
    </p:extLst>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1D2F4-1B10-C011-083B-61352A23B8B6}"/>
              </a:ext>
            </a:extLst>
          </p:cNvPr>
          <p:cNvSpPr>
            <a:spLocks noGrp="1"/>
          </p:cNvSpPr>
          <p:nvPr>
            <p:ph type="title"/>
          </p:nvPr>
        </p:nvSpPr>
        <p:spPr>
          <a:xfrm>
            <a:off x="457200" y="914400"/>
            <a:ext cx="8534400" cy="1524000"/>
          </a:xfrm>
        </p:spPr>
        <p:txBody>
          <a:bodyPr rtlCol="0">
            <a:normAutofit fontScale="90000"/>
          </a:bodyPr>
          <a:lstStyle/>
          <a:p>
            <a:pPr algn="l">
              <a:defRPr/>
            </a:pPr>
            <a:br>
              <a:rPr lang="en-US" dirty="0"/>
            </a:br>
            <a:br>
              <a:rPr lang="en-US" dirty="0"/>
            </a:br>
            <a:br>
              <a:rPr lang="en-US" dirty="0"/>
            </a:br>
            <a:br>
              <a:rPr lang="en-US" dirty="0"/>
            </a:br>
            <a:br>
              <a:rPr lang="en-US" dirty="0"/>
            </a:br>
            <a:br>
              <a:rPr lang="en-US" dirty="0"/>
            </a:br>
            <a:br>
              <a:rPr lang="en-US" dirty="0"/>
            </a:br>
            <a:br>
              <a:rPr lang="en-US" dirty="0"/>
            </a:br>
            <a:r>
              <a:rPr lang="en-US" dirty="0"/>
              <a:t>Q</a:t>
            </a:r>
            <a:r>
              <a:rPr lang="en-US" dirty="0">
                <a:solidFill>
                  <a:srgbClr val="FFFF00"/>
                </a:solidFill>
              </a:rPr>
              <a:t>.  As per our Bank’s Policy, Who is the delegated authority for affecting advance remittances against Goods above USD 2 Mio or its equivalent and up to USD3 Mio or its equivalent without SBLC/Guarantee?</a:t>
            </a:r>
            <a:br>
              <a:rPr lang="en-IN" dirty="0">
                <a:solidFill>
                  <a:srgbClr val="FFFF00"/>
                </a:solidFill>
              </a:rPr>
            </a:br>
            <a:br>
              <a:rPr lang="en-US" dirty="0"/>
            </a:br>
            <a:br>
              <a:rPr lang="en-US" dirty="0"/>
            </a:br>
            <a:endParaRPr lang="en-IN" dirty="0"/>
          </a:p>
        </p:txBody>
      </p:sp>
      <p:sp>
        <p:nvSpPr>
          <p:cNvPr id="3075" name="Content Placeholder 2">
            <a:extLst>
              <a:ext uri="{FF2B5EF4-FFF2-40B4-BE49-F238E27FC236}">
                <a16:creationId xmlns:a16="http://schemas.microsoft.com/office/drawing/2014/main" id="{58B07FF4-8B61-BB2A-D30C-AF2FB5A4CE81}"/>
              </a:ext>
            </a:extLst>
          </p:cNvPr>
          <p:cNvSpPr>
            <a:spLocks noGrp="1"/>
          </p:cNvSpPr>
          <p:nvPr>
            <p:ph idx="1"/>
          </p:nvPr>
        </p:nvSpPr>
        <p:spPr>
          <a:xfrm>
            <a:off x="457200" y="4149080"/>
            <a:ext cx="8382000" cy="2448272"/>
          </a:xfrm>
        </p:spPr>
        <p:txBody>
          <a:bodyPr>
            <a:normAutofit/>
          </a:bodyPr>
          <a:lstStyle/>
          <a:p>
            <a:pPr eaLnBrk="1" hangingPunct="1">
              <a:buFont typeface="Arial" charset="0"/>
              <a:buNone/>
              <a:defRPr/>
            </a:pPr>
            <a:endParaRPr lang="en-US" sz="5300" b="1" dirty="0">
              <a:ln w="6350">
                <a:noFill/>
              </a:ln>
              <a:solidFill>
                <a:srgbClr val="FFFF00"/>
              </a:solidFill>
              <a:effectLst>
                <a:outerShdw blurRad="114300" dist="101600" dir="2700000" algn="tl" rotWithShape="0">
                  <a:srgbClr val="000000">
                    <a:alpha val="40000"/>
                  </a:srgbClr>
                </a:outerShdw>
              </a:effectLst>
              <a:latin typeface="+mj-lt"/>
              <a:ea typeface="+mj-ea"/>
              <a:cs typeface="+mj-cs"/>
            </a:endParaRPr>
          </a:p>
          <a:p>
            <a:pPr eaLnBrk="1" hangingPunct="1">
              <a:buFont typeface="Arial" charset="0"/>
              <a:buNone/>
              <a:defRPr/>
            </a:pPr>
            <a:r>
              <a:rPr lang="en-US" sz="4000" b="1" dirty="0">
                <a:solidFill>
                  <a:srgbClr val="FFFF00"/>
                </a:solidFill>
                <a:latin typeface="+mj-lt"/>
                <a:ea typeface="+mj-ea"/>
                <a:cs typeface="+mj-cs"/>
              </a:rPr>
              <a:t>Ans:  GM IBD</a:t>
            </a:r>
            <a:endParaRPr lang="en-IN" b="1" dirty="0"/>
          </a:p>
        </p:txBody>
      </p:sp>
      <p:sp>
        <p:nvSpPr>
          <p:cNvPr id="4" name="Date Placeholder 3">
            <a:extLst>
              <a:ext uri="{FF2B5EF4-FFF2-40B4-BE49-F238E27FC236}">
                <a16:creationId xmlns:a16="http://schemas.microsoft.com/office/drawing/2014/main" id="{45AE20A1-5218-DF65-41DA-D3F8CE282497}"/>
              </a:ext>
            </a:extLst>
          </p:cNvPr>
          <p:cNvSpPr>
            <a:spLocks noGrp="1"/>
          </p:cNvSpPr>
          <p:nvPr>
            <p:ph type="dt" sz="half" idx="10"/>
          </p:nvPr>
        </p:nvSpPr>
        <p:spPr/>
        <p:txBody>
          <a:bodyPr/>
          <a:lstStyle/>
          <a:p>
            <a:pPr>
              <a:defRPr/>
            </a:pPr>
            <a:fld id="{054AC708-D94F-4853-AC56-35D779EFA245}" type="datetime1">
              <a:rPr lang="en-US" smtClean="0"/>
              <a:pPr>
                <a:defRPr/>
              </a:pPr>
              <a:t>2/2/2025</a:t>
            </a:fld>
            <a:endParaRPr lang="en-US"/>
          </a:p>
        </p:txBody>
      </p:sp>
      <p:sp>
        <p:nvSpPr>
          <p:cNvPr id="6" name="Footer Placeholder 5">
            <a:extLst>
              <a:ext uri="{FF2B5EF4-FFF2-40B4-BE49-F238E27FC236}">
                <a16:creationId xmlns:a16="http://schemas.microsoft.com/office/drawing/2014/main" id="{58FEE7E1-7653-2A3E-8D75-A9D08A72F649}"/>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43663E67-EE9F-E9FF-09A8-7B0717511EA8}"/>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6865CD4-E40B-4F22-A8C0-14DDE060C202}" type="slidenum">
              <a:rPr lang="en-US" altLang="en-US">
                <a:solidFill>
                  <a:srgbClr val="FFFFFF"/>
                </a:solidFill>
              </a:rPr>
              <a:pPr eaLnBrk="1" hangingPunct="1"/>
              <a:t>72</a:t>
            </a:fld>
            <a:endParaRPr lang="en-US" altLang="en-US">
              <a:solidFill>
                <a:srgbClr val="FFFFFF"/>
              </a:solidFill>
            </a:endParaRPr>
          </a:p>
        </p:txBody>
      </p:sp>
    </p:spTree>
    <p:extLst>
      <p:ext uri="{BB962C8B-B14F-4D97-AF65-F5344CB8AC3E}">
        <p14:creationId xmlns:p14="http://schemas.microsoft.com/office/powerpoint/2010/main" val="3556210433"/>
      </p:ext>
    </p:extLst>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1D2F4-1B10-C011-083B-61352A23B8B6}"/>
              </a:ext>
            </a:extLst>
          </p:cNvPr>
          <p:cNvSpPr>
            <a:spLocks noGrp="1"/>
          </p:cNvSpPr>
          <p:nvPr>
            <p:ph type="title"/>
          </p:nvPr>
        </p:nvSpPr>
        <p:spPr>
          <a:xfrm>
            <a:off x="381000" y="188640"/>
            <a:ext cx="8534400" cy="1524000"/>
          </a:xfrm>
        </p:spPr>
        <p:txBody>
          <a:bodyPr rtlCol="0">
            <a:normAutofit fontScale="90000"/>
          </a:bodyPr>
          <a:lstStyle/>
          <a:p>
            <a:pPr algn="l">
              <a:defRPr/>
            </a:pPr>
            <a:br>
              <a:rPr lang="en-US" dirty="0"/>
            </a:br>
            <a:br>
              <a:rPr lang="en-US" dirty="0"/>
            </a:br>
            <a:br>
              <a:rPr lang="en-US" dirty="0"/>
            </a:br>
            <a:br>
              <a:rPr lang="en-US" dirty="0"/>
            </a:br>
            <a:br>
              <a:rPr lang="en-US" dirty="0"/>
            </a:br>
            <a:br>
              <a:rPr lang="en-US" dirty="0"/>
            </a:br>
            <a:br>
              <a:rPr lang="en-US" dirty="0"/>
            </a:br>
            <a:br>
              <a:rPr lang="en-US" dirty="0"/>
            </a:br>
            <a:r>
              <a:rPr lang="en-US" dirty="0"/>
              <a:t>Q</a:t>
            </a:r>
            <a:r>
              <a:rPr lang="en-US" dirty="0">
                <a:solidFill>
                  <a:srgbClr val="FFFF00"/>
                </a:solidFill>
              </a:rPr>
              <a:t>.  As per our Bank’s Policy, Who is the delegated authority for affecting advance remittances against Goods above USD 3 Mio or its equivalent and up to USD 5 Mio or its equivalent without SBLC/Guarantee?</a:t>
            </a:r>
            <a:br>
              <a:rPr lang="en-IN" dirty="0">
                <a:solidFill>
                  <a:srgbClr val="FFFF00"/>
                </a:solidFill>
              </a:rPr>
            </a:br>
            <a:br>
              <a:rPr lang="en-IN" dirty="0"/>
            </a:br>
            <a:endParaRPr lang="en-IN" dirty="0"/>
          </a:p>
        </p:txBody>
      </p:sp>
      <p:sp>
        <p:nvSpPr>
          <p:cNvPr id="3075" name="Content Placeholder 2">
            <a:extLst>
              <a:ext uri="{FF2B5EF4-FFF2-40B4-BE49-F238E27FC236}">
                <a16:creationId xmlns:a16="http://schemas.microsoft.com/office/drawing/2014/main" id="{58B07FF4-8B61-BB2A-D30C-AF2FB5A4CE81}"/>
              </a:ext>
            </a:extLst>
          </p:cNvPr>
          <p:cNvSpPr>
            <a:spLocks noGrp="1"/>
          </p:cNvSpPr>
          <p:nvPr>
            <p:ph idx="1"/>
          </p:nvPr>
        </p:nvSpPr>
        <p:spPr>
          <a:xfrm>
            <a:off x="457200" y="4149080"/>
            <a:ext cx="8382000" cy="1524000"/>
          </a:xfrm>
        </p:spPr>
        <p:txBody>
          <a:bodyPr>
            <a:normAutofit fontScale="85000" lnSpcReduction="10000"/>
          </a:bodyPr>
          <a:lstStyle/>
          <a:p>
            <a:pPr eaLnBrk="1" hangingPunct="1">
              <a:buFont typeface="Arial" charset="0"/>
              <a:buNone/>
              <a:defRPr/>
            </a:pPr>
            <a:r>
              <a:rPr lang="en-US" sz="5300" b="1" dirty="0">
                <a:ln w="6350">
                  <a:noFill/>
                </a:ln>
                <a:solidFill>
                  <a:srgbClr val="FFFF00"/>
                </a:solidFill>
                <a:effectLst>
                  <a:outerShdw blurRad="114300" dist="101600" dir="2700000" algn="tl" rotWithShape="0">
                    <a:srgbClr val="000000">
                      <a:alpha val="40000"/>
                    </a:srgbClr>
                  </a:outerShdw>
                </a:effectLst>
                <a:latin typeface="+mj-lt"/>
                <a:ea typeface="+mj-ea"/>
                <a:cs typeface="+mj-cs"/>
              </a:rPr>
              <a:t>	</a:t>
            </a:r>
          </a:p>
          <a:p>
            <a:pPr eaLnBrk="1" hangingPunct="1">
              <a:buFont typeface="Arial" charset="0"/>
              <a:buNone/>
              <a:defRPr/>
            </a:pPr>
            <a:r>
              <a:rPr lang="en-US" sz="4000" b="1" dirty="0" err="1">
                <a:solidFill>
                  <a:srgbClr val="FFFF00"/>
                </a:solidFill>
                <a:latin typeface="+mj-lt"/>
                <a:ea typeface="+mj-ea"/>
                <a:cs typeface="+mj-cs"/>
              </a:rPr>
              <a:t>Ans</a:t>
            </a:r>
            <a:r>
              <a:rPr lang="en-US" sz="4000" b="1" dirty="0">
                <a:solidFill>
                  <a:srgbClr val="FFFF00"/>
                </a:solidFill>
                <a:latin typeface="+mj-lt"/>
                <a:ea typeface="+mj-ea"/>
                <a:cs typeface="+mj-cs"/>
              </a:rPr>
              <a:t>:  COLCC(GM)</a:t>
            </a:r>
            <a:endParaRPr lang="en-IN" b="1" dirty="0"/>
          </a:p>
        </p:txBody>
      </p:sp>
      <p:sp>
        <p:nvSpPr>
          <p:cNvPr id="4" name="Date Placeholder 3">
            <a:extLst>
              <a:ext uri="{FF2B5EF4-FFF2-40B4-BE49-F238E27FC236}">
                <a16:creationId xmlns:a16="http://schemas.microsoft.com/office/drawing/2014/main" id="{45AE20A1-5218-DF65-41DA-D3F8CE282497}"/>
              </a:ext>
            </a:extLst>
          </p:cNvPr>
          <p:cNvSpPr>
            <a:spLocks noGrp="1"/>
          </p:cNvSpPr>
          <p:nvPr>
            <p:ph type="dt" sz="half" idx="10"/>
          </p:nvPr>
        </p:nvSpPr>
        <p:spPr/>
        <p:txBody>
          <a:bodyPr/>
          <a:lstStyle/>
          <a:p>
            <a:pPr>
              <a:defRPr/>
            </a:pPr>
            <a:fld id="{054AC708-D94F-4853-AC56-35D779EFA245}" type="datetime1">
              <a:rPr lang="en-US" smtClean="0"/>
              <a:pPr>
                <a:defRPr/>
              </a:pPr>
              <a:t>2/2/2025</a:t>
            </a:fld>
            <a:endParaRPr lang="en-US" dirty="0"/>
          </a:p>
        </p:txBody>
      </p:sp>
      <p:sp>
        <p:nvSpPr>
          <p:cNvPr id="6" name="Footer Placeholder 5">
            <a:extLst>
              <a:ext uri="{FF2B5EF4-FFF2-40B4-BE49-F238E27FC236}">
                <a16:creationId xmlns:a16="http://schemas.microsoft.com/office/drawing/2014/main" id="{58FEE7E1-7653-2A3E-8D75-A9D08A72F649}"/>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43663E67-EE9F-E9FF-09A8-7B0717511EA8}"/>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6865CD4-E40B-4F22-A8C0-14DDE060C202}" type="slidenum">
              <a:rPr lang="en-US" altLang="en-US">
                <a:solidFill>
                  <a:srgbClr val="FFFFFF"/>
                </a:solidFill>
              </a:rPr>
              <a:pPr eaLnBrk="1" hangingPunct="1"/>
              <a:t>73</a:t>
            </a:fld>
            <a:endParaRPr lang="en-US" altLang="en-US">
              <a:solidFill>
                <a:srgbClr val="FFFFFF"/>
              </a:solidFill>
            </a:endParaRPr>
          </a:p>
        </p:txBody>
      </p:sp>
    </p:spTree>
    <p:extLst>
      <p:ext uri="{BB962C8B-B14F-4D97-AF65-F5344CB8AC3E}">
        <p14:creationId xmlns:p14="http://schemas.microsoft.com/office/powerpoint/2010/main" val="2349543517"/>
      </p:ext>
    </p:extLst>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0" end="0"/>
                                            </p:txEl>
                                          </p:spTgt>
                                        </p:tgtEl>
                                        <p:attrNameLst>
                                          <p:attrName>style.visibility</p:attrName>
                                        </p:attrNameLst>
                                      </p:cBhvr>
                                      <p:to>
                                        <p:strVal val="visible"/>
                                      </p:to>
                                    </p:set>
                                    <p:animEffect transition="in" filter="blinds(horizontal)">
                                      <p:cBhvr>
                                        <p:cTn id="11" dur="500"/>
                                        <p:tgtEl>
                                          <p:spTgt spid="307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6"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8F54B7-A7DA-5D92-92E6-27029516DA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931BA8-1F6B-D57D-593C-D760362998ED}"/>
              </a:ext>
            </a:extLst>
          </p:cNvPr>
          <p:cNvSpPr>
            <a:spLocks noGrp="1"/>
          </p:cNvSpPr>
          <p:nvPr>
            <p:ph type="title"/>
          </p:nvPr>
        </p:nvSpPr>
        <p:spPr>
          <a:xfrm>
            <a:off x="381000" y="188640"/>
            <a:ext cx="8534400" cy="1524000"/>
          </a:xfrm>
        </p:spPr>
        <p:txBody>
          <a:bodyPr rtlCol="0">
            <a:normAutofit fontScale="90000"/>
          </a:bodyPr>
          <a:lstStyle/>
          <a:p>
            <a:pPr algn="l">
              <a:defRPr/>
            </a:pPr>
            <a:br>
              <a:rPr lang="en-US" dirty="0"/>
            </a:br>
            <a:br>
              <a:rPr lang="en-US" dirty="0"/>
            </a:br>
            <a:br>
              <a:rPr lang="en-US" dirty="0"/>
            </a:br>
            <a:br>
              <a:rPr lang="en-US" dirty="0"/>
            </a:br>
            <a:br>
              <a:rPr lang="en-US" dirty="0"/>
            </a:br>
            <a:br>
              <a:rPr lang="en-US" dirty="0"/>
            </a:br>
            <a:br>
              <a:rPr lang="en-US" dirty="0"/>
            </a:br>
            <a:br>
              <a:rPr lang="en-US" dirty="0"/>
            </a:br>
            <a:r>
              <a:rPr lang="en-US" dirty="0"/>
              <a:t>Q</a:t>
            </a:r>
            <a:r>
              <a:rPr lang="en-US" dirty="0">
                <a:solidFill>
                  <a:srgbClr val="FFFF00"/>
                </a:solidFill>
              </a:rPr>
              <a:t>.  As per our Bank’s Policy, Who is the delegated authority for affecting advance remittances against IMPORT OF ROUGH DIAMONDS above USD 3 Mio or its equivalent and up to USD 7 Mio or its equivalent without SBLC/Guarantee?</a:t>
            </a:r>
            <a:br>
              <a:rPr lang="en-IN" dirty="0">
                <a:solidFill>
                  <a:srgbClr val="FFFF00"/>
                </a:solidFill>
              </a:rPr>
            </a:br>
            <a:br>
              <a:rPr lang="en-IN" dirty="0"/>
            </a:br>
            <a:endParaRPr lang="en-IN" dirty="0"/>
          </a:p>
        </p:txBody>
      </p:sp>
      <p:sp>
        <p:nvSpPr>
          <p:cNvPr id="3075" name="Content Placeholder 2">
            <a:extLst>
              <a:ext uri="{FF2B5EF4-FFF2-40B4-BE49-F238E27FC236}">
                <a16:creationId xmlns:a16="http://schemas.microsoft.com/office/drawing/2014/main" id="{7CF67CFC-1D9C-068E-3EC5-DD2FE70BC359}"/>
              </a:ext>
            </a:extLst>
          </p:cNvPr>
          <p:cNvSpPr>
            <a:spLocks noGrp="1"/>
          </p:cNvSpPr>
          <p:nvPr>
            <p:ph idx="1"/>
          </p:nvPr>
        </p:nvSpPr>
        <p:spPr>
          <a:xfrm>
            <a:off x="457200" y="4149080"/>
            <a:ext cx="8382000" cy="1524000"/>
          </a:xfrm>
        </p:spPr>
        <p:txBody>
          <a:bodyPr>
            <a:normAutofit fontScale="85000" lnSpcReduction="10000"/>
          </a:bodyPr>
          <a:lstStyle/>
          <a:p>
            <a:pPr eaLnBrk="1" hangingPunct="1">
              <a:buFont typeface="Arial" charset="0"/>
              <a:buNone/>
              <a:defRPr/>
            </a:pPr>
            <a:r>
              <a:rPr lang="en-US" sz="5300" b="1" dirty="0">
                <a:ln w="6350">
                  <a:noFill/>
                </a:ln>
                <a:solidFill>
                  <a:srgbClr val="FFFF00"/>
                </a:solidFill>
                <a:effectLst>
                  <a:outerShdw blurRad="114300" dist="101600" dir="2700000" algn="tl" rotWithShape="0">
                    <a:srgbClr val="000000">
                      <a:alpha val="40000"/>
                    </a:srgbClr>
                  </a:outerShdw>
                </a:effectLst>
                <a:latin typeface="+mj-lt"/>
                <a:ea typeface="+mj-ea"/>
                <a:cs typeface="+mj-cs"/>
              </a:rPr>
              <a:t>	</a:t>
            </a:r>
          </a:p>
          <a:p>
            <a:pPr eaLnBrk="1" hangingPunct="1">
              <a:buFont typeface="Arial" charset="0"/>
              <a:buNone/>
              <a:defRPr/>
            </a:pPr>
            <a:r>
              <a:rPr lang="en-US" sz="4000" b="1" dirty="0">
                <a:solidFill>
                  <a:srgbClr val="FFFF00"/>
                </a:solidFill>
                <a:latin typeface="+mj-lt"/>
                <a:ea typeface="+mj-ea"/>
                <a:cs typeface="+mj-cs"/>
              </a:rPr>
              <a:t>Ans: GM IBD</a:t>
            </a:r>
            <a:endParaRPr lang="en-IN" b="1" dirty="0"/>
          </a:p>
        </p:txBody>
      </p:sp>
      <p:sp>
        <p:nvSpPr>
          <p:cNvPr id="4" name="Date Placeholder 3">
            <a:extLst>
              <a:ext uri="{FF2B5EF4-FFF2-40B4-BE49-F238E27FC236}">
                <a16:creationId xmlns:a16="http://schemas.microsoft.com/office/drawing/2014/main" id="{17C81A6C-D92D-677D-19DA-74B5C2B48A68}"/>
              </a:ext>
            </a:extLst>
          </p:cNvPr>
          <p:cNvSpPr>
            <a:spLocks noGrp="1"/>
          </p:cNvSpPr>
          <p:nvPr>
            <p:ph type="dt" sz="half" idx="10"/>
          </p:nvPr>
        </p:nvSpPr>
        <p:spPr/>
        <p:txBody>
          <a:bodyPr/>
          <a:lstStyle/>
          <a:p>
            <a:pPr>
              <a:defRPr/>
            </a:pPr>
            <a:fld id="{054AC708-D94F-4853-AC56-35D779EFA245}" type="datetime1">
              <a:rPr lang="en-US" smtClean="0"/>
              <a:pPr>
                <a:defRPr/>
              </a:pPr>
              <a:t>2/2/2025</a:t>
            </a:fld>
            <a:endParaRPr lang="en-US" dirty="0"/>
          </a:p>
        </p:txBody>
      </p:sp>
      <p:sp>
        <p:nvSpPr>
          <p:cNvPr id="6" name="Footer Placeholder 5">
            <a:extLst>
              <a:ext uri="{FF2B5EF4-FFF2-40B4-BE49-F238E27FC236}">
                <a16:creationId xmlns:a16="http://schemas.microsoft.com/office/drawing/2014/main" id="{788DD75D-EA07-0F6E-BEEE-1F05DCCD1862}"/>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41536F51-738A-EB61-295F-E13F42AF7554}"/>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6865CD4-E40B-4F22-A8C0-14DDE060C202}" type="slidenum">
              <a:rPr lang="en-US" altLang="en-US">
                <a:solidFill>
                  <a:srgbClr val="FFFFFF"/>
                </a:solidFill>
              </a:rPr>
              <a:pPr eaLnBrk="1" hangingPunct="1"/>
              <a:t>74</a:t>
            </a:fld>
            <a:endParaRPr lang="en-US" altLang="en-US">
              <a:solidFill>
                <a:srgbClr val="FFFFFF"/>
              </a:solidFill>
            </a:endParaRPr>
          </a:p>
        </p:txBody>
      </p:sp>
    </p:spTree>
    <p:extLst>
      <p:ext uri="{BB962C8B-B14F-4D97-AF65-F5344CB8AC3E}">
        <p14:creationId xmlns:p14="http://schemas.microsoft.com/office/powerpoint/2010/main" val="2401268266"/>
      </p:ext>
    </p:extLst>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0" end="0"/>
                                            </p:txEl>
                                          </p:spTgt>
                                        </p:tgtEl>
                                        <p:attrNameLst>
                                          <p:attrName>style.visibility</p:attrName>
                                        </p:attrNameLst>
                                      </p:cBhvr>
                                      <p:to>
                                        <p:strVal val="visible"/>
                                      </p:to>
                                    </p:set>
                                    <p:animEffect transition="in" filter="blinds(horizontal)">
                                      <p:cBhvr>
                                        <p:cTn id="11" dur="500"/>
                                        <p:tgtEl>
                                          <p:spTgt spid="307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6"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83162C-392C-DD66-9357-A1719E6944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AA5374-09D4-E9E0-8B4B-19FE37F7B423}"/>
              </a:ext>
            </a:extLst>
          </p:cNvPr>
          <p:cNvSpPr>
            <a:spLocks noGrp="1"/>
          </p:cNvSpPr>
          <p:nvPr>
            <p:ph type="title"/>
          </p:nvPr>
        </p:nvSpPr>
        <p:spPr>
          <a:xfrm>
            <a:off x="381000" y="188640"/>
            <a:ext cx="8534400" cy="1524000"/>
          </a:xfrm>
        </p:spPr>
        <p:txBody>
          <a:bodyPr rtlCol="0">
            <a:normAutofit fontScale="90000"/>
          </a:bodyPr>
          <a:lstStyle/>
          <a:p>
            <a:pPr algn="l">
              <a:defRPr/>
            </a:pPr>
            <a:br>
              <a:rPr lang="en-US" dirty="0"/>
            </a:br>
            <a:br>
              <a:rPr lang="en-US" dirty="0"/>
            </a:br>
            <a:br>
              <a:rPr lang="en-US" dirty="0"/>
            </a:br>
            <a:br>
              <a:rPr lang="en-US" dirty="0"/>
            </a:br>
            <a:br>
              <a:rPr lang="en-US" dirty="0"/>
            </a:br>
            <a:br>
              <a:rPr lang="en-US" dirty="0"/>
            </a:br>
            <a:br>
              <a:rPr lang="en-US" dirty="0"/>
            </a:br>
            <a:br>
              <a:rPr lang="en-US" dirty="0"/>
            </a:br>
            <a:r>
              <a:rPr lang="en-US" dirty="0"/>
              <a:t>Q</a:t>
            </a:r>
            <a:r>
              <a:rPr lang="en-US" dirty="0">
                <a:solidFill>
                  <a:srgbClr val="FFFF00"/>
                </a:solidFill>
              </a:rPr>
              <a:t>.  As per our Bank’s Policy, Who is the delegated authority for affecting advance remittances against IMPORT OF ROUGH DIAMONDS above USD 7 Mio or its equivalent and up to USD 10 Mio or its equivalent without SBLC/Guarantee?</a:t>
            </a:r>
            <a:br>
              <a:rPr lang="en-IN" dirty="0">
                <a:solidFill>
                  <a:srgbClr val="FFFF00"/>
                </a:solidFill>
              </a:rPr>
            </a:br>
            <a:br>
              <a:rPr lang="en-IN" dirty="0"/>
            </a:br>
            <a:endParaRPr lang="en-IN" dirty="0"/>
          </a:p>
        </p:txBody>
      </p:sp>
      <p:sp>
        <p:nvSpPr>
          <p:cNvPr id="3075" name="Content Placeholder 2">
            <a:extLst>
              <a:ext uri="{FF2B5EF4-FFF2-40B4-BE49-F238E27FC236}">
                <a16:creationId xmlns:a16="http://schemas.microsoft.com/office/drawing/2014/main" id="{8ED76BBB-6D58-4A62-28E5-C8871DA0B943}"/>
              </a:ext>
            </a:extLst>
          </p:cNvPr>
          <p:cNvSpPr>
            <a:spLocks noGrp="1"/>
          </p:cNvSpPr>
          <p:nvPr>
            <p:ph idx="1"/>
          </p:nvPr>
        </p:nvSpPr>
        <p:spPr>
          <a:xfrm>
            <a:off x="457200" y="4149080"/>
            <a:ext cx="8382000" cy="1524000"/>
          </a:xfrm>
        </p:spPr>
        <p:txBody>
          <a:bodyPr>
            <a:normAutofit fontScale="85000" lnSpcReduction="10000"/>
          </a:bodyPr>
          <a:lstStyle/>
          <a:p>
            <a:pPr eaLnBrk="1" hangingPunct="1">
              <a:buFont typeface="Arial" charset="0"/>
              <a:buNone/>
              <a:defRPr/>
            </a:pPr>
            <a:r>
              <a:rPr lang="en-US" sz="5300" b="1" dirty="0">
                <a:ln w="6350">
                  <a:noFill/>
                </a:ln>
                <a:solidFill>
                  <a:srgbClr val="FFFF00"/>
                </a:solidFill>
                <a:effectLst>
                  <a:outerShdw blurRad="114300" dist="101600" dir="2700000" algn="tl" rotWithShape="0">
                    <a:srgbClr val="000000">
                      <a:alpha val="40000"/>
                    </a:srgbClr>
                  </a:outerShdw>
                </a:effectLst>
                <a:latin typeface="+mj-lt"/>
                <a:ea typeface="+mj-ea"/>
                <a:cs typeface="+mj-cs"/>
              </a:rPr>
              <a:t>	</a:t>
            </a:r>
          </a:p>
          <a:p>
            <a:pPr eaLnBrk="1" hangingPunct="1">
              <a:buFont typeface="Arial" charset="0"/>
              <a:buNone/>
              <a:defRPr/>
            </a:pPr>
            <a:r>
              <a:rPr lang="en-US" sz="4000" b="1" dirty="0">
                <a:solidFill>
                  <a:srgbClr val="FFFF00"/>
                </a:solidFill>
                <a:latin typeface="+mj-lt"/>
                <a:ea typeface="+mj-ea"/>
                <a:cs typeface="+mj-cs"/>
              </a:rPr>
              <a:t>Ans:  COLCC(GM)</a:t>
            </a:r>
            <a:endParaRPr lang="en-IN" b="1" dirty="0"/>
          </a:p>
        </p:txBody>
      </p:sp>
      <p:sp>
        <p:nvSpPr>
          <p:cNvPr id="4" name="Date Placeholder 3">
            <a:extLst>
              <a:ext uri="{FF2B5EF4-FFF2-40B4-BE49-F238E27FC236}">
                <a16:creationId xmlns:a16="http://schemas.microsoft.com/office/drawing/2014/main" id="{D5CC8953-1327-00D5-F9AE-2607C93C6733}"/>
              </a:ext>
            </a:extLst>
          </p:cNvPr>
          <p:cNvSpPr>
            <a:spLocks noGrp="1"/>
          </p:cNvSpPr>
          <p:nvPr>
            <p:ph type="dt" sz="half" idx="10"/>
          </p:nvPr>
        </p:nvSpPr>
        <p:spPr/>
        <p:txBody>
          <a:bodyPr/>
          <a:lstStyle/>
          <a:p>
            <a:pPr>
              <a:defRPr/>
            </a:pPr>
            <a:fld id="{054AC708-D94F-4853-AC56-35D779EFA245}" type="datetime1">
              <a:rPr lang="en-US" smtClean="0"/>
              <a:pPr>
                <a:defRPr/>
              </a:pPr>
              <a:t>2/2/2025</a:t>
            </a:fld>
            <a:endParaRPr lang="en-US" dirty="0"/>
          </a:p>
        </p:txBody>
      </p:sp>
      <p:sp>
        <p:nvSpPr>
          <p:cNvPr id="6" name="Footer Placeholder 5">
            <a:extLst>
              <a:ext uri="{FF2B5EF4-FFF2-40B4-BE49-F238E27FC236}">
                <a16:creationId xmlns:a16="http://schemas.microsoft.com/office/drawing/2014/main" id="{EB0F5906-8204-64C2-07DC-1ABBD4DE3F26}"/>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D816782F-64BA-16AC-B8FE-BB0371D9C895}"/>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6865CD4-E40B-4F22-A8C0-14DDE060C202}" type="slidenum">
              <a:rPr lang="en-US" altLang="en-US">
                <a:solidFill>
                  <a:srgbClr val="FFFFFF"/>
                </a:solidFill>
              </a:rPr>
              <a:pPr eaLnBrk="1" hangingPunct="1"/>
              <a:t>75</a:t>
            </a:fld>
            <a:endParaRPr lang="en-US" altLang="en-US">
              <a:solidFill>
                <a:srgbClr val="FFFFFF"/>
              </a:solidFill>
            </a:endParaRPr>
          </a:p>
        </p:txBody>
      </p:sp>
    </p:spTree>
    <p:extLst>
      <p:ext uri="{BB962C8B-B14F-4D97-AF65-F5344CB8AC3E}">
        <p14:creationId xmlns:p14="http://schemas.microsoft.com/office/powerpoint/2010/main" val="3087070370"/>
      </p:ext>
    </p:extLst>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0" end="0"/>
                                            </p:txEl>
                                          </p:spTgt>
                                        </p:tgtEl>
                                        <p:attrNameLst>
                                          <p:attrName>style.visibility</p:attrName>
                                        </p:attrNameLst>
                                      </p:cBhvr>
                                      <p:to>
                                        <p:strVal val="visible"/>
                                      </p:to>
                                    </p:set>
                                    <p:animEffect transition="in" filter="blinds(horizontal)">
                                      <p:cBhvr>
                                        <p:cTn id="11" dur="500"/>
                                        <p:tgtEl>
                                          <p:spTgt spid="307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6"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CD555-4DE7-78F0-D526-BFC3F51185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E459CF-ECE9-CFC0-BE0F-60B75FD8AE25}"/>
              </a:ext>
            </a:extLst>
          </p:cNvPr>
          <p:cNvSpPr>
            <a:spLocks noGrp="1"/>
          </p:cNvSpPr>
          <p:nvPr>
            <p:ph type="title"/>
          </p:nvPr>
        </p:nvSpPr>
        <p:spPr>
          <a:xfrm>
            <a:off x="381000" y="188640"/>
            <a:ext cx="8534400" cy="1524000"/>
          </a:xfrm>
        </p:spPr>
        <p:txBody>
          <a:bodyPr rtlCol="0">
            <a:normAutofit fontScale="90000"/>
          </a:bodyPr>
          <a:lstStyle/>
          <a:p>
            <a:pPr algn="l">
              <a:defRPr/>
            </a:pPr>
            <a:br>
              <a:rPr lang="en-US" dirty="0"/>
            </a:br>
            <a:br>
              <a:rPr lang="en-US" dirty="0"/>
            </a:br>
            <a:br>
              <a:rPr lang="en-US" dirty="0"/>
            </a:br>
            <a:br>
              <a:rPr lang="en-US" dirty="0"/>
            </a:br>
            <a:br>
              <a:rPr lang="en-US" dirty="0"/>
            </a:br>
            <a:br>
              <a:rPr lang="en-US" dirty="0"/>
            </a:br>
            <a:br>
              <a:rPr lang="en-US" dirty="0"/>
            </a:br>
            <a:br>
              <a:rPr lang="en-US" dirty="0"/>
            </a:br>
            <a:r>
              <a:rPr lang="en-US" dirty="0"/>
              <a:t>Q</a:t>
            </a:r>
            <a:r>
              <a:rPr lang="en-US" dirty="0">
                <a:solidFill>
                  <a:srgbClr val="FFFF00"/>
                </a:solidFill>
              </a:rPr>
              <a:t>.  As per our Bank’s Policy, Who is the delegated authority for affecting advance remittances against IMPORT OF ROUGH DIAMONDS above USD 10 Mio or its equivalent and up to USD 30 Mio or its equivalent without SBLC/Guarantee?</a:t>
            </a:r>
            <a:br>
              <a:rPr lang="en-IN" dirty="0">
                <a:solidFill>
                  <a:srgbClr val="FFFF00"/>
                </a:solidFill>
              </a:rPr>
            </a:br>
            <a:br>
              <a:rPr lang="en-IN" dirty="0"/>
            </a:br>
            <a:endParaRPr lang="en-IN" dirty="0"/>
          </a:p>
        </p:txBody>
      </p:sp>
      <p:sp>
        <p:nvSpPr>
          <p:cNvPr id="3075" name="Content Placeholder 2">
            <a:extLst>
              <a:ext uri="{FF2B5EF4-FFF2-40B4-BE49-F238E27FC236}">
                <a16:creationId xmlns:a16="http://schemas.microsoft.com/office/drawing/2014/main" id="{798CA4A7-7399-C9D2-0318-8188083EB0BC}"/>
              </a:ext>
            </a:extLst>
          </p:cNvPr>
          <p:cNvSpPr>
            <a:spLocks noGrp="1"/>
          </p:cNvSpPr>
          <p:nvPr>
            <p:ph idx="1"/>
          </p:nvPr>
        </p:nvSpPr>
        <p:spPr>
          <a:xfrm>
            <a:off x="457200" y="4149080"/>
            <a:ext cx="8382000" cy="1524000"/>
          </a:xfrm>
        </p:spPr>
        <p:txBody>
          <a:bodyPr>
            <a:normAutofit fontScale="85000" lnSpcReduction="10000"/>
          </a:bodyPr>
          <a:lstStyle/>
          <a:p>
            <a:pPr eaLnBrk="1" hangingPunct="1">
              <a:buFont typeface="Arial" charset="0"/>
              <a:buNone/>
              <a:defRPr/>
            </a:pPr>
            <a:r>
              <a:rPr lang="en-US" sz="5300" b="1" dirty="0">
                <a:ln w="6350">
                  <a:noFill/>
                </a:ln>
                <a:solidFill>
                  <a:srgbClr val="FFFF00"/>
                </a:solidFill>
                <a:effectLst>
                  <a:outerShdw blurRad="114300" dist="101600" dir="2700000" algn="tl" rotWithShape="0">
                    <a:srgbClr val="000000">
                      <a:alpha val="40000"/>
                    </a:srgbClr>
                  </a:outerShdw>
                </a:effectLst>
                <a:latin typeface="+mj-lt"/>
                <a:ea typeface="+mj-ea"/>
                <a:cs typeface="+mj-cs"/>
              </a:rPr>
              <a:t>	</a:t>
            </a:r>
          </a:p>
          <a:p>
            <a:pPr eaLnBrk="1" hangingPunct="1">
              <a:buFont typeface="Arial" charset="0"/>
              <a:buNone/>
              <a:defRPr/>
            </a:pPr>
            <a:r>
              <a:rPr lang="en-US" sz="4000" b="1" dirty="0">
                <a:solidFill>
                  <a:srgbClr val="FFFF00"/>
                </a:solidFill>
                <a:latin typeface="+mj-lt"/>
                <a:ea typeface="+mj-ea"/>
                <a:cs typeface="+mj-cs"/>
              </a:rPr>
              <a:t>Ans:  COLCC(ED)</a:t>
            </a:r>
            <a:endParaRPr lang="en-IN" b="1" dirty="0"/>
          </a:p>
        </p:txBody>
      </p:sp>
      <p:sp>
        <p:nvSpPr>
          <p:cNvPr id="4" name="Date Placeholder 3">
            <a:extLst>
              <a:ext uri="{FF2B5EF4-FFF2-40B4-BE49-F238E27FC236}">
                <a16:creationId xmlns:a16="http://schemas.microsoft.com/office/drawing/2014/main" id="{94A12B7D-2396-865B-39E5-114B22A5BCAD}"/>
              </a:ext>
            </a:extLst>
          </p:cNvPr>
          <p:cNvSpPr>
            <a:spLocks noGrp="1"/>
          </p:cNvSpPr>
          <p:nvPr>
            <p:ph type="dt" sz="half" idx="10"/>
          </p:nvPr>
        </p:nvSpPr>
        <p:spPr/>
        <p:txBody>
          <a:bodyPr/>
          <a:lstStyle/>
          <a:p>
            <a:pPr>
              <a:defRPr/>
            </a:pPr>
            <a:fld id="{054AC708-D94F-4853-AC56-35D779EFA245}" type="datetime1">
              <a:rPr lang="en-US" smtClean="0"/>
              <a:pPr>
                <a:defRPr/>
              </a:pPr>
              <a:t>2/2/2025</a:t>
            </a:fld>
            <a:endParaRPr lang="en-US" dirty="0"/>
          </a:p>
        </p:txBody>
      </p:sp>
      <p:sp>
        <p:nvSpPr>
          <p:cNvPr id="6" name="Footer Placeholder 5">
            <a:extLst>
              <a:ext uri="{FF2B5EF4-FFF2-40B4-BE49-F238E27FC236}">
                <a16:creationId xmlns:a16="http://schemas.microsoft.com/office/drawing/2014/main" id="{11D635F2-2613-04CE-8A9B-B7F588BE9902}"/>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58537EF3-A0FC-B623-7353-FF9CACE84C5E}"/>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6865CD4-E40B-4F22-A8C0-14DDE060C202}" type="slidenum">
              <a:rPr lang="en-US" altLang="en-US">
                <a:solidFill>
                  <a:srgbClr val="FFFFFF"/>
                </a:solidFill>
              </a:rPr>
              <a:pPr eaLnBrk="1" hangingPunct="1"/>
              <a:t>76</a:t>
            </a:fld>
            <a:endParaRPr lang="en-US" altLang="en-US">
              <a:solidFill>
                <a:srgbClr val="FFFFFF"/>
              </a:solidFill>
            </a:endParaRPr>
          </a:p>
        </p:txBody>
      </p:sp>
    </p:spTree>
    <p:extLst>
      <p:ext uri="{BB962C8B-B14F-4D97-AF65-F5344CB8AC3E}">
        <p14:creationId xmlns:p14="http://schemas.microsoft.com/office/powerpoint/2010/main" val="2267002671"/>
      </p:ext>
    </p:extLst>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0" end="0"/>
                                            </p:txEl>
                                          </p:spTgt>
                                        </p:tgtEl>
                                        <p:attrNameLst>
                                          <p:attrName>style.visibility</p:attrName>
                                        </p:attrNameLst>
                                      </p:cBhvr>
                                      <p:to>
                                        <p:strVal val="visible"/>
                                      </p:to>
                                    </p:set>
                                    <p:animEffect transition="in" filter="blinds(horizontal)">
                                      <p:cBhvr>
                                        <p:cTn id="11" dur="500"/>
                                        <p:tgtEl>
                                          <p:spTgt spid="307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6"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8D2593-33A1-4D66-0DED-679622C0BA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92F265-7351-FE9C-58B2-1B2F9A6BDC80}"/>
              </a:ext>
            </a:extLst>
          </p:cNvPr>
          <p:cNvSpPr>
            <a:spLocks noGrp="1"/>
          </p:cNvSpPr>
          <p:nvPr>
            <p:ph type="title"/>
          </p:nvPr>
        </p:nvSpPr>
        <p:spPr>
          <a:xfrm>
            <a:off x="381000" y="188640"/>
            <a:ext cx="8534400" cy="1524000"/>
          </a:xfrm>
        </p:spPr>
        <p:txBody>
          <a:bodyPr rtlCol="0">
            <a:normAutofit fontScale="90000"/>
          </a:bodyPr>
          <a:lstStyle/>
          <a:p>
            <a:pPr algn="l">
              <a:defRPr/>
            </a:pPr>
            <a:br>
              <a:rPr lang="en-US" dirty="0"/>
            </a:br>
            <a:br>
              <a:rPr lang="en-US" dirty="0"/>
            </a:br>
            <a:br>
              <a:rPr lang="en-US" dirty="0"/>
            </a:br>
            <a:br>
              <a:rPr lang="en-US" dirty="0"/>
            </a:br>
            <a:br>
              <a:rPr lang="en-US" dirty="0"/>
            </a:br>
            <a:br>
              <a:rPr lang="en-US" dirty="0"/>
            </a:br>
            <a:br>
              <a:rPr lang="en-US" dirty="0"/>
            </a:br>
            <a:br>
              <a:rPr lang="en-US" dirty="0"/>
            </a:br>
            <a:r>
              <a:rPr lang="en-US" dirty="0"/>
              <a:t>Q</a:t>
            </a:r>
            <a:r>
              <a:rPr lang="en-US" dirty="0">
                <a:solidFill>
                  <a:srgbClr val="FFFF00"/>
                </a:solidFill>
              </a:rPr>
              <a:t>.  As per our Bank’s Policy, Who is the delegated authority for affecting advance remittances against IMPORT OF ROUGH DIAMONDS above USD 30 Mio or its equivalent and up to USD 75 Mio or its equivalent without SBLC/Guarantee?</a:t>
            </a:r>
            <a:br>
              <a:rPr lang="en-IN" dirty="0">
                <a:solidFill>
                  <a:srgbClr val="FFFF00"/>
                </a:solidFill>
              </a:rPr>
            </a:br>
            <a:br>
              <a:rPr lang="en-IN" dirty="0"/>
            </a:br>
            <a:endParaRPr lang="en-IN" dirty="0"/>
          </a:p>
        </p:txBody>
      </p:sp>
      <p:sp>
        <p:nvSpPr>
          <p:cNvPr id="3075" name="Content Placeholder 2">
            <a:extLst>
              <a:ext uri="{FF2B5EF4-FFF2-40B4-BE49-F238E27FC236}">
                <a16:creationId xmlns:a16="http://schemas.microsoft.com/office/drawing/2014/main" id="{4380EE84-3687-5B18-D81B-803C8C714B7D}"/>
              </a:ext>
            </a:extLst>
          </p:cNvPr>
          <p:cNvSpPr>
            <a:spLocks noGrp="1"/>
          </p:cNvSpPr>
          <p:nvPr>
            <p:ph idx="1"/>
          </p:nvPr>
        </p:nvSpPr>
        <p:spPr>
          <a:xfrm>
            <a:off x="457200" y="4149080"/>
            <a:ext cx="8382000" cy="1524000"/>
          </a:xfrm>
        </p:spPr>
        <p:txBody>
          <a:bodyPr>
            <a:normAutofit fontScale="85000" lnSpcReduction="10000"/>
          </a:bodyPr>
          <a:lstStyle/>
          <a:p>
            <a:pPr eaLnBrk="1" hangingPunct="1">
              <a:buFont typeface="Arial" charset="0"/>
              <a:buNone/>
              <a:defRPr/>
            </a:pPr>
            <a:r>
              <a:rPr lang="en-US" sz="5300" b="1" dirty="0">
                <a:ln w="6350">
                  <a:noFill/>
                </a:ln>
                <a:solidFill>
                  <a:srgbClr val="FFFF00"/>
                </a:solidFill>
                <a:effectLst>
                  <a:outerShdw blurRad="114300" dist="101600" dir="2700000" algn="tl" rotWithShape="0">
                    <a:srgbClr val="000000">
                      <a:alpha val="40000"/>
                    </a:srgbClr>
                  </a:outerShdw>
                </a:effectLst>
                <a:latin typeface="+mj-lt"/>
                <a:ea typeface="+mj-ea"/>
                <a:cs typeface="+mj-cs"/>
              </a:rPr>
              <a:t>	</a:t>
            </a:r>
          </a:p>
          <a:p>
            <a:pPr eaLnBrk="1" hangingPunct="1">
              <a:buFont typeface="Arial" charset="0"/>
              <a:buNone/>
              <a:defRPr/>
            </a:pPr>
            <a:r>
              <a:rPr lang="en-US" sz="4000" b="1" dirty="0">
                <a:solidFill>
                  <a:srgbClr val="FFFF00"/>
                </a:solidFill>
                <a:latin typeface="+mj-lt"/>
                <a:ea typeface="+mj-ea"/>
                <a:cs typeface="+mj-cs"/>
              </a:rPr>
              <a:t>Ans:  CAC</a:t>
            </a:r>
            <a:endParaRPr lang="en-IN" b="1" dirty="0"/>
          </a:p>
        </p:txBody>
      </p:sp>
      <p:sp>
        <p:nvSpPr>
          <p:cNvPr id="4" name="Date Placeholder 3">
            <a:extLst>
              <a:ext uri="{FF2B5EF4-FFF2-40B4-BE49-F238E27FC236}">
                <a16:creationId xmlns:a16="http://schemas.microsoft.com/office/drawing/2014/main" id="{6DAAF11A-1366-D277-1444-B438AF6566D4}"/>
              </a:ext>
            </a:extLst>
          </p:cNvPr>
          <p:cNvSpPr>
            <a:spLocks noGrp="1"/>
          </p:cNvSpPr>
          <p:nvPr>
            <p:ph type="dt" sz="half" idx="10"/>
          </p:nvPr>
        </p:nvSpPr>
        <p:spPr/>
        <p:txBody>
          <a:bodyPr/>
          <a:lstStyle/>
          <a:p>
            <a:pPr>
              <a:defRPr/>
            </a:pPr>
            <a:fld id="{054AC708-D94F-4853-AC56-35D779EFA245}" type="datetime1">
              <a:rPr lang="en-US" smtClean="0"/>
              <a:pPr>
                <a:defRPr/>
              </a:pPr>
              <a:t>2/2/2025</a:t>
            </a:fld>
            <a:endParaRPr lang="en-US" dirty="0"/>
          </a:p>
        </p:txBody>
      </p:sp>
      <p:sp>
        <p:nvSpPr>
          <p:cNvPr id="6" name="Footer Placeholder 5">
            <a:extLst>
              <a:ext uri="{FF2B5EF4-FFF2-40B4-BE49-F238E27FC236}">
                <a16:creationId xmlns:a16="http://schemas.microsoft.com/office/drawing/2014/main" id="{1A3E8637-3A1A-3359-9BB9-1FDD233B7093}"/>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94CA7E84-13DC-368E-127F-0DBCB1CA7779}"/>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6865CD4-E40B-4F22-A8C0-14DDE060C202}" type="slidenum">
              <a:rPr lang="en-US" altLang="en-US">
                <a:solidFill>
                  <a:srgbClr val="FFFFFF"/>
                </a:solidFill>
              </a:rPr>
              <a:pPr eaLnBrk="1" hangingPunct="1"/>
              <a:t>77</a:t>
            </a:fld>
            <a:endParaRPr lang="en-US" altLang="en-US">
              <a:solidFill>
                <a:srgbClr val="FFFFFF"/>
              </a:solidFill>
            </a:endParaRPr>
          </a:p>
        </p:txBody>
      </p:sp>
    </p:spTree>
    <p:extLst>
      <p:ext uri="{BB962C8B-B14F-4D97-AF65-F5344CB8AC3E}">
        <p14:creationId xmlns:p14="http://schemas.microsoft.com/office/powerpoint/2010/main" val="3391821971"/>
      </p:ext>
    </p:extLst>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0" end="0"/>
                                            </p:txEl>
                                          </p:spTgt>
                                        </p:tgtEl>
                                        <p:attrNameLst>
                                          <p:attrName>style.visibility</p:attrName>
                                        </p:attrNameLst>
                                      </p:cBhvr>
                                      <p:to>
                                        <p:strVal val="visible"/>
                                      </p:to>
                                    </p:set>
                                    <p:animEffect transition="in" filter="blinds(horizontal)">
                                      <p:cBhvr>
                                        <p:cTn id="11" dur="500"/>
                                        <p:tgtEl>
                                          <p:spTgt spid="307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6"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F7F57D-D4F5-7C02-ECA7-D7E1EE7698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227C18-64AF-97F4-56A3-6047DF7EB7B9}"/>
              </a:ext>
            </a:extLst>
          </p:cNvPr>
          <p:cNvSpPr>
            <a:spLocks noGrp="1"/>
          </p:cNvSpPr>
          <p:nvPr>
            <p:ph type="title"/>
          </p:nvPr>
        </p:nvSpPr>
        <p:spPr>
          <a:xfrm>
            <a:off x="381000" y="188640"/>
            <a:ext cx="8534400" cy="1524000"/>
          </a:xfrm>
        </p:spPr>
        <p:txBody>
          <a:bodyPr rtlCol="0">
            <a:normAutofit fontScale="90000"/>
          </a:bodyPr>
          <a:lstStyle/>
          <a:p>
            <a:pPr algn="l">
              <a:defRPr/>
            </a:pPr>
            <a:br>
              <a:rPr lang="en-US" dirty="0"/>
            </a:br>
            <a:br>
              <a:rPr lang="en-US" dirty="0"/>
            </a:br>
            <a:br>
              <a:rPr lang="en-US" dirty="0"/>
            </a:br>
            <a:br>
              <a:rPr lang="en-US" dirty="0"/>
            </a:br>
            <a:br>
              <a:rPr lang="en-US" dirty="0"/>
            </a:br>
            <a:br>
              <a:rPr lang="en-US" dirty="0"/>
            </a:br>
            <a:br>
              <a:rPr lang="en-US" dirty="0"/>
            </a:br>
            <a:br>
              <a:rPr lang="en-US" dirty="0"/>
            </a:br>
            <a:r>
              <a:rPr lang="en-US" dirty="0"/>
              <a:t>Q</a:t>
            </a:r>
            <a:r>
              <a:rPr lang="en-US" dirty="0">
                <a:solidFill>
                  <a:srgbClr val="FFFF00"/>
                </a:solidFill>
              </a:rPr>
              <a:t>.  As per our Bank’s Policy, Who is the delegated authority for affecting advance remittances against IMPORT OF ROUGH DIAMONDS above USD 75 Mio or its equivalent without SBLC/Guarantee?</a:t>
            </a:r>
            <a:br>
              <a:rPr lang="en-IN" dirty="0">
                <a:solidFill>
                  <a:srgbClr val="FFFF00"/>
                </a:solidFill>
              </a:rPr>
            </a:br>
            <a:br>
              <a:rPr lang="en-IN" dirty="0"/>
            </a:br>
            <a:endParaRPr lang="en-IN" dirty="0"/>
          </a:p>
        </p:txBody>
      </p:sp>
      <p:sp>
        <p:nvSpPr>
          <p:cNvPr id="3075" name="Content Placeholder 2">
            <a:extLst>
              <a:ext uri="{FF2B5EF4-FFF2-40B4-BE49-F238E27FC236}">
                <a16:creationId xmlns:a16="http://schemas.microsoft.com/office/drawing/2014/main" id="{142EA1D6-93A8-E481-8C8D-07542D7ABA68}"/>
              </a:ext>
            </a:extLst>
          </p:cNvPr>
          <p:cNvSpPr>
            <a:spLocks noGrp="1"/>
          </p:cNvSpPr>
          <p:nvPr>
            <p:ph idx="1"/>
          </p:nvPr>
        </p:nvSpPr>
        <p:spPr>
          <a:xfrm>
            <a:off x="457200" y="4149080"/>
            <a:ext cx="8382000" cy="1524000"/>
          </a:xfrm>
        </p:spPr>
        <p:txBody>
          <a:bodyPr>
            <a:normAutofit fontScale="85000" lnSpcReduction="10000"/>
          </a:bodyPr>
          <a:lstStyle/>
          <a:p>
            <a:pPr eaLnBrk="1" hangingPunct="1">
              <a:buFont typeface="Arial" charset="0"/>
              <a:buNone/>
              <a:defRPr/>
            </a:pPr>
            <a:r>
              <a:rPr lang="en-US" sz="5300" b="1" dirty="0">
                <a:ln w="6350">
                  <a:noFill/>
                </a:ln>
                <a:solidFill>
                  <a:srgbClr val="FFFF00"/>
                </a:solidFill>
                <a:effectLst>
                  <a:outerShdw blurRad="114300" dist="101600" dir="2700000" algn="tl" rotWithShape="0">
                    <a:srgbClr val="000000">
                      <a:alpha val="40000"/>
                    </a:srgbClr>
                  </a:outerShdw>
                </a:effectLst>
                <a:latin typeface="+mj-lt"/>
                <a:ea typeface="+mj-ea"/>
                <a:cs typeface="+mj-cs"/>
              </a:rPr>
              <a:t>	</a:t>
            </a:r>
          </a:p>
          <a:p>
            <a:pPr eaLnBrk="1" hangingPunct="1">
              <a:buFont typeface="Arial" charset="0"/>
              <a:buNone/>
              <a:defRPr/>
            </a:pPr>
            <a:r>
              <a:rPr lang="en-US" sz="4000" b="1" dirty="0">
                <a:solidFill>
                  <a:srgbClr val="FFFF00"/>
                </a:solidFill>
                <a:latin typeface="+mj-lt"/>
                <a:ea typeface="+mj-ea"/>
                <a:cs typeface="+mj-cs"/>
              </a:rPr>
              <a:t>Ans:  MC</a:t>
            </a:r>
            <a:endParaRPr lang="en-IN" b="1" dirty="0"/>
          </a:p>
        </p:txBody>
      </p:sp>
      <p:sp>
        <p:nvSpPr>
          <p:cNvPr id="4" name="Date Placeholder 3">
            <a:extLst>
              <a:ext uri="{FF2B5EF4-FFF2-40B4-BE49-F238E27FC236}">
                <a16:creationId xmlns:a16="http://schemas.microsoft.com/office/drawing/2014/main" id="{64718889-C872-6702-8A21-89CE9C634495}"/>
              </a:ext>
            </a:extLst>
          </p:cNvPr>
          <p:cNvSpPr>
            <a:spLocks noGrp="1"/>
          </p:cNvSpPr>
          <p:nvPr>
            <p:ph type="dt" sz="half" idx="10"/>
          </p:nvPr>
        </p:nvSpPr>
        <p:spPr/>
        <p:txBody>
          <a:bodyPr/>
          <a:lstStyle/>
          <a:p>
            <a:pPr>
              <a:defRPr/>
            </a:pPr>
            <a:fld id="{054AC708-D94F-4853-AC56-35D779EFA245}" type="datetime1">
              <a:rPr lang="en-US" smtClean="0"/>
              <a:pPr>
                <a:defRPr/>
              </a:pPr>
              <a:t>2/2/2025</a:t>
            </a:fld>
            <a:endParaRPr lang="en-US" dirty="0"/>
          </a:p>
        </p:txBody>
      </p:sp>
      <p:sp>
        <p:nvSpPr>
          <p:cNvPr id="6" name="Footer Placeholder 5">
            <a:extLst>
              <a:ext uri="{FF2B5EF4-FFF2-40B4-BE49-F238E27FC236}">
                <a16:creationId xmlns:a16="http://schemas.microsoft.com/office/drawing/2014/main" id="{82F4CA94-EEA0-56D0-F3A7-FFCB763FE0AA}"/>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DB3BE5D8-052E-B1DD-74AD-1396E5EC215D}"/>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6865CD4-E40B-4F22-A8C0-14DDE060C202}" type="slidenum">
              <a:rPr lang="en-US" altLang="en-US">
                <a:solidFill>
                  <a:srgbClr val="FFFFFF"/>
                </a:solidFill>
              </a:rPr>
              <a:pPr eaLnBrk="1" hangingPunct="1"/>
              <a:t>78</a:t>
            </a:fld>
            <a:endParaRPr lang="en-US" altLang="en-US">
              <a:solidFill>
                <a:srgbClr val="FFFFFF"/>
              </a:solidFill>
            </a:endParaRPr>
          </a:p>
        </p:txBody>
      </p:sp>
    </p:spTree>
    <p:extLst>
      <p:ext uri="{BB962C8B-B14F-4D97-AF65-F5344CB8AC3E}">
        <p14:creationId xmlns:p14="http://schemas.microsoft.com/office/powerpoint/2010/main" val="617547940"/>
      </p:ext>
    </p:extLst>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0" end="0"/>
                                            </p:txEl>
                                          </p:spTgt>
                                        </p:tgtEl>
                                        <p:attrNameLst>
                                          <p:attrName>style.visibility</p:attrName>
                                        </p:attrNameLst>
                                      </p:cBhvr>
                                      <p:to>
                                        <p:strVal val="visible"/>
                                      </p:to>
                                    </p:set>
                                    <p:animEffect transition="in" filter="blinds(horizontal)">
                                      <p:cBhvr>
                                        <p:cTn id="11" dur="500"/>
                                        <p:tgtEl>
                                          <p:spTgt spid="307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6"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61413-9574-8F79-56F1-4F85BCA639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DC8DEB-611C-57BE-F3BA-01174BA4AC0F}"/>
              </a:ext>
            </a:extLst>
          </p:cNvPr>
          <p:cNvSpPr>
            <a:spLocks noGrp="1"/>
          </p:cNvSpPr>
          <p:nvPr>
            <p:ph type="title"/>
          </p:nvPr>
        </p:nvSpPr>
        <p:spPr>
          <a:xfrm>
            <a:off x="381000" y="188640"/>
            <a:ext cx="8534400" cy="1524000"/>
          </a:xfrm>
        </p:spPr>
        <p:txBody>
          <a:bodyPr rtlCol="0">
            <a:normAutofit fontScale="90000"/>
          </a:bodyPr>
          <a:lstStyle/>
          <a:p>
            <a:pPr algn="l">
              <a:defRPr/>
            </a:pPr>
            <a:br>
              <a:rPr lang="en-US" dirty="0"/>
            </a:br>
            <a:br>
              <a:rPr lang="en-US" dirty="0"/>
            </a:br>
            <a:br>
              <a:rPr lang="en-US" dirty="0"/>
            </a:br>
            <a:br>
              <a:rPr lang="en-US" dirty="0"/>
            </a:br>
            <a:br>
              <a:rPr lang="en-US" dirty="0"/>
            </a:br>
            <a:br>
              <a:rPr lang="en-US" dirty="0"/>
            </a:br>
            <a:br>
              <a:rPr lang="en-US" dirty="0"/>
            </a:br>
            <a:br>
              <a:rPr lang="en-US" dirty="0"/>
            </a:br>
            <a:r>
              <a:rPr lang="en-US" dirty="0"/>
              <a:t>Q</a:t>
            </a:r>
            <a:r>
              <a:rPr lang="en-US" dirty="0">
                <a:solidFill>
                  <a:srgbClr val="FFFF00"/>
                </a:solidFill>
              </a:rPr>
              <a:t>.  As per our Bank’s Policy, Who is the delegated authority for affecting advance remittances against IMPORT OF Aircrafts / Helicopters and other aviation related purchases  above USD 3 Mio or its equivalent and up to USD 7 Mio or its equivalent without SBLC/Guarantee?</a:t>
            </a:r>
            <a:br>
              <a:rPr lang="en-IN" dirty="0">
                <a:solidFill>
                  <a:srgbClr val="FFFF00"/>
                </a:solidFill>
              </a:rPr>
            </a:br>
            <a:br>
              <a:rPr lang="en-IN" dirty="0"/>
            </a:br>
            <a:endParaRPr lang="en-IN" dirty="0"/>
          </a:p>
        </p:txBody>
      </p:sp>
      <p:sp>
        <p:nvSpPr>
          <p:cNvPr id="3075" name="Content Placeholder 2">
            <a:extLst>
              <a:ext uri="{FF2B5EF4-FFF2-40B4-BE49-F238E27FC236}">
                <a16:creationId xmlns:a16="http://schemas.microsoft.com/office/drawing/2014/main" id="{AB3A583A-D0F9-6E8A-13AB-5B12851951F4}"/>
              </a:ext>
            </a:extLst>
          </p:cNvPr>
          <p:cNvSpPr>
            <a:spLocks noGrp="1"/>
          </p:cNvSpPr>
          <p:nvPr>
            <p:ph idx="1"/>
          </p:nvPr>
        </p:nvSpPr>
        <p:spPr>
          <a:xfrm>
            <a:off x="457200" y="4149080"/>
            <a:ext cx="8382000" cy="1524000"/>
          </a:xfrm>
        </p:spPr>
        <p:txBody>
          <a:bodyPr>
            <a:normAutofit fontScale="85000" lnSpcReduction="10000"/>
          </a:bodyPr>
          <a:lstStyle/>
          <a:p>
            <a:pPr eaLnBrk="1" hangingPunct="1">
              <a:buFont typeface="Arial" charset="0"/>
              <a:buNone/>
              <a:defRPr/>
            </a:pPr>
            <a:r>
              <a:rPr lang="en-US" sz="5300" b="1" dirty="0">
                <a:ln w="6350">
                  <a:noFill/>
                </a:ln>
                <a:solidFill>
                  <a:srgbClr val="FFFF00"/>
                </a:solidFill>
                <a:effectLst>
                  <a:outerShdw blurRad="114300" dist="101600" dir="2700000" algn="tl" rotWithShape="0">
                    <a:srgbClr val="000000">
                      <a:alpha val="40000"/>
                    </a:srgbClr>
                  </a:outerShdw>
                </a:effectLst>
                <a:latin typeface="+mj-lt"/>
                <a:ea typeface="+mj-ea"/>
                <a:cs typeface="+mj-cs"/>
              </a:rPr>
              <a:t>	</a:t>
            </a:r>
          </a:p>
          <a:p>
            <a:pPr eaLnBrk="1" hangingPunct="1">
              <a:buFont typeface="Arial" charset="0"/>
              <a:buNone/>
              <a:defRPr/>
            </a:pPr>
            <a:r>
              <a:rPr lang="en-US" sz="4000" b="1" dirty="0">
                <a:solidFill>
                  <a:srgbClr val="FFFF00"/>
                </a:solidFill>
                <a:latin typeface="+mj-lt"/>
                <a:ea typeface="+mj-ea"/>
                <a:cs typeface="+mj-cs"/>
              </a:rPr>
              <a:t>Ans: GM(IBD)</a:t>
            </a:r>
            <a:endParaRPr lang="en-IN" b="1" dirty="0"/>
          </a:p>
        </p:txBody>
      </p:sp>
      <p:sp>
        <p:nvSpPr>
          <p:cNvPr id="4" name="Date Placeholder 3">
            <a:extLst>
              <a:ext uri="{FF2B5EF4-FFF2-40B4-BE49-F238E27FC236}">
                <a16:creationId xmlns:a16="http://schemas.microsoft.com/office/drawing/2014/main" id="{2EFC6C37-1434-99A2-15FB-004DE61762C1}"/>
              </a:ext>
            </a:extLst>
          </p:cNvPr>
          <p:cNvSpPr>
            <a:spLocks noGrp="1"/>
          </p:cNvSpPr>
          <p:nvPr>
            <p:ph type="dt" sz="half" idx="10"/>
          </p:nvPr>
        </p:nvSpPr>
        <p:spPr/>
        <p:txBody>
          <a:bodyPr/>
          <a:lstStyle/>
          <a:p>
            <a:pPr>
              <a:defRPr/>
            </a:pPr>
            <a:fld id="{054AC708-D94F-4853-AC56-35D779EFA245}" type="datetime1">
              <a:rPr lang="en-US" smtClean="0"/>
              <a:pPr>
                <a:defRPr/>
              </a:pPr>
              <a:t>2/2/2025</a:t>
            </a:fld>
            <a:endParaRPr lang="en-US" dirty="0"/>
          </a:p>
        </p:txBody>
      </p:sp>
      <p:sp>
        <p:nvSpPr>
          <p:cNvPr id="6" name="Footer Placeholder 5">
            <a:extLst>
              <a:ext uri="{FF2B5EF4-FFF2-40B4-BE49-F238E27FC236}">
                <a16:creationId xmlns:a16="http://schemas.microsoft.com/office/drawing/2014/main" id="{A7422511-120C-9140-A556-C26CC4F1D5D8}"/>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D2D53F5D-1404-CF35-C8C4-0E90BBF7E1FD}"/>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6865CD4-E40B-4F22-A8C0-14DDE060C202}" type="slidenum">
              <a:rPr lang="en-US" altLang="en-US">
                <a:solidFill>
                  <a:srgbClr val="FFFFFF"/>
                </a:solidFill>
              </a:rPr>
              <a:pPr eaLnBrk="1" hangingPunct="1"/>
              <a:t>79</a:t>
            </a:fld>
            <a:endParaRPr lang="en-US" altLang="en-US">
              <a:solidFill>
                <a:srgbClr val="FFFFFF"/>
              </a:solidFill>
            </a:endParaRPr>
          </a:p>
        </p:txBody>
      </p:sp>
    </p:spTree>
    <p:extLst>
      <p:ext uri="{BB962C8B-B14F-4D97-AF65-F5344CB8AC3E}">
        <p14:creationId xmlns:p14="http://schemas.microsoft.com/office/powerpoint/2010/main" val="2870019449"/>
      </p:ext>
    </p:extLst>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0" end="0"/>
                                            </p:txEl>
                                          </p:spTgt>
                                        </p:tgtEl>
                                        <p:attrNameLst>
                                          <p:attrName>style.visibility</p:attrName>
                                        </p:attrNameLst>
                                      </p:cBhvr>
                                      <p:to>
                                        <p:strVal val="visible"/>
                                      </p:to>
                                    </p:set>
                                    <p:animEffect transition="in" filter="blinds(horizontal)">
                                      <p:cBhvr>
                                        <p:cTn id="11" dur="500"/>
                                        <p:tgtEl>
                                          <p:spTgt spid="307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6"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704B13-19E0-A863-7D0C-A9D1451914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8E6B19-1E66-EF67-6DB4-49E0E37B9C87}"/>
              </a:ext>
            </a:extLst>
          </p:cNvPr>
          <p:cNvSpPr>
            <a:spLocks noGrp="1"/>
          </p:cNvSpPr>
          <p:nvPr>
            <p:ph type="title"/>
          </p:nvPr>
        </p:nvSpPr>
        <p:spPr>
          <a:xfrm>
            <a:off x="381000" y="188640"/>
            <a:ext cx="8534400" cy="1524000"/>
          </a:xfrm>
        </p:spPr>
        <p:txBody>
          <a:bodyPr rtlCol="0">
            <a:normAutofit fontScale="90000"/>
          </a:bodyPr>
          <a:lstStyle/>
          <a:p>
            <a:pPr algn="l">
              <a:defRPr/>
            </a:pPr>
            <a:br>
              <a:rPr lang="en-US" dirty="0"/>
            </a:br>
            <a:br>
              <a:rPr lang="en-US" dirty="0"/>
            </a:br>
            <a:br>
              <a:rPr lang="en-US" dirty="0"/>
            </a:br>
            <a:br>
              <a:rPr lang="en-US" dirty="0"/>
            </a:br>
            <a:br>
              <a:rPr lang="en-US" dirty="0"/>
            </a:br>
            <a:br>
              <a:rPr lang="en-US" dirty="0"/>
            </a:br>
            <a:br>
              <a:rPr lang="en-US" dirty="0"/>
            </a:br>
            <a:br>
              <a:rPr lang="en-US" dirty="0"/>
            </a:br>
            <a:r>
              <a:rPr lang="en-US" dirty="0"/>
              <a:t>Q</a:t>
            </a:r>
            <a:r>
              <a:rPr lang="en-US" dirty="0">
                <a:solidFill>
                  <a:srgbClr val="FFFF00"/>
                </a:solidFill>
              </a:rPr>
              <a:t>.  As per our Bank’s Policy, Who is the delegated authority for affecting advance remittances against IMPORT OF Aircrafts / Helicopters and other aviation related purchases  above USD 7 Mio or its equivalent and up to USD 8 Mio or its equivalent without SBLC/Guarantee?</a:t>
            </a:r>
            <a:br>
              <a:rPr lang="en-IN" dirty="0">
                <a:solidFill>
                  <a:srgbClr val="FFFF00"/>
                </a:solidFill>
              </a:rPr>
            </a:br>
            <a:br>
              <a:rPr lang="en-IN" dirty="0"/>
            </a:br>
            <a:endParaRPr lang="en-IN" dirty="0"/>
          </a:p>
        </p:txBody>
      </p:sp>
      <p:sp>
        <p:nvSpPr>
          <p:cNvPr id="3075" name="Content Placeholder 2">
            <a:extLst>
              <a:ext uri="{FF2B5EF4-FFF2-40B4-BE49-F238E27FC236}">
                <a16:creationId xmlns:a16="http://schemas.microsoft.com/office/drawing/2014/main" id="{BE1F9496-199F-747E-C65B-895C8343200F}"/>
              </a:ext>
            </a:extLst>
          </p:cNvPr>
          <p:cNvSpPr>
            <a:spLocks noGrp="1"/>
          </p:cNvSpPr>
          <p:nvPr>
            <p:ph idx="1"/>
          </p:nvPr>
        </p:nvSpPr>
        <p:spPr>
          <a:xfrm>
            <a:off x="457200" y="4149080"/>
            <a:ext cx="8382000" cy="1524000"/>
          </a:xfrm>
        </p:spPr>
        <p:txBody>
          <a:bodyPr>
            <a:normAutofit fontScale="85000" lnSpcReduction="10000"/>
          </a:bodyPr>
          <a:lstStyle/>
          <a:p>
            <a:pPr eaLnBrk="1" hangingPunct="1">
              <a:buFont typeface="Arial" charset="0"/>
              <a:buNone/>
              <a:defRPr/>
            </a:pPr>
            <a:r>
              <a:rPr lang="en-US" sz="5300" b="1" dirty="0">
                <a:ln w="6350">
                  <a:noFill/>
                </a:ln>
                <a:solidFill>
                  <a:srgbClr val="FFFF00"/>
                </a:solidFill>
                <a:effectLst>
                  <a:outerShdw blurRad="114300" dist="101600" dir="2700000" algn="tl" rotWithShape="0">
                    <a:srgbClr val="000000">
                      <a:alpha val="40000"/>
                    </a:srgbClr>
                  </a:outerShdw>
                </a:effectLst>
                <a:latin typeface="+mj-lt"/>
                <a:ea typeface="+mj-ea"/>
                <a:cs typeface="+mj-cs"/>
              </a:rPr>
              <a:t>	</a:t>
            </a:r>
          </a:p>
          <a:p>
            <a:pPr eaLnBrk="1" hangingPunct="1">
              <a:buFont typeface="Arial" charset="0"/>
              <a:buNone/>
              <a:defRPr/>
            </a:pPr>
            <a:r>
              <a:rPr lang="en-US" sz="4000" b="1" dirty="0">
                <a:solidFill>
                  <a:srgbClr val="FFFF00"/>
                </a:solidFill>
                <a:latin typeface="+mj-lt"/>
                <a:ea typeface="+mj-ea"/>
                <a:cs typeface="+mj-cs"/>
              </a:rPr>
              <a:t>Ans: COLCC (GM)</a:t>
            </a:r>
            <a:endParaRPr lang="en-IN" b="1" dirty="0"/>
          </a:p>
        </p:txBody>
      </p:sp>
      <p:sp>
        <p:nvSpPr>
          <p:cNvPr id="4" name="Date Placeholder 3">
            <a:extLst>
              <a:ext uri="{FF2B5EF4-FFF2-40B4-BE49-F238E27FC236}">
                <a16:creationId xmlns:a16="http://schemas.microsoft.com/office/drawing/2014/main" id="{9F18D86E-2001-AEAE-B5DE-2095E1E705D9}"/>
              </a:ext>
            </a:extLst>
          </p:cNvPr>
          <p:cNvSpPr>
            <a:spLocks noGrp="1"/>
          </p:cNvSpPr>
          <p:nvPr>
            <p:ph type="dt" sz="half" idx="10"/>
          </p:nvPr>
        </p:nvSpPr>
        <p:spPr/>
        <p:txBody>
          <a:bodyPr/>
          <a:lstStyle/>
          <a:p>
            <a:pPr>
              <a:defRPr/>
            </a:pPr>
            <a:fld id="{054AC708-D94F-4853-AC56-35D779EFA245}" type="datetime1">
              <a:rPr lang="en-US" smtClean="0"/>
              <a:pPr>
                <a:defRPr/>
              </a:pPr>
              <a:t>2/2/2025</a:t>
            </a:fld>
            <a:endParaRPr lang="en-US" dirty="0"/>
          </a:p>
        </p:txBody>
      </p:sp>
      <p:sp>
        <p:nvSpPr>
          <p:cNvPr id="6" name="Footer Placeholder 5">
            <a:extLst>
              <a:ext uri="{FF2B5EF4-FFF2-40B4-BE49-F238E27FC236}">
                <a16:creationId xmlns:a16="http://schemas.microsoft.com/office/drawing/2014/main" id="{EBCCDDD9-A4C6-8971-A6EE-E48D66E6815F}"/>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005A895A-3EB7-677B-B1D0-D742DE399736}"/>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6865CD4-E40B-4F22-A8C0-14DDE060C202}" type="slidenum">
              <a:rPr lang="en-US" altLang="en-US">
                <a:solidFill>
                  <a:srgbClr val="FFFFFF"/>
                </a:solidFill>
              </a:rPr>
              <a:pPr eaLnBrk="1" hangingPunct="1"/>
              <a:t>80</a:t>
            </a:fld>
            <a:endParaRPr lang="en-US" altLang="en-US">
              <a:solidFill>
                <a:srgbClr val="FFFFFF"/>
              </a:solidFill>
            </a:endParaRPr>
          </a:p>
        </p:txBody>
      </p:sp>
    </p:spTree>
    <p:extLst>
      <p:ext uri="{BB962C8B-B14F-4D97-AF65-F5344CB8AC3E}">
        <p14:creationId xmlns:p14="http://schemas.microsoft.com/office/powerpoint/2010/main" val="2040032921"/>
      </p:ext>
    </p:extLst>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0" end="0"/>
                                            </p:txEl>
                                          </p:spTgt>
                                        </p:tgtEl>
                                        <p:attrNameLst>
                                          <p:attrName>style.visibility</p:attrName>
                                        </p:attrNameLst>
                                      </p:cBhvr>
                                      <p:to>
                                        <p:strVal val="visible"/>
                                      </p:to>
                                    </p:set>
                                    <p:animEffect transition="in" filter="blinds(horizontal)">
                                      <p:cBhvr>
                                        <p:cTn id="11" dur="500"/>
                                        <p:tgtEl>
                                          <p:spTgt spid="307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6"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638138-2CE2-EB74-74B1-111CA9EC43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402BCE-BD3E-523D-31C5-7BB87B6DBB22}"/>
              </a:ext>
            </a:extLst>
          </p:cNvPr>
          <p:cNvSpPr>
            <a:spLocks noGrp="1"/>
          </p:cNvSpPr>
          <p:nvPr>
            <p:ph type="title"/>
          </p:nvPr>
        </p:nvSpPr>
        <p:spPr>
          <a:xfrm>
            <a:off x="381000" y="188640"/>
            <a:ext cx="8534400" cy="1524000"/>
          </a:xfrm>
        </p:spPr>
        <p:txBody>
          <a:bodyPr rtlCol="0">
            <a:normAutofit fontScale="90000"/>
          </a:bodyPr>
          <a:lstStyle/>
          <a:p>
            <a:pPr algn="l">
              <a:defRPr/>
            </a:pPr>
            <a:br>
              <a:rPr lang="en-US" dirty="0"/>
            </a:br>
            <a:br>
              <a:rPr lang="en-US" dirty="0"/>
            </a:br>
            <a:br>
              <a:rPr lang="en-US" dirty="0"/>
            </a:br>
            <a:br>
              <a:rPr lang="en-US" dirty="0"/>
            </a:br>
            <a:br>
              <a:rPr lang="en-US" dirty="0"/>
            </a:br>
            <a:br>
              <a:rPr lang="en-US" dirty="0"/>
            </a:br>
            <a:br>
              <a:rPr lang="en-US" dirty="0"/>
            </a:br>
            <a:br>
              <a:rPr lang="en-US" dirty="0"/>
            </a:br>
            <a:r>
              <a:rPr lang="en-US" dirty="0"/>
              <a:t>Q</a:t>
            </a:r>
            <a:r>
              <a:rPr lang="en-US" dirty="0">
                <a:solidFill>
                  <a:srgbClr val="FFFF00"/>
                </a:solidFill>
              </a:rPr>
              <a:t>.  As per our Bank’s Policy, Who is the delegated authority for affecting advance remittances against IMPORT OF Aircrafts / Helicopters and other aviation related purchases  above USD 8 Mio or its equivalent and up to USD 30 Mio or its equivalent without SBLC/Guarantee?</a:t>
            </a:r>
            <a:br>
              <a:rPr lang="en-IN" dirty="0">
                <a:solidFill>
                  <a:srgbClr val="FFFF00"/>
                </a:solidFill>
              </a:rPr>
            </a:br>
            <a:br>
              <a:rPr lang="en-IN" dirty="0"/>
            </a:br>
            <a:endParaRPr lang="en-IN" dirty="0"/>
          </a:p>
        </p:txBody>
      </p:sp>
      <p:sp>
        <p:nvSpPr>
          <p:cNvPr id="3075" name="Content Placeholder 2">
            <a:extLst>
              <a:ext uri="{FF2B5EF4-FFF2-40B4-BE49-F238E27FC236}">
                <a16:creationId xmlns:a16="http://schemas.microsoft.com/office/drawing/2014/main" id="{3EB996B4-6123-8FD4-387F-4A09EA315B84}"/>
              </a:ext>
            </a:extLst>
          </p:cNvPr>
          <p:cNvSpPr>
            <a:spLocks noGrp="1"/>
          </p:cNvSpPr>
          <p:nvPr>
            <p:ph idx="1"/>
          </p:nvPr>
        </p:nvSpPr>
        <p:spPr>
          <a:xfrm>
            <a:off x="457200" y="4149080"/>
            <a:ext cx="8382000" cy="1524000"/>
          </a:xfrm>
        </p:spPr>
        <p:txBody>
          <a:bodyPr>
            <a:normAutofit fontScale="85000" lnSpcReduction="10000"/>
          </a:bodyPr>
          <a:lstStyle/>
          <a:p>
            <a:pPr eaLnBrk="1" hangingPunct="1">
              <a:buFont typeface="Arial" charset="0"/>
              <a:buNone/>
              <a:defRPr/>
            </a:pPr>
            <a:r>
              <a:rPr lang="en-US" sz="5300" b="1" dirty="0">
                <a:ln w="6350">
                  <a:noFill/>
                </a:ln>
                <a:solidFill>
                  <a:srgbClr val="FFFF00"/>
                </a:solidFill>
                <a:effectLst>
                  <a:outerShdw blurRad="114300" dist="101600" dir="2700000" algn="tl" rotWithShape="0">
                    <a:srgbClr val="000000">
                      <a:alpha val="40000"/>
                    </a:srgbClr>
                  </a:outerShdw>
                </a:effectLst>
                <a:latin typeface="+mj-lt"/>
                <a:ea typeface="+mj-ea"/>
                <a:cs typeface="+mj-cs"/>
              </a:rPr>
              <a:t>	</a:t>
            </a:r>
          </a:p>
          <a:p>
            <a:pPr eaLnBrk="1" hangingPunct="1">
              <a:buFont typeface="Arial" charset="0"/>
              <a:buNone/>
              <a:defRPr/>
            </a:pPr>
            <a:r>
              <a:rPr lang="en-US" sz="4000" b="1" dirty="0">
                <a:solidFill>
                  <a:srgbClr val="FFFF00"/>
                </a:solidFill>
                <a:latin typeface="+mj-lt"/>
                <a:ea typeface="+mj-ea"/>
                <a:cs typeface="+mj-cs"/>
              </a:rPr>
              <a:t>Ans: COLCC (ED)</a:t>
            </a:r>
            <a:endParaRPr lang="en-IN" b="1" dirty="0"/>
          </a:p>
        </p:txBody>
      </p:sp>
      <p:sp>
        <p:nvSpPr>
          <p:cNvPr id="4" name="Date Placeholder 3">
            <a:extLst>
              <a:ext uri="{FF2B5EF4-FFF2-40B4-BE49-F238E27FC236}">
                <a16:creationId xmlns:a16="http://schemas.microsoft.com/office/drawing/2014/main" id="{FF8E3431-AA8B-0EC9-ACC0-AEB132F4FB90}"/>
              </a:ext>
            </a:extLst>
          </p:cNvPr>
          <p:cNvSpPr>
            <a:spLocks noGrp="1"/>
          </p:cNvSpPr>
          <p:nvPr>
            <p:ph type="dt" sz="half" idx="10"/>
          </p:nvPr>
        </p:nvSpPr>
        <p:spPr/>
        <p:txBody>
          <a:bodyPr/>
          <a:lstStyle/>
          <a:p>
            <a:pPr>
              <a:defRPr/>
            </a:pPr>
            <a:fld id="{054AC708-D94F-4853-AC56-35D779EFA245}" type="datetime1">
              <a:rPr lang="en-US" smtClean="0"/>
              <a:pPr>
                <a:defRPr/>
              </a:pPr>
              <a:t>2/2/2025</a:t>
            </a:fld>
            <a:endParaRPr lang="en-US" dirty="0"/>
          </a:p>
        </p:txBody>
      </p:sp>
      <p:sp>
        <p:nvSpPr>
          <p:cNvPr id="6" name="Footer Placeholder 5">
            <a:extLst>
              <a:ext uri="{FF2B5EF4-FFF2-40B4-BE49-F238E27FC236}">
                <a16:creationId xmlns:a16="http://schemas.microsoft.com/office/drawing/2014/main" id="{FA742FFF-9C1F-3BDB-0276-FA65EFFAB865}"/>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79BDAD32-DCBD-ACF7-1723-5BF090B0D8F9}"/>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6865CD4-E40B-4F22-A8C0-14DDE060C202}" type="slidenum">
              <a:rPr lang="en-US" altLang="en-US">
                <a:solidFill>
                  <a:srgbClr val="FFFFFF"/>
                </a:solidFill>
              </a:rPr>
              <a:pPr eaLnBrk="1" hangingPunct="1"/>
              <a:t>81</a:t>
            </a:fld>
            <a:endParaRPr lang="en-US" altLang="en-US">
              <a:solidFill>
                <a:srgbClr val="FFFFFF"/>
              </a:solidFill>
            </a:endParaRPr>
          </a:p>
        </p:txBody>
      </p:sp>
    </p:spTree>
    <p:extLst>
      <p:ext uri="{BB962C8B-B14F-4D97-AF65-F5344CB8AC3E}">
        <p14:creationId xmlns:p14="http://schemas.microsoft.com/office/powerpoint/2010/main" val="2637000411"/>
      </p:ext>
    </p:extLst>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0" end="0"/>
                                            </p:txEl>
                                          </p:spTgt>
                                        </p:tgtEl>
                                        <p:attrNameLst>
                                          <p:attrName>style.visibility</p:attrName>
                                        </p:attrNameLst>
                                      </p:cBhvr>
                                      <p:to>
                                        <p:strVal val="visible"/>
                                      </p:to>
                                    </p:set>
                                    <p:animEffect transition="in" filter="blinds(horizontal)">
                                      <p:cBhvr>
                                        <p:cTn id="11" dur="500"/>
                                        <p:tgtEl>
                                          <p:spTgt spid="307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6"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101945-1686-303A-97E1-D7FE9DC4AC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899FEB-41C4-A700-60CB-CCBBB4070315}"/>
              </a:ext>
            </a:extLst>
          </p:cNvPr>
          <p:cNvSpPr>
            <a:spLocks noGrp="1"/>
          </p:cNvSpPr>
          <p:nvPr>
            <p:ph type="title"/>
          </p:nvPr>
        </p:nvSpPr>
        <p:spPr>
          <a:xfrm>
            <a:off x="381000" y="188640"/>
            <a:ext cx="8534400" cy="1524000"/>
          </a:xfrm>
        </p:spPr>
        <p:txBody>
          <a:bodyPr rtlCol="0">
            <a:normAutofit fontScale="90000"/>
          </a:bodyPr>
          <a:lstStyle/>
          <a:p>
            <a:pPr algn="l">
              <a:defRPr/>
            </a:pPr>
            <a:br>
              <a:rPr lang="en-US" dirty="0"/>
            </a:br>
            <a:br>
              <a:rPr lang="en-US" dirty="0"/>
            </a:br>
            <a:br>
              <a:rPr lang="en-US" dirty="0"/>
            </a:br>
            <a:br>
              <a:rPr lang="en-US" dirty="0"/>
            </a:br>
            <a:br>
              <a:rPr lang="en-US" dirty="0"/>
            </a:br>
            <a:br>
              <a:rPr lang="en-US" dirty="0"/>
            </a:br>
            <a:br>
              <a:rPr lang="en-US" dirty="0"/>
            </a:br>
            <a:br>
              <a:rPr lang="en-US" dirty="0"/>
            </a:br>
            <a:r>
              <a:rPr lang="en-US" dirty="0"/>
              <a:t>Q</a:t>
            </a:r>
            <a:r>
              <a:rPr lang="en-US" dirty="0">
                <a:solidFill>
                  <a:srgbClr val="FFFF00"/>
                </a:solidFill>
              </a:rPr>
              <a:t>.  As per our Bank’s Policy, Who is the delegated authority for affecting advance remittances against IMPORT OF Aircrafts / Helicopters and other aviation related purchases  above USD 30 Mio or its equivalent and up to USD 50 Mio or its equivalent without SBLC/Guarantee?</a:t>
            </a:r>
            <a:br>
              <a:rPr lang="en-IN" dirty="0">
                <a:solidFill>
                  <a:srgbClr val="FFFF00"/>
                </a:solidFill>
              </a:rPr>
            </a:br>
            <a:br>
              <a:rPr lang="en-IN" dirty="0"/>
            </a:br>
            <a:endParaRPr lang="en-IN" dirty="0"/>
          </a:p>
        </p:txBody>
      </p:sp>
      <p:sp>
        <p:nvSpPr>
          <p:cNvPr id="3075" name="Content Placeholder 2">
            <a:extLst>
              <a:ext uri="{FF2B5EF4-FFF2-40B4-BE49-F238E27FC236}">
                <a16:creationId xmlns:a16="http://schemas.microsoft.com/office/drawing/2014/main" id="{AA84F5F5-8E61-2A42-C526-D8D146B5D236}"/>
              </a:ext>
            </a:extLst>
          </p:cNvPr>
          <p:cNvSpPr>
            <a:spLocks noGrp="1"/>
          </p:cNvSpPr>
          <p:nvPr>
            <p:ph idx="1"/>
          </p:nvPr>
        </p:nvSpPr>
        <p:spPr>
          <a:xfrm>
            <a:off x="457200" y="4149080"/>
            <a:ext cx="8382000" cy="1524000"/>
          </a:xfrm>
        </p:spPr>
        <p:txBody>
          <a:bodyPr>
            <a:normAutofit fontScale="85000" lnSpcReduction="10000"/>
          </a:bodyPr>
          <a:lstStyle/>
          <a:p>
            <a:pPr eaLnBrk="1" hangingPunct="1">
              <a:buFont typeface="Arial" charset="0"/>
              <a:buNone/>
              <a:defRPr/>
            </a:pPr>
            <a:r>
              <a:rPr lang="en-US" sz="5300" b="1" dirty="0">
                <a:ln w="6350">
                  <a:noFill/>
                </a:ln>
                <a:solidFill>
                  <a:srgbClr val="FFFF00"/>
                </a:solidFill>
                <a:effectLst>
                  <a:outerShdw blurRad="114300" dist="101600" dir="2700000" algn="tl" rotWithShape="0">
                    <a:srgbClr val="000000">
                      <a:alpha val="40000"/>
                    </a:srgbClr>
                  </a:outerShdw>
                </a:effectLst>
                <a:latin typeface="+mj-lt"/>
                <a:ea typeface="+mj-ea"/>
                <a:cs typeface="+mj-cs"/>
              </a:rPr>
              <a:t>	</a:t>
            </a:r>
          </a:p>
          <a:p>
            <a:pPr eaLnBrk="1" hangingPunct="1">
              <a:buFont typeface="Arial" charset="0"/>
              <a:buNone/>
              <a:defRPr/>
            </a:pPr>
            <a:r>
              <a:rPr lang="en-US" sz="4000" b="1" dirty="0">
                <a:solidFill>
                  <a:srgbClr val="FFFF00"/>
                </a:solidFill>
                <a:latin typeface="+mj-lt"/>
                <a:ea typeface="+mj-ea"/>
                <a:cs typeface="+mj-cs"/>
              </a:rPr>
              <a:t>Ans:  CAC</a:t>
            </a:r>
            <a:endParaRPr lang="en-IN" b="1" dirty="0"/>
          </a:p>
        </p:txBody>
      </p:sp>
      <p:sp>
        <p:nvSpPr>
          <p:cNvPr id="4" name="Date Placeholder 3">
            <a:extLst>
              <a:ext uri="{FF2B5EF4-FFF2-40B4-BE49-F238E27FC236}">
                <a16:creationId xmlns:a16="http://schemas.microsoft.com/office/drawing/2014/main" id="{4076758D-5C1D-181D-CA9B-F06E1A17DF08}"/>
              </a:ext>
            </a:extLst>
          </p:cNvPr>
          <p:cNvSpPr>
            <a:spLocks noGrp="1"/>
          </p:cNvSpPr>
          <p:nvPr>
            <p:ph type="dt" sz="half" idx="10"/>
          </p:nvPr>
        </p:nvSpPr>
        <p:spPr/>
        <p:txBody>
          <a:bodyPr/>
          <a:lstStyle/>
          <a:p>
            <a:pPr>
              <a:defRPr/>
            </a:pPr>
            <a:fld id="{054AC708-D94F-4853-AC56-35D779EFA245}" type="datetime1">
              <a:rPr lang="en-US" smtClean="0"/>
              <a:pPr>
                <a:defRPr/>
              </a:pPr>
              <a:t>2/2/2025</a:t>
            </a:fld>
            <a:endParaRPr lang="en-US" dirty="0"/>
          </a:p>
        </p:txBody>
      </p:sp>
      <p:sp>
        <p:nvSpPr>
          <p:cNvPr id="6" name="Footer Placeholder 5">
            <a:extLst>
              <a:ext uri="{FF2B5EF4-FFF2-40B4-BE49-F238E27FC236}">
                <a16:creationId xmlns:a16="http://schemas.microsoft.com/office/drawing/2014/main" id="{A7707425-A55B-E3BA-FB40-C257BE082A0B}"/>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2195DCDE-41BD-0005-BE55-EE70E34C5C51}"/>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6865CD4-E40B-4F22-A8C0-14DDE060C202}" type="slidenum">
              <a:rPr lang="en-US" altLang="en-US">
                <a:solidFill>
                  <a:srgbClr val="FFFFFF"/>
                </a:solidFill>
              </a:rPr>
              <a:pPr eaLnBrk="1" hangingPunct="1"/>
              <a:t>82</a:t>
            </a:fld>
            <a:endParaRPr lang="en-US" altLang="en-US">
              <a:solidFill>
                <a:srgbClr val="FFFFFF"/>
              </a:solidFill>
            </a:endParaRPr>
          </a:p>
        </p:txBody>
      </p:sp>
    </p:spTree>
    <p:extLst>
      <p:ext uri="{BB962C8B-B14F-4D97-AF65-F5344CB8AC3E}">
        <p14:creationId xmlns:p14="http://schemas.microsoft.com/office/powerpoint/2010/main" val="4067663517"/>
      </p:ext>
    </p:extLst>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0" end="0"/>
                                            </p:txEl>
                                          </p:spTgt>
                                        </p:tgtEl>
                                        <p:attrNameLst>
                                          <p:attrName>style.visibility</p:attrName>
                                        </p:attrNameLst>
                                      </p:cBhvr>
                                      <p:to>
                                        <p:strVal val="visible"/>
                                      </p:to>
                                    </p:set>
                                    <p:animEffect transition="in" filter="blinds(horizontal)">
                                      <p:cBhvr>
                                        <p:cTn id="11" dur="500"/>
                                        <p:tgtEl>
                                          <p:spTgt spid="307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6"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34416-F28E-03CC-5D4D-9D076D91C1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C23883-E567-C224-6B83-AD18B383D558}"/>
              </a:ext>
            </a:extLst>
          </p:cNvPr>
          <p:cNvSpPr>
            <a:spLocks noGrp="1"/>
          </p:cNvSpPr>
          <p:nvPr>
            <p:ph type="title"/>
          </p:nvPr>
        </p:nvSpPr>
        <p:spPr>
          <a:xfrm>
            <a:off x="381000" y="188640"/>
            <a:ext cx="8534400" cy="1524000"/>
          </a:xfrm>
        </p:spPr>
        <p:txBody>
          <a:bodyPr rtlCol="0">
            <a:normAutofit fontScale="90000"/>
          </a:bodyPr>
          <a:lstStyle/>
          <a:p>
            <a:pPr algn="l">
              <a:defRPr/>
            </a:pPr>
            <a:br>
              <a:rPr lang="en-US" dirty="0"/>
            </a:br>
            <a:br>
              <a:rPr lang="en-US" dirty="0"/>
            </a:br>
            <a:br>
              <a:rPr lang="en-US" dirty="0"/>
            </a:br>
            <a:br>
              <a:rPr lang="en-US" dirty="0"/>
            </a:br>
            <a:br>
              <a:rPr lang="en-US" dirty="0"/>
            </a:br>
            <a:br>
              <a:rPr lang="en-US" dirty="0"/>
            </a:br>
            <a:br>
              <a:rPr lang="en-US" dirty="0"/>
            </a:br>
            <a:br>
              <a:rPr lang="en-US" dirty="0"/>
            </a:br>
            <a:r>
              <a:rPr lang="en-US" dirty="0"/>
              <a:t>Q</a:t>
            </a:r>
            <a:r>
              <a:rPr lang="en-US" dirty="0">
                <a:solidFill>
                  <a:srgbClr val="FFFF00"/>
                </a:solidFill>
              </a:rPr>
              <a:t>.  As per our Bank’s Policy, Who is the delegated authority for affecting advance remittances against IMPORT OF SERVICES </a:t>
            </a:r>
            <a:r>
              <a:rPr lang="en-US" dirty="0" err="1">
                <a:solidFill>
                  <a:srgbClr val="FFFF00"/>
                </a:solidFill>
              </a:rPr>
              <a:t>upto</a:t>
            </a:r>
            <a:r>
              <a:rPr lang="en-US" dirty="0">
                <a:solidFill>
                  <a:srgbClr val="FFFF00"/>
                </a:solidFill>
              </a:rPr>
              <a:t> USD 2LACS OR its equivalent without SBLC/Guarantee?</a:t>
            </a:r>
            <a:br>
              <a:rPr lang="en-IN" dirty="0">
                <a:solidFill>
                  <a:srgbClr val="FFFF00"/>
                </a:solidFill>
              </a:rPr>
            </a:br>
            <a:br>
              <a:rPr lang="en-IN" dirty="0"/>
            </a:br>
            <a:endParaRPr lang="en-IN" dirty="0"/>
          </a:p>
        </p:txBody>
      </p:sp>
      <p:sp>
        <p:nvSpPr>
          <p:cNvPr id="3075" name="Content Placeholder 2">
            <a:extLst>
              <a:ext uri="{FF2B5EF4-FFF2-40B4-BE49-F238E27FC236}">
                <a16:creationId xmlns:a16="http://schemas.microsoft.com/office/drawing/2014/main" id="{C7F17315-8A7C-AA37-C5C5-7E9D533C1044}"/>
              </a:ext>
            </a:extLst>
          </p:cNvPr>
          <p:cNvSpPr>
            <a:spLocks noGrp="1"/>
          </p:cNvSpPr>
          <p:nvPr>
            <p:ph idx="1"/>
          </p:nvPr>
        </p:nvSpPr>
        <p:spPr>
          <a:xfrm>
            <a:off x="457200" y="4149080"/>
            <a:ext cx="8382000" cy="1524000"/>
          </a:xfrm>
        </p:spPr>
        <p:txBody>
          <a:bodyPr>
            <a:normAutofit fontScale="85000" lnSpcReduction="10000"/>
          </a:bodyPr>
          <a:lstStyle/>
          <a:p>
            <a:pPr eaLnBrk="1" hangingPunct="1">
              <a:buFont typeface="Arial" charset="0"/>
              <a:buNone/>
              <a:defRPr/>
            </a:pPr>
            <a:r>
              <a:rPr lang="en-US" sz="5300" b="1" dirty="0">
                <a:ln w="6350">
                  <a:noFill/>
                </a:ln>
                <a:solidFill>
                  <a:srgbClr val="FFFF00"/>
                </a:solidFill>
                <a:effectLst>
                  <a:outerShdw blurRad="114300" dist="101600" dir="2700000" algn="tl" rotWithShape="0">
                    <a:srgbClr val="000000">
                      <a:alpha val="40000"/>
                    </a:srgbClr>
                  </a:outerShdw>
                </a:effectLst>
                <a:latin typeface="+mj-lt"/>
                <a:ea typeface="+mj-ea"/>
                <a:cs typeface="+mj-cs"/>
              </a:rPr>
              <a:t>	</a:t>
            </a:r>
          </a:p>
          <a:p>
            <a:pPr eaLnBrk="1" hangingPunct="1">
              <a:buFont typeface="Arial" charset="0"/>
              <a:buNone/>
              <a:defRPr/>
            </a:pPr>
            <a:r>
              <a:rPr lang="en-US" sz="4000" b="1" dirty="0">
                <a:solidFill>
                  <a:srgbClr val="FFFF00"/>
                </a:solidFill>
                <a:latin typeface="+mj-lt"/>
                <a:ea typeface="+mj-ea"/>
                <a:cs typeface="+mj-cs"/>
              </a:rPr>
              <a:t>Ans:  All AD Category Branches</a:t>
            </a:r>
            <a:endParaRPr lang="en-IN" b="1" dirty="0"/>
          </a:p>
        </p:txBody>
      </p:sp>
      <p:sp>
        <p:nvSpPr>
          <p:cNvPr id="4" name="Date Placeholder 3">
            <a:extLst>
              <a:ext uri="{FF2B5EF4-FFF2-40B4-BE49-F238E27FC236}">
                <a16:creationId xmlns:a16="http://schemas.microsoft.com/office/drawing/2014/main" id="{90F94E6F-DFB7-CAFF-1333-057B0168494B}"/>
              </a:ext>
            </a:extLst>
          </p:cNvPr>
          <p:cNvSpPr>
            <a:spLocks noGrp="1"/>
          </p:cNvSpPr>
          <p:nvPr>
            <p:ph type="dt" sz="half" idx="10"/>
          </p:nvPr>
        </p:nvSpPr>
        <p:spPr/>
        <p:txBody>
          <a:bodyPr/>
          <a:lstStyle/>
          <a:p>
            <a:pPr>
              <a:defRPr/>
            </a:pPr>
            <a:fld id="{054AC708-D94F-4853-AC56-35D779EFA245}" type="datetime1">
              <a:rPr lang="en-US" smtClean="0"/>
              <a:pPr>
                <a:defRPr/>
              </a:pPr>
              <a:t>2/2/2025</a:t>
            </a:fld>
            <a:endParaRPr lang="en-US" dirty="0"/>
          </a:p>
        </p:txBody>
      </p:sp>
      <p:sp>
        <p:nvSpPr>
          <p:cNvPr id="6" name="Footer Placeholder 5">
            <a:extLst>
              <a:ext uri="{FF2B5EF4-FFF2-40B4-BE49-F238E27FC236}">
                <a16:creationId xmlns:a16="http://schemas.microsoft.com/office/drawing/2014/main" id="{37BC7814-01CA-A5C4-64BE-87AE7C09E3AB}"/>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CBA8BA56-2A25-F5D0-BCF7-7E0B5FEAFDD3}"/>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6865CD4-E40B-4F22-A8C0-14DDE060C202}" type="slidenum">
              <a:rPr lang="en-US" altLang="en-US">
                <a:solidFill>
                  <a:srgbClr val="FFFFFF"/>
                </a:solidFill>
              </a:rPr>
              <a:pPr eaLnBrk="1" hangingPunct="1"/>
              <a:t>83</a:t>
            </a:fld>
            <a:endParaRPr lang="en-US" altLang="en-US">
              <a:solidFill>
                <a:srgbClr val="FFFFFF"/>
              </a:solidFill>
            </a:endParaRPr>
          </a:p>
        </p:txBody>
      </p:sp>
    </p:spTree>
    <p:extLst>
      <p:ext uri="{BB962C8B-B14F-4D97-AF65-F5344CB8AC3E}">
        <p14:creationId xmlns:p14="http://schemas.microsoft.com/office/powerpoint/2010/main" val="3326824153"/>
      </p:ext>
    </p:extLst>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0" end="0"/>
                                            </p:txEl>
                                          </p:spTgt>
                                        </p:tgtEl>
                                        <p:attrNameLst>
                                          <p:attrName>style.visibility</p:attrName>
                                        </p:attrNameLst>
                                      </p:cBhvr>
                                      <p:to>
                                        <p:strVal val="visible"/>
                                      </p:to>
                                    </p:set>
                                    <p:animEffect transition="in" filter="blinds(horizontal)">
                                      <p:cBhvr>
                                        <p:cTn id="11" dur="500"/>
                                        <p:tgtEl>
                                          <p:spTgt spid="307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6"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00743-7E54-E60B-74EC-82280B820A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371DE4-C0F7-3468-6AFE-B603F95C1073}"/>
              </a:ext>
            </a:extLst>
          </p:cNvPr>
          <p:cNvSpPr>
            <a:spLocks noGrp="1"/>
          </p:cNvSpPr>
          <p:nvPr>
            <p:ph type="title"/>
          </p:nvPr>
        </p:nvSpPr>
        <p:spPr>
          <a:xfrm>
            <a:off x="381000" y="188640"/>
            <a:ext cx="8534400" cy="1524000"/>
          </a:xfrm>
        </p:spPr>
        <p:txBody>
          <a:bodyPr rtlCol="0">
            <a:normAutofit fontScale="90000"/>
          </a:bodyPr>
          <a:lstStyle/>
          <a:p>
            <a:pPr algn="l">
              <a:defRPr/>
            </a:pPr>
            <a:br>
              <a:rPr lang="en-US" dirty="0"/>
            </a:br>
            <a:br>
              <a:rPr lang="en-US" dirty="0"/>
            </a:br>
            <a:br>
              <a:rPr lang="en-US" dirty="0"/>
            </a:br>
            <a:br>
              <a:rPr lang="en-US" dirty="0"/>
            </a:br>
            <a:br>
              <a:rPr lang="en-US" dirty="0"/>
            </a:br>
            <a:br>
              <a:rPr lang="en-US" dirty="0"/>
            </a:br>
            <a:br>
              <a:rPr lang="en-US" dirty="0"/>
            </a:br>
            <a:br>
              <a:rPr lang="en-US" dirty="0"/>
            </a:br>
            <a:r>
              <a:rPr lang="en-US" dirty="0"/>
              <a:t>Q</a:t>
            </a:r>
            <a:r>
              <a:rPr lang="en-US" dirty="0">
                <a:solidFill>
                  <a:srgbClr val="FFFF00"/>
                </a:solidFill>
              </a:rPr>
              <a:t>.  As per our Bank’s Policy, Who is the delegated authority for affecting advance remittances against IMPORT OF SERVICES ABOVE USD 2LACS OR its equivalent &amp; UPTO 5LACS without SBLC/Guarantee?</a:t>
            </a:r>
            <a:br>
              <a:rPr lang="en-IN" dirty="0">
                <a:solidFill>
                  <a:srgbClr val="FFFF00"/>
                </a:solidFill>
              </a:rPr>
            </a:br>
            <a:br>
              <a:rPr lang="en-IN" dirty="0"/>
            </a:br>
            <a:endParaRPr lang="en-IN" dirty="0"/>
          </a:p>
        </p:txBody>
      </p:sp>
      <p:sp>
        <p:nvSpPr>
          <p:cNvPr id="3075" name="Content Placeholder 2">
            <a:extLst>
              <a:ext uri="{FF2B5EF4-FFF2-40B4-BE49-F238E27FC236}">
                <a16:creationId xmlns:a16="http://schemas.microsoft.com/office/drawing/2014/main" id="{AED21E18-3C06-FB0C-AD67-463944438DE4}"/>
              </a:ext>
            </a:extLst>
          </p:cNvPr>
          <p:cNvSpPr>
            <a:spLocks noGrp="1"/>
          </p:cNvSpPr>
          <p:nvPr>
            <p:ph idx="1"/>
          </p:nvPr>
        </p:nvSpPr>
        <p:spPr>
          <a:xfrm>
            <a:off x="457200" y="3645024"/>
            <a:ext cx="8382000" cy="2808312"/>
          </a:xfrm>
        </p:spPr>
        <p:txBody>
          <a:bodyPr>
            <a:normAutofit fontScale="40000" lnSpcReduction="20000"/>
          </a:bodyPr>
          <a:lstStyle/>
          <a:p>
            <a:pPr eaLnBrk="1" hangingPunct="1">
              <a:buFont typeface="Arial" charset="0"/>
              <a:buNone/>
              <a:defRPr/>
            </a:pPr>
            <a:r>
              <a:rPr lang="en-US" sz="5300" b="1" dirty="0">
                <a:ln w="6350">
                  <a:noFill/>
                </a:ln>
                <a:solidFill>
                  <a:srgbClr val="FFFF00"/>
                </a:solidFill>
                <a:effectLst>
                  <a:outerShdw blurRad="114300" dist="101600" dir="2700000" algn="tl" rotWithShape="0">
                    <a:srgbClr val="000000">
                      <a:alpha val="40000"/>
                    </a:srgbClr>
                  </a:outerShdw>
                </a:effectLst>
                <a:latin typeface="+mj-lt"/>
                <a:ea typeface="+mj-ea"/>
                <a:cs typeface="+mj-cs"/>
              </a:rPr>
              <a:t>	</a:t>
            </a:r>
          </a:p>
          <a:p>
            <a:pPr>
              <a:buNone/>
              <a:defRPr/>
            </a:pPr>
            <a:r>
              <a:rPr lang="en-US" sz="7200" dirty="0">
                <a:solidFill>
                  <a:srgbClr val="FFFF00"/>
                </a:solidFill>
              </a:rPr>
              <a:t>Ans:  </a:t>
            </a:r>
            <a:r>
              <a:rPr lang="en-IN" sz="7200" dirty="0">
                <a:solidFill>
                  <a:srgbClr val="FFFF00"/>
                </a:solidFill>
              </a:rPr>
              <a:t>For AD Branches - ZLCC </a:t>
            </a:r>
          </a:p>
          <a:p>
            <a:pPr>
              <a:buNone/>
              <a:defRPr/>
            </a:pPr>
            <a:r>
              <a:rPr lang="en-US" sz="7200" dirty="0">
                <a:solidFill>
                  <a:srgbClr val="FFFF00"/>
                </a:solidFill>
              </a:rPr>
              <a:t>For LCBs Headed by DGM – DGM/Branch                 </a:t>
            </a:r>
          </a:p>
          <a:p>
            <a:pPr>
              <a:buNone/>
              <a:defRPr/>
            </a:pPr>
            <a:r>
              <a:rPr lang="en-US" sz="7200" dirty="0">
                <a:solidFill>
                  <a:srgbClr val="FFFF00"/>
                </a:solidFill>
              </a:rPr>
              <a:t>                                                    Manager </a:t>
            </a:r>
          </a:p>
          <a:p>
            <a:pPr>
              <a:buNone/>
              <a:defRPr/>
            </a:pPr>
            <a:r>
              <a:rPr lang="en-IN" sz="7200" dirty="0">
                <a:solidFill>
                  <a:srgbClr val="FFFF00"/>
                </a:solidFill>
              </a:rPr>
              <a:t>F</a:t>
            </a:r>
            <a:r>
              <a:rPr lang="en-US" sz="7200" dirty="0">
                <a:solidFill>
                  <a:srgbClr val="FFFF00"/>
                </a:solidFill>
              </a:rPr>
              <a:t>or LCBS headed by AGM – DGM (IBD) </a:t>
            </a:r>
            <a:endParaRPr lang="en-IN" sz="7200" dirty="0">
              <a:solidFill>
                <a:srgbClr val="FFFF00"/>
              </a:solidFill>
            </a:endParaRPr>
          </a:p>
        </p:txBody>
      </p:sp>
      <p:sp>
        <p:nvSpPr>
          <p:cNvPr id="4" name="Date Placeholder 3">
            <a:extLst>
              <a:ext uri="{FF2B5EF4-FFF2-40B4-BE49-F238E27FC236}">
                <a16:creationId xmlns:a16="http://schemas.microsoft.com/office/drawing/2014/main" id="{BCC96005-03B9-357E-31CC-0D4400739A31}"/>
              </a:ext>
            </a:extLst>
          </p:cNvPr>
          <p:cNvSpPr>
            <a:spLocks noGrp="1"/>
          </p:cNvSpPr>
          <p:nvPr>
            <p:ph type="dt" sz="half" idx="10"/>
          </p:nvPr>
        </p:nvSpPr>
        <p:spPr/>
        <p:txBody>
          <a:bodyPr/>
          <a:lstStyle/>
          <a:p>
            <a:pPr>
              <a:defRPr/>
            </a:pPr>
            <a:fld id="{054AC708-D94F-4853-AC56-35D779EFA245}" type="datetime1">
              <a:rPr lang="en-US" smtClean="0"/>
              <a:pPr>
                <a:defRPr/>
              </a:pPr>
              <a:t>2/2/2025</a:t>
            </a:fld>
            <a:endParaRPr lang="en-US" dirty="0"/>
          </a:p>
        </p:txBody>
      </p:sp>
      <p:sp>
        <p:nvSpPr>
          <p:cNvPr id="6" name="Footer Placeholder 5">
            <a:extLst>
              <a:ext uri="{FF2B5EF4-FFF2-40B4-BE49-F238E27FC236}">
                <a16:creationId xmlns:a16="http://schemas.microsoft.com/office/drawing/2014/main" id="{BB776B90-4ECD-DA65-DC5D-0AD7E6BA0B1C}"/>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ED378194-0C0B-1587-85B1-77E7E2535A3C}"/>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6865CD4-E40B-4F22-A8C0-14DDE060C202}" type="slidenum">
              <a:rPr lang="en-US" altLang="en-US">
                <a:solidFill>
                  <a:srgbClr val="FFFFFF"/>
                </a:solidFill>
              </a:rPr>
              <a:pPr eaLnBrk="1" hangingPunct="1"/>
              <a:t>84</a:t>
            </a:fld>
            <a:endParaRPr lang="en-US" altLang="en-US">
              <a:solidFill>
                <a:srgbClr val="FFFFFF"/>
              </a:solidFill>
            </a:endParaRPr>
          </a:p>
        </p:txBody>
      </p:sp>
    </p:spTree>
    <p:extLst>
      <p:ext uri="{BB962C8B-B14F-4D97-AF65-F5344CB8AC3E}">
        <p14:creationId xmlns:p14="http://schemas.microsoft.com/office/powerpoint/2010/main" val="625508150"/>
      </p:ext>
    </p:extLst>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0" end="0"/>
                                            </p:txEl>
                                          </p:spTgt>
                                        </p:tgtEl>
                                        <p:attrNameLst>
                                          <p:attrName>style.visibility</p:attrName>
                                        </p:attrNameLst>
                                      </p:cBhvr>
                                      <p:to>
                                        <p:strVal val="visible"/>
                                      </p:to>
                                    </p:set>
                                    <p:animEffect transition="in" filter="blinds(horizontal)">
                                      <p:cBhvr>
                                        <p:cTn id="11" dur="500"/>
                                        <p:tgtEl>
                                          <p:spTgt spid="307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6" dur="500"/>
                                        <p:tgtEl>
                                          <p:spTgt spid="307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3075">
                                            <p:txEl>
                                              <p:pRg st="2" end="2"/>
                                            </p:txEl>
                                          </p:spTgt>
                                        </p:tgtEl>
                                        <p:attrNameLst>
                                          <p:attrName>style.visibility</p:attrName>
                                        </p:attrNameLst>
                                      </p:cBhvr>
                                      <p:to>
                                        <p:strVal val="visible"/>
                                      </p:to>
                                    </p:set>
                                    <p:animEffect transition="in" filter="blinds(horizontal)">
                                      <p:cBhvr>
                                        <p:cTn id="21" dur="500"/>
                                        <p:tgtEl>
                                          <p:spTgt spid="3075">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3075">
                                            <p:txEl>
                                              <p:pRg st="3" end="3"/>
                                            </p:txEl>
                                          </p:spTgt>
                                        </p:tgtEl>
                                        <p:attrNameLst>
                                          <p:attrName>style.visibility</p:attrName>
                                        </p:attrNameLst>
                                      </p:cBhvr>
                                      <p:to>
                                        <p:strVal val="visible"/>
                                      </p:to>
                                    </p:set>
                                    <p:animEffect transition="in" filter="blinds(horizontal)">
                                      <p:cBhvr>
                                        <p:cTn id="26" dur="500"/>
                                        <p:tgtEl>
                                          <p:spTgt spid="3075">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3075">
                                            <p:txEl>
                                              <p:pRg st="4" end="4"/>
                                            </p:txEl>
                                          </p:spTgt>
                                        </p:tgtEl>
                                        <p:attrNameLst>
                                          <p:attrName>style.visibility</p:attrName>
                                        </p:attrNameLst>
                                      </p:cBhvr>
                                      <p:to>
                                        <p:strVal val="visible"/>
                                      </p:to>
                                    </p:set>
                                    <p:animEffect transition="in" filter="blinds(horizontal)">
                                      <p:cBhvr>
                                        <p:cTn id="31" dur="500"/>
                                        <p:tgtEl>
                                          <p:spTgt spid="307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3F9DF8-BDAE-1487-82D1-B6471BD0F7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C8BAA2-8BF3-6561-ADD6-05AF17C907D3}"/>
              </a:ext>
            </a:extLst>
          </p:cNvPr>
          <p:cNvSpPr>
            <a:spLocks noGrp="1"/>
          </p:cNvSpPr>
          <p:nvPr>
            <p:ph type="title"/>
          </p:nvPr>
        </p:nvSpPr>
        <p:spPr>
          <a:xfrm>
            <a:off x="457200" y="914400"/>
            <a:ext cx="8534400" cy="1524000"/>
          </a:xfrm>
        </p:spPr>
        <p:txBody>
          <a:bodyPr rtlCol="0">
            <a:normAutofit fontScale="90000"/>
          </a:bodyPr>
          <a:lstStyle/>
          <a:p>
            <a:pPr algn="l">
              <a:defRPr/>
            </a:pPr>
            <a:br>
              <a:rPr lang="en-US" dirty="0"/>
            </a:br>
            <a:br>
              <a:rPr lang="en-US" dirty="0"/>
            </a:br>
            <a:br>
              <a:rPr lang="en-US" dirty="0"/>
            </a:br>
            <a:br>
              <a:rPr lang="en-US" dirty="0"/>
            </a:br>
            <a:br>
              <a:rPr lang="en-US" dirty="0"/>
            </a:br>
            <a:br>
              <a:rPr lang="en-US" dirty="0"/>
            </a:br>
            <a:br>
              <a:rPr lang="en-US" dirty="0"/>
            </a:br>
            <a:br>
              <a:rPr lang="en-US" dirty="0"/>
            </a:br>
            <a:r>
              <a:rPr lang="en-US" dirty="0"/>
              <a:t>Q</a:t>
            </a:r>
            <a:r>
              <a:rPr lang="en-US" dirty="0">
                <a:solidFill>
                  <a:srgbClr val="FFFF00"/>
                </a:solidFill>
              </a:rPr>
              <a:t>. Delegated authority for approving the transactions for confirmation to a Letter of Credit or issues an Inland Guarantee at the request of overseas correspondent Bank </a:t>
            </a:r>
            <a:r>
              <a:rPr lang="en-US" dirty="0" err="1">
                <a:solidFill>
                  <a:srgbClr val="FFFF00"/>
                </a:solidFill>
              </a:rPr>
              <a:t>upto</a:t>
            </a:r>
            <a:r>
              <a:rPr lang="en-US" dirty="0">
                <a:solidFill>
                  <a:srgbClr val="FFFF00"/>
                </a:solidFill>
              </a:rPr>
              <a:t> USD 3 Mio or equivalent?</a:t>
            </a:r>
            <a:br>
              <a:rPr lang="en-IN" dirty="0">
                <a:solidFill>
                  <a:srgbClr val="FFFF00"/>
                </a:solidFill>
              </a:rPr>
            </a:br>
            <a:br>
              <a:rPr lang="en-US" dirty="0"/>
            </a:b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2673C37A-7A12-8E1D-709C-98C00E20D163}"/>
              </a:ext>
            </a:extLst>
          </p:cNvPr>
          <p:cNvSpPr>
            <a:spLocks noGrp="1"/>
          </p:cNvSpPr>
          <p:nvPr>
            <p:ph idx="1"/>
          </p:nvPr>
        </p:nvSpPr>
        <p:spPr>
          <a:xfrm>
            <a:off x="457200" y="4149080"/>
            <a:ext cx="8382000" cy="1524000"/>
          </a:xfrm>
        </p:spPr>
        <p:txBody>
          <a:bodyPr>
            <a:normAutofit fontScale="85000" lnSpcReduction="10000"/>
          </a:bodyPr>
          <a:lstStyle/>
          <a:p>
            <a:pPr eaLnBrk="1" hangingPunct="1">
              <a:buFont typeface="Arial" charset="0"/>
              <a:buNone/>
              <a:defRPr/>
            </a:pPr>
            <a:r>
              <a:rPr lang="en-US" sz="5300" b="1" dirty="0">
                <a:ln w="6350">
                  <a:noFill/>
                </a:ln>
                <a:solidFill>
                  <a:srgbClr val="FFFF00"/>
                </a:solidFill>
                <a:effectLst>
                  <a:outerShdw blurRad="114300" dist="101600" dir="2700000" algn="tl" rotWithShape="0">
                    <a:srgbClr val="000000">
                      <a:alpha val="40000"/>
                    </a:srgbClr>
                  </a:outerShdw>
                </a:effectLst>
                <a:latin typeface="+mj-lt"/>
                <a:ea typeface="+mj-ea"/>
                <a:cs typeface="+mj-cs"/>
              </a:rPr>
              <a:t>		</a:t>
            </a:r>
          </a:p>
          <a:p>
            <a:pPr eaLnBrk="1" hangingPunct="1">
              <a:buFont typeface="Arial" charset="0"/>
              <a:buNone/>
              <a:defRPr/>
            </a:pPr>
            <a:r>
              <a:rPr lang="en-US" sz="4000" b="1" dirty="0">
                <a:solidFill>
                  <a:srgbClr val="FFFF00"/>
                </a:solidFill>
                <a:latin typeface="+mj-lt"/>
                <a:ea typeface="+mj-ea"/>
                <a:cs typeface="+mj-cs"/>
              </a:rPr>
              <a:t>Ans:  ZLCC</a:t>
            </a:r>
            <a:endParaRPr lang="en-IN" b="1" dirty="0"/>
          </a:p>
        </p:txBody>
      </p:sp>
      <p:sp>
        <p:nvSpPr>
          <p:cNvPr id="4" name="Date Placeholder 3">
            <a:extLst>
              <a:ext uri="{FF2B5EF4-FFF2-40B4-BE49-F238E27FC236}">
                <a16:creationId xmlns:a16="http://schemas.microsoft.com/office/drawing/2014/main" id="{9CDB0443-6F8E-CA26-0807-B8DD0B51B096}"/>
              </a:ext>
            </a:extLst>
          </p:cNvPr>
          <p:cNvSpPr>
            <a:spLocks noGrp="1"/>
          </p:cNvSpPr>
          <p:nvPr>
            <p:ph type="dt" sz="half" idx="10"/>
          </p:nvPr>
        </p:nvSpPr>
        <p:spPr/>
        <p:txBody>
          <a:bodyPr/>
          <a:lstStyle/>
          <a:p>
            <a:pPr>
              <a:defRPr/>
            </a:pPr>
            <a:fld id="{054AC708-D94F-4853-AC56-35D779EFA245}" type="datetime1">
              <a:rPr lang="en-US" smtClean="0"/>
              <a:pPr>
                <a:defRPr/>
              </a:pPr>
              <a:t>2/2/2025</a:t>
            </a:fld>
            <a:endParaRPr lang="en-US"/>
          </a:p>
        </p:txBody>
      </p:sp>
      <p:sp>
        <p:nvSpPr>
          <p:cNvPr id="6" name="Footer Placeholder 5">
            <a:extLst>
              <a:ext uri="{FF2B5EF4-FFF2-40B4-BE49-F238E27FC236}">
                <a16:creationId xmlns:a16="http://schemas.microsoft.com/office/drawing/2014/main" id="{71E2321F-6094-CC27-67A0-7EE64576499B}"/>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BB98F142-71E5-BB62-99CE-1B03A0AAEEFB}"/>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6865CD4-E40B-4F22-A8C0-14DDE060C202}" type="slidenum">
              <a:rPr lang="en-US" altLang="en-US">
                <a:solidFill>
                  <a:srgbClr val="FFFFFF"/>
                </a:solidFill>
              </a:rPr>
              <a:pPr eaLnBrk="1" hangingPunct="1"/>
              <a:t>85</a:t>
            </a:fld>
            <a:endParaRPr lang="en-US" altLang="en-US">
              <a:solidFill>
                <a:srgbClr val="FFFFFF"/>
              </a:solidFill>
            </a:endParaRPr>
          </a:p>
        </p:txBody>
      </p:sp>
    </p:spTree>
    <p:extLst>
      <p:ext uri="{BB962C8B-B14F-4D97-AF65-F5344CB8AC3E}">
        <p14:creationId xmlns:p14="http://schemas.microsoft.com/office/powerpoint/2010/main" val="3995672278"/>
      </p:ext>
    </p:extLst>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0" end="0"/>
                                            </p:txEl>
                                          </p:spTgt>
                                        </p:tgtEl>
                                        <p:attrNameLst>
                                          <p:attrName>style.visibility</p:attrName>
                                        </p:attrNameLst>
                                      </p:cBhvr>
                                      <p:to>
                                        <p:strVal val="visible"/>
                                      </p:to>
                                    </p:set>
                                    <p:animEffect transition="in" filter="blinds(horizontal)">
                                      <p:cBhvr>
                                        <p:cTn id="11" dur="500"/>
                                        <p:tgtEl>
                                          <p:spTgt spid="307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6"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E86FF-B883-FDA8-F8C2-C5FA9064646D}"/>
              </a:ext>
            </a:extLst>
          </p:cNvPr>
          <p:cNvSpPr>
            <a:spLocks noGrp="1"/>
          </p:cNvSpPr>
          <p:nvPr>
            <p:ph type="title"/>
          </p:nvPr>
        </p:nvSpPr>
        <p:spPr>
          <a:xfrm>
            <a:off x="457200" y="914400"/>
            <a:ext cx="8534400" cy="1524000"/>
          </a:xfrm>
        </p:spPr>
        <p:txBody>
          <a:bodyPr rtlCol="0">
            <a:normAutofit fontScale="90000"/>
          </a:bodyPr>
          <a:lstStyle/>
          <a:p>
            <a:pPr algn="l" eaLnBrk="1" fontAlgn="auto" hangingPunct="1">
              <a:spcAft>
                <a:spcPts val="0"/>
              </a:spcAft>
              <a:defRPr/>
            </a:pPr>
            <a:br>
              <a:rPr lang="en-US" dirty="0"/>
            </a:br>
            <a:br>
              <a:rPr lang="en-US" dirty="0"/>
            </a:br>
            <a:br>
              <a:rPr lang="en-US" dirty="0"/>
            </a:br>
            <a:br>
              <a:rPr lang="en-US" dirty="0"/>
            </a:br>
            <a:br>
              <a:rPr lang="en-US" dirty="0"/>
            </a:br>
            <a:r>
              <a:rPr lang="en-US" dirty="0"/>
              <a:t>Q</a:t>
            </a:r>
            <a:r>
              <a:rPr lang="en-US" dirty="0">
                <a:solidFill>
                  <a:srgbClr val="FFFF00"/>
                </a:solidFill>
              </a:rPr>
              <a:t>. Declaration in respect of software exports is to be done on</a:t>
            </a: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6F2E548D-5D6D-0B67-F556-5F50FFB15BA3}"/>
              </a:ext>
            </a:extLst>
          </p:cNvPr>
          <p:cNvSpPr>
            <a:spLocks noGrp="1"/>
          </p:cNvSpPr>
          <p:nvPr>
            <p:ph idx="1"/>
          </p:nvPr>
        </p:nvSpPr>
        <p:spPr>
          <a:xfrm>
            <a:off x="457200" y="3276600"/>
            <a:ext cx="8382000" cy="1524000"/>
          </a:xfrm>
        </p:spPr>
        <p:txBody>
          <a:bodyPr/>
          <a:lstStyle/>
          <a:p>
            <a:pPr eaLnBrk="1" hangingPunct="1">
              <a:buFont typeface="Arial" charset="0"/>
              <a:buNone/>
              <a:defRPr/>
            </a:pPr>
            <a:endParaRPr lang="en-US" dirty="0">
              <a:solidFill>
                <a:srgbClr val="FFFF00"/>
              </a:solidFill>
              <a:latin typeface="+mj-lt"/>
              <a:ea typeface="+mj-ea"/>
              <a:cs typeface="+mj-cs"/>
            </a:endParaRPr>
          </a:p>
          <a:p>
            <a:pPr eaLnBrk="1" hangingPunct="1">
              <a:buFont typeface="Arial" charset="0"/>
              <a:buNone/>
              <a:defRPr/>
            </a:pPr>
            <a:r>
              <a:rPr lang="en-US" dirty="0">
                <a:solidFill>
                  <a:srgbClr val="FFFF00"/>
                </a:solidFill>
                <a:latin typeface="+mj-lt"/>
                <a:ea typeface="+mj-ea"/>
                <a:cs typeface="+mj-cs"/>
              </a:rPr>
              <a:t>	</a:t>
            </a: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SOFTEX Form</a:t>
            </a:r>
            <a:endParaRPr lang="en-IN" dirty="0"/>
          </a:p>
        </p:txBody>
      </p:sp>
      <p:sp>
        <p:nvSpPr>
          <p:cNvPr id="4" name="Date Placeholder 3">
            <a:extLst>
              <a:ext uri="{FF2B5EF4-FFF2-40B4-BE49-F238E27FC236}">
                <a16:creationId xmlns:a16="http://schemas.microsoft.com/office/drawing/2014/main" id="{9D1B852A-0B72-0BD0-4203-9DCB88FF7F14}"/>
              </a:ext>
            </a:extLst>
          </p:cNvPr>
          <p:cNvSpPr>
            <a:spLocks noGrp="1"/>
          </p:cNvSpPr>
          <p:nvPr>
            <p:ph type="dt" sz="half" idx="10"/>
          </p:nvPr>
        </p:nvSpPr>
        <p:spPr/>
        <p:txBody>
          <a:bodyPr/>
          <a:lstStyle/>
          <a:p>
            <a:pPr>
              <a:defRPr/>
            </a:pPr>
            <a:fld id="{06DD38F2-35A5-46EF-B709-E821AC1F6AC5}" type="datetime1">
              <a:rPr lang="en-US" smtClean="0"/>
              <a:pPr>
                <a:defRPr/>
              </a:pPr>
              <a:t>2/2/2025</a:t>
            </a:fld>
            <a:endParaRPr lang="en-US"/>
          </a:p>
        </p:txBody>
      </p:sp>
      <p:sp>
        <p:nvSpPr>
          <p:cNvPr id="6" name="Footer Placeholder 5">
            <a:extLst>
              <a:ext uri="{FF2B5EF4-FFF2-40B4-BE49-F238E27FC236}">
                <a16:creationId xmlns:a16="http://schemas.microsoft.com/office/drawing/2014/main" id="{2B93E38A-8B1C-7241-5A4E-4876CF53E32E}"/>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7B0A3156-1D94-52A9-8CC9-8A6483FB6C97}"/>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16E7E2C-5A4F-4DF0-B647-1C8D121BD0DA}" type="slidenum">
              <a:rPr lang="en-US" altLang="en-US">
                <a:solidFill>
                  <a:srgbClr val="FFFFFF"/>
                </a:solidFill>
              </a:rPr>
              <a:pPr eaLnBrk="1" hangingPunct="1"/>
              <a:t>86</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417B9-5068-D000-FCC5-2738D09415F6}"/>
              </a:ext>
            </a:extLst>
          </p:cNvPr>
          <p:cNvSpPr>
            <a:spLocks noGrp="1"/>
          </p:cNvSpPr>
          <p:nvPr>
            <p:ph type="title"/>
          </p:nvPr>
        </p:nvSpPr>
        <p:spPr>
          <a:xfrm>
            <a:off x="457200" y="914400"/>
            <a:ext cx="8534400" cy="1524000"/>
          </a:xfrm>
        </p:spPr>
        <p:txBody>
          <a:bodyPr rtlCol="0">
            <a:normAutofit fontScale="90000"/>
          </a:bodyPr>
          <a:lstStyle/>
          <a:p>
            <a:pPr algn="l" eaLnBrk="1" fontAlgn="auto" hangingPunct="1">
              <a:spcAft>
                <a:spcPts val="0"/>
              </a:spcAft>
              <a:defRPr/>
            </a:pPr>
            <a:br>
              <a:rPr lang="en-US" dirty="0"/>
            </a:br>
            <a:br>
              <a:rPr lang="en-US" dirty="0"/>
            </a:br>
            <a:br>
              <a:rPr lang="en-US" dirty="0"/>
            </a:br>
            <a:r>
              <a:rPr lang="en-US" dirty="0"/>
              <a:t>Q</a:t>
            </a:r>
            <a:r>
              <a:rPr lang="en-US" dirty="0">
                <a:solidFill>
                  <a:srgbClr val="FFFF00"/>
                </a:solidFill>
              </a:rPr>
              <a:t>. Bank acquiring INR from the customer for exchange of FC is a</a:t>
            </a: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BC1C32E1-2AAE-CDBB-C29C-53FE5A7C2D2E}"/>
              </a:ext>
            </a:extLst>
          </p:cNvPr>
          <p:cNvSpPr>
            <a:spLocks noGrp="1"/>
          </p:cNvSpPr>
          <p:nvPr>
            <p:ph idx="1"/>
          </p:nvPr>
        </p:nvSpPr>
        <p:spPr>
          <a:xfrm>
            <a:off x="457200" y="3276600"/>
            <a:ext cx="8382000" cy="1524000"/>
          </a:xfrm>
        </p:spPr>
        <p:txBody>
          <a:bodyPr/>
          <a:lstStyle/>
          <a:p>
            <a:pPr eaLnBrk="1" hangingPunct="1">
              <a:buFont typeface="Arial" charset="0"/>
              <a:buNone/>
              <a:defRPr/>
            </a:pPr>
            <a:endParaRPr lang="en-US" dirty="0">
              <a:solidFill>
                <a:srgbClr val="FFFF00"/>
              </a:solidFill>
              <a:latin typeface="+mj-lt"/>
              <a:ea typeface="+mj-ea"/>
              <a:cs typeface="+mj-cs"/>
            </a:endParaRPr>
          </a:p>
          <a:p>
            <a:pPr eaLnBrk="1" hangingPunct="1">
              <a:buFont typeface="Arial" charset="0"/>
              <a:buNone/>
              <a:defRPr/>
            </a:pPr>
            <a:r>
              <a:rPr lang="en-US" dirty="0">
                <a:solidFill>
                  <a:srgbClr val="FFFF00"/>
                </a:solidFill>
                <a:latin typeface="+mj-lt"/>
                <a:ea typeface="+mj-ea"/>
                <a:cs typeface="+mj-cs"/>
              </a:rPr>
              <a:t>		</a:t>
            </a: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Sale Transaction</a:t>
            </a:r>
            <a:endParaRPr lang="en-IN" dirty="0"/>
          </a:p>
        </p:txBody>
      </p:sp>
      <p:sp>
        <p:nvSpPr>
          <p:cNvPr id="4" name="Date Placeholder 3">
            <a:extLst>
              <a:ext uri="{FF2B5EF4-FFF2-40B4-BE49-F238E27FC236}">
                <a16:creationId xmlns:a16="http://schemas.microsoft.com/office/drawing/2014/main" id="{246EA3ED-BB45-6680-9F56-685E06295066}"/>
              </a:ext>
            </a:extLst>
          </p:cNvPr>
          <p:cNvSpPr>
            <a:spLocks noGrp="1"/>
          </p:cNvSpPr>
          <p:nvPr>
            <p:ph type="dt" sz="half" idx="10"/>
          </p:nvPr>
        </p:nvSpPr>
        <p:spPr/>
        <p:txBody>
          <a:bodyPr/>
          <a:lstStyle/>
          <a:p>
            <a:pPr>
              <a:defRPr/>
            </a:pPr>
            <a:fld id="{14EB20D4-421D-436F-962B-E81766F7E099}" type="datetime1">
              <a:rPr lang="en-US" smtClean="0"/>
              <a:pPr>
                <a:defRPr/>
              </a:pPr>
              <a:t>2/2/2025</a:t>
            </a:fld>
            <a:endParaRPr lang="en-US"/>
          </a:p>
        </p:txBody>
      </p:sp>
      <p:sp>
        <p:nvSpPr>
          <p:cNvPr id="6" name="Footer Placeholder 5">
            <a:extLst>
              <a:ext uri="{FF2B5EF4-FFF2-40B4-BE49-F238E27FC236}">
                <a16:creationId xmlns:a16="http://schemas.microsoft.com/office/drawing/2014/main" id="{6BBAB38F-0BF3-B8F6-81A3-839534D5C002}"/>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0B96BB2A-A20B-E008-5CFC-9DE847804355}"/>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289FBC5-9D23-40DE-85F1-599937F00F58}" type="slidenum">
              <a:rPr lang="en-US" altLang="en-US">
                <a:solidFill>
                  <a:srgbClr val="FFFFFF"/>
                </a:solidFill>
              </a:rPr>
              <a:pPr eaLnBrk="1" hangingPunct="1"/>
              <a:t>87</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A3F48-3A56-ACAB-90C4-C919931203ED}"/>
              </a:ext>
            </a:extLst>
          </p:cNvPr>
          <p:cNvSpPr>
            <a:spLocks noGrp="1"/>
          </p:cNvSpPr>
          <p:nvPr>
            <p:ph type="title"/>
          </p:nvPr>
        </p:nvSpPr>
        <p:spPr>
          <a:xfrm>
            <a:off x="457200" y="914400"/>
            <a:ext cx="8534400" cy="1524000"/>
          </a:xfrm>
        </p:spPr>
        <p:txBody>
          <a:bodyPr rtlCol="0">
            <a:normAutofit fontScale="90000"/>
          </a:bodyPr>
          <a:lstStyle/>
          <a:p>
            <a:pPr algn="l" eaLnBrk="1" fontAlgn="auto" hangingPunct="1">
              <a:spcAft>
                <a:spcPts val="0"/>
              </a:spcAft>
              <a:defRPr/>
            </a:pPr>
            <a:br>
              <a:rPr lang="en-US" dirty="0"/>
            </a:br>
            <a:br>
              <a:rPr lang="en-US" dirty="0"/>
            </a:br>
            <a:br>
              <a:rPr lang="en-US" dirty="0"/>
            </a:br>
            <a:r>
              <a:rPr lang="en-US" dirty="0"/>
              <a:t>Q</a:t>
            </a:r>
            <a:r>
              <a:rPr lang="en-US" dirty="0">
                <a:solidFill>
                  <a:srgbClr val="FFFF00"/>
                </a:solidFill>
              </a:rPr>
              <a:t>. In respect of two way quotations, type of quotes given by the market maker is</a:t>
            </a:r>
            <a:br>
              <a:rPr lang="en-US" dirty="0"/>
            </a:br>
            <a:br>
              <a:rPr lang="en-US" dirty="0"/>
            </a:br>
            <a:br>
              <a:rPr lang="en-IN" dirty="0"/>
            </a:br>
            <a:endParaRPr lang="en-IN" dirty="0"/>
          </a:p>
        </p:txBody>
      </p:sp>
      <p:sp>
        <p:nvSpPr>
          <p:cNvPr id="3075" name="Content Placeholder 2">
            <a:extLst>
              <a:ext uri="{FF2B5EF4-FFF2-40B4-BE49-F238E27FC236}">
                <a16:creationId xmlns:a16="http://schemas.microsoft.com/office/drawing/2014/main" id="{100C4791-19FB-529D-F34F-C17E4DEDAE40}"/>
              </a:ext>
            </a:extLst>
          </p:cNvPr>
          <p:cNvSpPr>
            <a:spLocks noGrp="1"/>
          </p:cNvSpPr>
          <p:nvPr>
            <p:ph idx="1"/>
          </p:nvPr>
        </p:nvSpPr>
        <p:spPr>
          <a:xfrm>
            <a:off x="457200" y="3276600"/>
            <a:ext cx="8382000" cy="1524000"/>
          </a:xfrm>
        </p:spPr>
        <p:txBody>
          <a:bodyPr/>
          <a:lstStyle/>
          <a:p>
            <a:pPr eaLnBrk="1" hangingPunct="1">
              <a:buFont typeface="Arial" charset="0"/>
              <a:buNone/>
              <a:defRPr/>
            </a:pPr>
            <a:endParaRPr lang="en-US" dirty="0">
              <a:solidFill>
                <a:srgbClr val="FFFF00"/>
              </a:solidFill>
              <a:latin typeface="+mj-lt"/>
              <a:ea typeface="+mj-ea"/>
              <a:cs typeface="+mj-cs"/>
            </a:endParaRPr>
          </a:p>
          <a:p>
            <a:pPr eaLnBrk="1" hangingPunct="1">
              <a:buFont typeface="Arial" charset="0"/>
              <a:buNone/>
              <a:defRPr/>
            </a:pPr>
            <a:r>
              <a:rPr lang="en-US" dirty="0">
                <a:solidFill>
                  <a:srgbClr val="FFFF00"/>
                </a:solidFill>
                <a:latin typeface="+mj-lt"/>
                <a:ea typeface="+mj-ea"/>
                <a:cs typeface="+mj-cs"/>
              </a:rPr>
              <a:t>		</a:t>
            </a: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Bid  -  Offer</a:t>
            </a:r>
            <a:endParaRPr lang="en-IN" dirty="0"/>
          </a:p>
        </p:txBody>
      </p:sp>
      <p:sp>
        <p:nvSpPr>
          <p:cNvPr id="4" name="Date Placeholder 3">
            <a:extLst>
              <a:ext uri="{FF2B5EF4-FFF2-40B4-BE49-F238E27FC236}">
                <a16:creationId xmlns:a16="http://schemas.microsoft.com/office/drawing/2014/main" id="{2B65B891-300F-0AE1-B14F-BC24EE0BAA65}"/>
              </a:ext>
            </a:extLst>
          </p:cNvPr>
          <p:cNvSpPr>
            <a:spLocks noGrp="1"/>
          </p:cNvSpPr>
          <p:nvPr>
            <p:ph type="dt" sz="half" idx="10"/>
          </p:nvPr>
        </p:nvSpPr>
        <p:spPr/>
        <p:txBody>
          <a:bodyPr/>
          <a:lstStyle/>
          <a:p>
            <a:pPr>
              <a:defRPr/>
            </a:pPr>
            <a:fld id="{0DC661CE-3ED9-44DE-938F-18F2137D162C}" type="datetime1">
              <a:rPr lang="en-US" smtClean="0"/>
              <a:pPr>
                <a:defRPr/>
              </a:pPr>
              <a:t>2/2/2025</a:t>
            </a:fld>
            <a:endParaRPr lang="en-US"/>
          </a:p>
        </p:txBody>
      </p:sp>
      <p:sp>
        <p:nvSpPr>
          <p:cNvPr id="6" name="Footer Placeholder 5">
            <a:extLst>
              <a:ext uri="{FF2B5EF4-FFF2-40B4-BE49-F238E27FC236}">
                <a16:creationId xmlns:a16="http://schemas.microsoft.com/office/drawing/2014/main" id="{1B30A728-AFC4-6C74-0E9A-8400DC64276C}"/>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A34361E1-91E8-A069-87E6-FBA537F8B304}"/>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2ABE878-7267-402D-9AD1-59016956B682}" type="slidenum">
              <a:rPr lang="en-US" altLang="en-US">
                <a:solidFill>
                  <a:srgbClr val="FFFFFF"/>
                </a:solidFill>
              </a:rPr>
              <a:pPr eaLnBrk="1" hangingPunct="1"/>
              <a:t>88</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7FDE5-38E7-BC8E-E19B-F23CCA8B2574}"/>
              </a:ext>
            </a:extLst>
          </p:cNvPr>
          <p:cNvSpPr>
            <a:spLocks noGrp="1"/>
          </p:cNvSpPr>
          <p:nvPr>
            <p:ph type="title"/>
          </p:nvPr>
        </p:nvSpPr>
        <p:spPr>
          <a:xfrm>
            <a:off x="457200" y="914400"/>
            <a:ext cx="8534400" cy="1524000"/>
          </a:xfrm>
        </p:spPr>
        <p:txBody>
          <a:bodyPr rtlCol="0">
            <a:normAutofit fontScale="90000"/>
          </a:bodyPr>
          <a:lstStyle/>
          <a:p>
            <a:pPr algn="l" eaLnBrk="1" fontAlgn="auto" hangingPunct="1">
              <a:spcAft>
                <a:spcPts val="0"/>
              </a:spcAft>
              <a:defRPr/>
            </a:pPr>
            <a:br>
              <a:rPr lang="en-US" dirty="0"/>
            </a:br>
            <a:br>
              <a:rPr lang="en-US" dirty="0"/>
            </a:br>
            <a:br>
              <a:rPr lang="en-US" dirty="0"/>
            </a:br>
            <a:r>
              <a:rPr lang="en-US" dirty="0"/>
              <a:t>Q</a:t>
            </a:r>
            <a:r>
              <a:rPr lang="en-US" dirty="0">
                <a:solidFill>
                  <a:srgbClr val="FFFF00"/>
                </a:solidFill>
              </a:rPr>
              <a:t>. Maximum period for which Pre shipment finance at concessional rate can be extended is </a:t>
            </a:r>
            <a:br>
              <a:rPr lang="en-US" dirty="0">
                <a:solidFill>
                  <a:srgbClr val="FFFF00"/>
                </a:solidFill>
              </a:rPr>
            </a:br>
            <a:br>
              <a:rPr lang="en-US" dirty="0"/>
            </a:br>
            <a:br>
              <a:rPr lang="en-IN" dirty="0"/>
            </a:br>
            <a:endParaRPr lang="en-IN" dirty="0"/>
          </a:p>
        </p:txBody>
      </p:sp>
      <p:sp>
        <p:nvSpPr>
          <p:cNvPr id="3075" name="Content Placeholder 2">
            <a:extLst>
              <a:ext uri="{FF2B5EF4-FFF2-40B4-BE49-F238E27FC236}">
                <a16:creationId xmlns:a16="http://schemas.microsoft.com/office/drawing/2014/main" id="{AC8A4C8D-384D-03BC-8E4D-172727364A96}"/>
              </a:ext>
            </a:extLst>
          </p:cNvPr>
          <p:cNvSpPr>
            <a:spLocks noGrp="1"/>
          </p:cNvSpPr>
          <p:nvPr>
            <p:ph idx="1"/>
          </p:nvPr>
        </p:nvSpPr>
        <p:spPr>
          <a:xfrm>
            <a:off x="214282" y="2571744"/>
            <a:ext cx="8382000" cy="3286148"/>
          </a:xfrm>
        </p:spPr>
        <p:txBody>
          <a:bodyPr>
            <a:normAutofit fontScale="77500" lnSpcReduction="20000"/>
          </a:bodyPr>
          <a:lstStyle/>
          <a:p>
            <a:pPr eaLnBrk="1" hangingPunct="1">
              <a:buFont typeface="Arial" charset="0"/>
              <a:buNone/>
              <a:defRPr/>
            </a:pPr>
            <a:endParaRPr lang="en-US" dirty="0">
              <a:solidFill>
                <a:srgbClr val="FFFF00"/>
              </a:solidFill>
              <a:latin typeface="+mj-lt"/>
              <a:ea typeface="+mj-ea"/>
              <a:cs typeface="+mj-cs"/>
            </a:endParaRPr>
          </a:p>
          <a:p>
            <a:pPr eaLnBrk="1" hangingPunct="1">
              <a:buFont typeface="Arial" charset="0"/>
              <a:buNone/>
              <a:defRPr/>
            </a:pP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360  Days,</a:t>
            </a:r>
          </a:p>
          <a:p>
            <a:pPr eaLnBrk="1" hangingPunct="1">
              <a:buFont typeface="Arial" charset="0"/>
              <a:buNone/>
              <a:defRPr/>
            </a:pPr>
            <a:r>
              <a:rPr lang="en-US" sz="4000" dirty="0">
                <a:solidFill>
                  <a:srgbClr val="FFFF00"/>
                </a:solidFill>
                <a:latin typeface="+mj-lt"/>
                <a:ea typeface="+mj-ea"/>
                <a:cs typeface="+mj-cs"/>
              </a:rPr>
              <a:t>  Overdue Period : ECONOS (Export Credit not otherwise specified rate,</a:t>
            </a:r>
          </a:p>
          <a:p>
            <a:pPr eaLnBrk="1" hangingPunct="1">
              <a:buFont typeface="Arial" charset="0"/>
              <a:buNone/>
              <a:defRPr/>
            </a:pPr>
            <a:r>
              <a:rPr lang="en-US" sz="4000" dirty="0">
                <a:solidFill>
                  <a:srgbClr val="FFFF00"/>
                </a:solidFill>
                <a:latin typeface="+mj-lt"/>
                <a:ea typeface="+mj-ea"/>
                <a:cs typeface="+mj-cs"/>
              </a:rPr>
              <a:t>  Export not happening : Commercial </a:t>
            </a:r>
          </a:p>
          <a:p>
            <a:pPr eaLnBrk="1" hangingPunct="1">
              <a:buFont typeface="Arial" charset="0"/>
              <a:buNone/>
              <a:defRPr/>
            </a:pPr>
            <a:r>
              <a:rPr lang="en-US" sz="4000" dirty="0">
                <a:solidFill>
                  <a:srgbClr val="FFFF00"/>
                </a:solidFill>
                <a:latin typeface="+mj-lt"/>
                <a:ea typeface="+mj-ea"/>
                <a:cs typeface="+mj-cs"/>
              </a:rPr>
              <a:t>                                       Rate.</a:t>
            </a:r>
            <a:endParaRPr lang="en-IN" dirty="0"/>
          </a:p>
        </p:txBody>
      </p:sp>
      <p:sp>
        <p:nvSpPr>
          <p:cNvPr id="4" name="Date Placeholder 3">
            <a:extLst>
              <a:ext uri="{FF2B5EF4-FFF2-40B4-BE49-F238E27FC236}">
                <a16:creationId xmlns:a16="http://schemas.microsoft.com/office/drawing/2014/main" id="{97F7CF31-A67B-DF40-F695-55E398380610}"/>
              </a:ext>
            </a:extLst>
          </p:cNvPr>
          <p:cNvSpPr>
            <a:spLocks noGrp="1"/>
          </p:cNvSpPr>
          <p:nvPr>
            <p:ph type="dt" sz="half" idx="10"/>
          </p:nvPr>
        </p:nvSpPr>
        <p:spPr/>
        <p:txBody>
          <a:bodyPr/>
          <a:lstStyle/>
          <a:p>
            <a:pPr>
              <a:defRPr/>
            </a:pPr>
            <a:fld id="{6C037F87-68CC-4A28-9A42-F8A9E7C0DFD0}" type="datetime1">
              <a:rPr lang="en-US" smtClean="0"/>
              <a:pPr>
                <a:defRPr/>
              </a:pPr>
              <a:t>2/2/2025</a:t>
            </a:fld>
            <a:endParaRPr lang="en-US"/>
          </a:p>
        </p:txBody>
      </p:sp>
      <p:sp>
        <p:nvSpPr>
          <p:cNvPr id="6" name="Footer Placeholder 5">
            <a:extLst>
              <a:ext uri="{FF2B5EF4-FFF2-40B4-BE49-F238E27FC236}">
                <a16:creationId xmlns:a16="http://schemas.microsoft.com/office/drawing/2014/main" id="{24E69384-7231-1983-4CDF-B1888B43454B}"/>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C04851FE-4453-8E6A-0813-DD9CFA0A1B65}"/>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13703F2-63E1-4457-9B7E-0044E1C2C371}" type="slidenum">
              <a:rPr lang="en-US" altLang="en-US">
                <a:solidFill>
                  <a:srgbClr val="FFFFFF"/>
                </a:solidFill>
              </a:rPr>
              <a:pPr eaLnBrk="1" hangingPunct="1"/>
              <a:t>89</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3075">
                                            <p:txEl>
                                              <p:pRg st="2" end="2"/>
                                            </p:txEl>
                                          </p:spTgt>
                                        </p:tgtEl>
                                        <p:attrNameLst>
                                          <p:attrName>style.visibility</p:attrName>
                                        </p:attrNameLst>
                                      </p:cBhvr>
                                      <p:to>
                                        <p:strVal val="visible"/>
                                      </p:to>
                                    </p:set>
                                    <p:animEffect transition="in" filter="blinds(horizontal)">
                                      <p:cBhvr>
                                        <p:cTn id="16" dur="500"/>
                                        <p:tgtEl>
                                          <p:spTgt spid="307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3075">
                                            <p:txEl>
                                              <p:pRg st="3" end="3"/>
                                            </p:txEl>
                                          </p:spTgt>
                                        </p:tgtEl>
                                        <p:attrNameLst>
                                          <p:attrName>style.visibility</p:attrName>
                                        </p:attrNameLst>
                                      </p:cBhvr>
                                      <p:to>
                                        <p:strVal val="visible"/>
                                      </p:to>
                                    </p:set>
                                    <p:animEffect transition="in" filter="blinds(horizontal)">
                                      <p:cBhvr>
                                        <p:cTn id="21" dur="500"/>
                                        <p:tgtEl>
                                          <p:spTgt spid="3075">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3075">
                                            <p:txEl>
                                              <p:pRg st="4" end="4"/>
                                            </p:txEl>
                                          </p:spTgt>
                                        </p:tgtEl>
                                        <p:attrNameLst>
                                          <p:attrName>style.visibility</p:attrName>
                                        </p:attrNameLst>
                                      </p:cBhvr>
                                      <p:to>
                                        <p:strVal val="visible"/>
                                      </p:to>
                                    </p:set>
                                    <p:animEffect transition="in" filter="blinds(horizontal)">
                                      <p:cBhvr>
                                        <p:cTn id="26" dur="500"/>
                                        <p:tgtEl>
                                          <p:spTgt spid="307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503B2-F7FA-37CA-2883-A894EBC2CFB4}"/>
              </a:ext>
            </a:extLst>
          </p:cNvPr>
          <p:cNvSpPr>
            <a:spLocks noGrp="1"/>
          </p:cNvSpPr>
          <p:nvPr>
            <p:ph type="title"/>
          </p:nvPr>
        </p:nvSpPr>
        <p:spPr>
          <a:xfrm>
            <a:off x="457200" y="914400"/>
            <a:ext cx="8534400" cy="1524000"/>
          </a:xfrm>
        </p:spPr>
        <p:txBody>
          <a:bodyPr rtlCol="0">
            <a:normAutofit fontScale="90000"/>
          </a:bodyPr>
          <a:lstStyle/>
          <a:p>
            <a:pPr algn="l" eaLnBrk="1" fontAlgn="auto" hangingPunct="1">
              <a:spcAft>
                <a:spcPts val="0"/>
              </a:spcAft>
              <a:defRPr/>
            </a:pPr>
            <a:br>
              <a:rPr lang="en-US" dirty="0"/>
            </a:br>
            <a:br>
              <a:rPr lang="en-US" dirty="0"/>
            </a:br>
            <a:br>
              <a:rPr lang="en-US" dirty="0"/>
            </a:br>
            <a:r>
              <a:rPr lang="en-US" dirty="0"/>
              <a:t>Q</a:t>
            </a:r>
            <a:r>
              <a:rPr lang="en-US" dirty="0">
                <a:solidFill>
                  <a:srgbClr val="FFFF00"/>
                </a:solidFill>
              </a:rPr>
              <a:t>.  Advance against Bill sent on collection basis is called </a:t>
            </a:r>
            <a:br>
              <a:rPr lang="en-US" dirty="0">
                <a:solidFill>
                  <a:srgbClr val="FFFF00"/>
                </a:solidFill>
              </a:rPr>
            </a:br>
            <a:br>
              <a:rPr lang="en-US" dirty="0"/>
            </a:br>
            <a:endParaRPr lang="en-IN" dirty="0"/>
          </a:p>
        </p:txBody>
      </p:sp>
      <p:sp>
        <p:nvSpPr>
          <p:cNvPr id="3075" name="Content Placeholder 2">
            <a:extLst>
              <a:ext uri="{FF2B5EF4-FFF2-40B4-BE49-F238E27FC236}">
                <a16:creationId xmlns:a16="http://schemas.microsoft.com/office/drawing/2014/main" id="{709D7090-36A9-384B-0FF2-9398B5349EF4}"/>
              </a:ext>
            </a:extLst>
          </p:cNvPr>
          <p:cNvSpPr>
            <a:spLocks noGrp="1"/>
          </p:cNvSpPr>
          <p:nvPr>
            <p:ph idx="1"/>
          </p:nvPr>
        </p:nvSpPr>
        <p:spPr>
          <a:xfrm>
            <a:off x="457200" y="3276600"/>
            <a:ext cx="8382000" cy="1524000"/>
          </a:xfrm>
        </p:spPr>
        <p:txBody>
          <a:bodyPr/>
          <a:lstStyle/>
          <a:p>
            <a:pPr eaLnBrk="1" hangingPunct="1">
              <a:buFont typeface="Arial" charset="0"/>
              <a:buNone/>
              <a:defRPr/>
            </a:pPr>
            <a:endParaRPr lang="en-US" dirty="0">
              <a:solidFill>
                <a:srgbClr val="FFFF00"/>
              </a:solidFill>
              <a:latin typeface="+mj-lt"/>
              <a:ea typeface="+mj-ea"/>
              <a:cs typeface="+mj-cs"/>
            </a:endParaRPr>
          </a:p>
          <a:p>
            <a:pPr eaLnBrk="1" hangingPunct="1">
              <a:buFont typeface="Arial" charset="0"/>
              <a:buNone/>
              <a:defRPr/>
            </a:pP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Post Shipment Credit</a:t>
            </a:r>
            <a:endParaRPr lang="en-IN" dirty="0"/>
          </a:p>
        </p:txBody>
      </p:sp>
      <p:sp>
        <p:nvSpPr>
          <p:cNvPr id="4" name="Date Placeholder 3">
            <a:extLst>
              <a:ext uri="{FF2B5EF4-FFF2-40B4-BE49-F238E27FC236}">
                <a16:creationId xmlns:a16="http://schemas.microsoft.com/office/drawing/2014/main" id="{8E10B2D1-0E69-F6A5-6E67-776094B2E09C}"/>
              </a:ext>
            </a:extLst>
          </p:cNvPr>
          <p:cNvSpPr>
            <a:spLocks noGrp="1"/>
          </p:cNvSpPr>
          <p:nvPr>
            <p:ph type="dt" sz="half" idx="10"/>
          </p:nvPr>
        </p:nvSpPr>
        <p:spPr/>
        <p:txBody>
          <a:bodyPr/>
          <a:lstStyle/>
          <a:p>
            <a:pPr>
              <a:defRPr/>
            </a:pPr>
            <a:fld id="{9436EA09-C929-4332-AE90-2DE446B79173}" type="datetime1">
              <a:rPr lang="en-US" smtClean="0"/>
              <a:pPr>
                <a:defRPr/>
              </a:pPr>
              <a:t>2/2/2025</a:t>
            </a:fld>
            <a:endParaRPr lang="en-US"/>
          </a:p>
        </p:txBody>
      </p:sp>
      <p:sp>
        <p:nvSpPr>
          <p:cNvPr id="6" name="Footer Placeholder 5">
            <a:extLst>
              <a:ext uri="{FF2B5EF4-FFF2-40B4-BE49-F238E27FC236}">
                <a16:creationId xmlns:a16="http://schemas.microsoft.com/office/drawing/2014/main" id="{963586BD-5795-F668-A214-2C5F2C681516}"/>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F6285DC0-5F9B-C28F-C60D-792CED1317F8}"/>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61235C0-D3F6-4A2B-AABA-32ACEB6410D2}" type="slidenum">
              <a:rPr lang="en-US" altLang="en-US">
                <a:solidFill>
                  <a:srgbClr val="FFFFFF"/>
                </a:solidFill>
              </a:rPr>
              <a:pPr eaLnBrk="1" hangingPunct="1"/>
              <a:t>90</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1E3BF-7BD0-D92C-4701-B246BF6F71C2}"/>
              </a:ext>
            </a:extLst>
          </p:cNvPr>
          <p:cNvSpPr>
            <a:spLocks noGrp="1"/>
          </p:cNvSpPr>
          <p:nvPr>
            <p:ph type="title"/>
          </p:nvPr>
        </p:nvSpPr>
        <p:spPr>
          <a:xfrm>
            <a:off x="457200" y="914400"/>
            <a:ext cx="8534400" cy="1524000"/>
          </a:xfrm>
        </p:spPr>
        <p:txBody>
          <a:bodyPr rtlCol="0">
            <a:normAutofit fontScale="90000"/>
          </a:bodyPr>
          <a:lstStyle/>
          <a:p>
            <a:pPr algn="l" eaLnBrk="1" fontAlgn="auto" hangingPunct="1">
              <a:spcAft>
                <a:spcPts val="0"/>
              </a:spcAft>
              <a:defRPr/>
            </a:pPr>
            <a:br>
              <a:rPr lang="en-US" dirty="0"/>
            </a:br>
            <a:br>
              <a:rPr lang="en-US" dirty="0"/>
            </a:br>
            <a:br>
              <a:rPr lang="en-US" dirty="0"/>
            </a:br>
            <a:r>
              <a:rPr lang="en-US" dirty="0"/>
              <a:t>Q</a:t>
            </a:r>
            <a:r>
              <a:rPr lang="en-US" dirty="0">
                <a:solidFill>
                  <a:srgbClr val="FFFF00"/>
                </a:solidFill>
              </a:rPr>
              <a:t>.  Exports made to a warehouse situated outside India – </a:t>
            </a:r>
            <a:r>
              <a:rPr lang="en-US" dirty="0" err="1">
                <a:solidFill>
                  <a:srgbClr val="FFFF00"/>
                </a:solidFill>
              </a:rPr>
              <a:t>Realisation</a:t>
            </a:r>
            <a:r>
              <a:rPr lang="en-US" dirty="0">
                <a:solidFill>
                  <a:srgbClr val="FFFF00"/>
                </a:solidFill>
              </a:rPr>
              <a:t> period permitted is</a:t>
            </a:r>
            <a:br>
              <a:rPr lang="en-US" dirty="0">
                <a:solidFill>
                  <a:srgbClr val="FFFF00"/>
                </a:solidFill>
              </a:rPr>
            </a:br>
            <a:br>
              <a:rPr lang="en-US" dirty="0"/>
            </a:br>
            <a:br>
              <a:rPr lang="en-IN" dirty="0"/>
            </a:br>
            <a:endParaRPr lang="en-IN" dirty="0"/>
          </a:p>
        </p:txBody>
      </p:sp>
      <p:sp>
        <p:nvSpPr>
          <p:cNvPr id="3075" name="Content Placeholder 2">
            <a:extLst>
              <a:ext uri="{FF2B5EF4-FFF2-40B4-BE49-F238E27FC236}">
                <a16:creationId xmlns:a16="http://schemas.microsoft.com/office/drawing/2014/main" id="{E31EF8E2-09C5-E1F4-566D-46B598EA7D4B}"/>
              </a:ext>
            </a:extLst>
          </p:cNvPr>
          <p:cNvSpPr>
            <a:spLocks noGrp="1"/>
          </p:cNvSpPr>
          <p:nvPr>
            <p:ph idx="1"/>
          </p:nvPr>
        </p:nvSpPr>
        <p:spPr>
          <a:xfrm>
            <a:off x="457200" y="3276600"/>
            <a:ext cx="8382000" cy="1524000"/>
          </a:xfrm>
        </p:spPr>
        <p:txBody>
          <a:bodyPr/>
          <a:lstStyle/>
          <a:p>
            <a:pPr eaLnBrk="1" hangingPunct="1">
              <a:buFont typeface="Arial" charset="0"/>
              <a:buNone/>
              <a:defRPr/>
            </a:pPr>
            <a:endParaRPr lang="en-US" dirty="0">
              <a:solidFill>
                <a:srgbClr val="FFFF00"/>
              </a:solidFill>
              <a:latin typeface="+mj-lt"/>
              <a:ea typeface="+mj-ea"/>
              <a:cs typeface="+mj-cs"/>
            </a:endParaRPr>
          </a:p>
          <a:p>
            <a:pPr eaLnBrk="1" hangingPunct="1">
              <a:buFont typeface="Arial" charset="0"/>
              <a:buNone/>
              <a:defRPr/>
            </a:pP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15 Months</a:t>
            </a:r>
            <a:endParaRPr lang="en-IN" dirty="0"/>
          </a:p>
        </p:txBody>
      </p:sp>
      <p:sp>
        <p:nvSpPr>
          <p:cNvPr id="4" name="Date Placeholder 3">
            <a:extLst>
              <a:ext uri="{FF2B5EF4-FFF2-40B4-BE49-F238E27FC236}">
                <a16:creationId xmlns:a16="http://schemas.microsoft.com/office/drawing/2014/main" id="{6D8CE06C-2DF3-85B8-5DC6-3A8DA7BF418E}"/>
              </a:ext>
            </a:extLst>
          </p:cNvPr>
          <p:cNvSpPr>
            <a:spLocks noGrp="1"/>
          </p:cNvSpPr>
          <p:nvPr>
            <p:ph type="dt" sz="half" idx="10"/>
          </p:nvPr>
        </p:nvSpPr>
        <p:spPr/>
        <p:txBody>
          <a:bodyPr/>
          <a:lstStyle/>
          <a:p>
            <a:pPr>
              <a:defRPr/>
            </a:pPr>
            <a:fld id="{E36E4658-01F6-4998-9069-663485D145B2}" type="datetime1">
              <a:rPr lang="en-US" smtClean="0"/>
              <a:pPr>
                <a:defRPr/>
              </a:pPr>
              <a:t>2/2/2025</a:t>
            </a:fld>
            <a:endParaRPr lang="en-US"/>
          </a:p>
        </p:txBody>
      </p:sp>
      <p:sp>
        <p:nvSpPr>
          <p:cNvPr id="6" name="Footer Placeholder 5">
            <a:extLst>
              <a:ext uri="{FF2B5EF4-FFF2-40B4-BE49-F238E27FC236}">
                <a16:creationId xmlns:a16="http://schemas.microsoft.com/office/drawing/2014/main" id="{F1D948AE-5D4A-0FBF-6108-F0497A9E9843}"/>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EB431DAD-6EA4-4B88-C33F-C69A1F312086}"/>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4B97A72-AD5A-4398-ACB0-01E4F36B31B2}" type="slidenum">
              <a:rPr lang="en-US" altLang="en-US">
                <a:solidFill>
                  <a:srgbClr val="FFFFFF"/>
                </a:solidFill>
              </a:rPr>
              <a:pPr eaLnBrk="1" hangingPunct="1"/>
              <a:t>91</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909CC-E325-981E-C261-31055D6CF51C}"/>
              </a:ext>
            </a:extLst>
          </p:cNvPr>
          <p:cNvSpPr>
            <a:spLocks noGrp="1"/>
          </p:cNvSpPr>
          <p:nvPr>
            <p:ph type="title"/>
          </p:nvPr>
        </p:nvSpPr>
        <p:spPr>
          <a:xfrm>
            <a:off x="457200" y="914400"/>
            <a:ext cx="8534400" cy="1524000"/>
          </a:xfrm>
        </p:spPr>
        <p:txBody>
          <a:bodyPr rtlCol="0">
            <a:normAutofit fontScale="90000"/>
          </a:bodyPr>
          <a:lstStyle/>
          <a:p>
            <a:pPr algn="l" eaLnBrk="1" fontAlgn="auto" hangingPunct="1">
              <a:spcAft>
                <a:spcPts val="0"/>
              </a:spcAft>
              <a:defRPr/>
            </a:pPr>
            <a:br>
              <a:rPr lang="en-US" dirty="0"/>
            </a:br>
            <a:br>
              <a:rPr lang="en-US" dirty="0"/>
            </a:br>
            <a:br>
              <a:rPr lang="en-US" dirty="0"/>
            </a:br>
            <a:r>
              <a:rPr lang="en-US" dirty="0"/>
              <a:t>Q</a:t>
            </a:r>
            <a:r>
              <a:rPr lang="en-US" dirty="0">
                <a:solidFill>
                  <a:srgbClr val="FFFF00"/>
                </a:solidFill>
              </a:rPr>
              <a:t>.  As per RBI guidelines, for import of Aircraft maximum amount that can be remitted by AD Bank as advance remittance for category 2 (PSU/goi/state gov) without </a:t>
            </a:r>
            <a:r>
              <a:rPr lang="en-US" dirty="0" err="1">
                <a:solidFill>
                  <a:srgbClr val="FFFF00"/>
                </a:solidFill>
              </a:rPr>
              <a:t>sblc</a:t>
            </a:r>
            <a:r>
              <a:rPr lang="en-US" dirty="0">
                <a:solidFill>
                  <a:srgbClr val="FFFF00"/>
                </a:solidFill>
              </a:rPr>
              <a:t>/</a:t>
            </a:r>
            <a:r>
              <a:rPr lang="en-US" dirty="0" err="1">
                <a:solidFill>
                  <a:srgbClr val="FFFF00"/>
                </a:solidFill>
              </a:rPr>
              <a:t>gtee</a:t>
            </a:r>
            <a:r>
              <a:rPr lang="en-US" dirty="0">
                <a:solidFill>
                  <a:srgbClr val="FFFF00"/>
                </a:solidFill>
              </a:rPr>
              <a:t> is</a:t>
            </a:r>
            <a:br>
              <a:rPr lang="en-US" dirty="0">
                <a:solidFill>
                  <a:srgbClr val="FFFF00"/>
                </a:solidFill>
              </a:rPr>
            </a:br>
            <a:br>
              <a:rPr lang="en-US" dirty="0"/>
            </a:br>
            <a:br>
              <a:rPr lang="en-IN" dirty="0"/>
            </a:br>
            <a:endParaRPr lang="en-IN" dirty="0"/>
          </a:p>
        </p:txBody>
      </p:sp>
      <p:sp>
        <p:nvSpPr>
          <p:cNvPr id="3075" name="Content Placeholder 2">
            <a:extLst>
              <a:ext uri="{FF2B5EF4-FFF2-40B4-BE49-F238E27FC236}">
                <a16:creationId xmlns:a16="http://schemas.microsoft.com/office/drawing/2014/main" id="{97CCD5B5-55EE-4A2A-FA04-4426AC13F207}"/>
              </a:ext>
            </a:extLst>
          </p:cNvPr>
          <p:cNvSpPr>
            <a:spLocks noGrp="1"/>
          </p:cNvSpPr>
          <p:nvPr>
            <p:ph idx="1"/>
          </p:nvPr>
        </p:nvSpPr>
        <p:spPr>
          <a:xfrm>
            <a:off x="457200" y="3276600"/>
            <a:ext cx="8382000" cy="1524000"/>
          </a:xfrm>
        </p:spPr>
        <p:txBody>
          <a:bodyPr/>
          <a:lstStyle/>
          <a:p>
            <a:pPr eaLnBrk="1" hangingPunct="1">
              <a:buFont typeface="Arial" charset="0"/>
              <a:buNone/>
              <a:defRPr/>
            </a:pPr>
            <a:endParaRPr lang="en-US" dirty="0">
              <a:solidFill>
                <a:srgbClr val="FFFF00"/>
              </a:solidFill>
              <a:latin typeface="+mj-lt"/>
              <a:ea typeface="+mj-ea"/>
              <a:cs typeface="+mj-cs"/>
            </a:endParaRPr>
          </a:p>
          <a:p>
            <a:pPr eaLnBrk="1" hangingPunct="1">
              <a:buFont typeface="Arial" charset="0"/>
              <a:buNone/>
              <a:defRPr/>
            </a:pP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USD 50 Million</a:t>
            </a:r>
            <a:endParaRPr lang="en-IN" dirty="0"/>
          </a:p>
        </p:txBody>
      </p:sp>
      <p:sp>
        <p:nvSpPr>
          <p:cNvPr id="4" name="Date Placeholder 3">
            <a:extLst>
              <a:ext uri="{FF2B5EF4-FFF2-40B4-BE49-F238E27FC236}">
                <a16:creationId xmlns:a16="http://schemas.microsoft.com/office/drawing/2014/main" id="{1E5A77BB-0325-F863-AA70-C6085C838FFB}"/>
              </a:ext>
            </a:extLst>
          </p:cNvPr>
          <p:cNvSpPr>
            <a:spLocks noGrp="1"/>
          </p:cNvSpPr>
          <p:nvPr>
            <p:ph type="dt" sz="half" idx="10"/>
          </p:nvPr>
        </p:nvSpPr>
        <p:spPr/>
        <p:txBody>
          <a:bodyPr/>
          <a:lstStyle/>
          <a:p>
            <a:pPr>
              <a:defRPr/>
            </a:pPr>
            <a:fld id="{09F33F31-F1DE-4907-90AD-965A94D1D24B}" type="datetime1">
              <a:rPr lang="en-US" smtClean="0"/>
              <a:pPr>
                <a:defRPr/>
              </a:pPr>
              <a:t>2/2/2025</a:t>
            </a:fld>
            <a:endParaRPr lang="en-US"/>
          </a:p>
        </p:txBody>
      </p:sp>
      <p:sp>
        <p:nvSpPr>
          <p:cNvPr id="6" name="Footer Placeholder 5">
            <a:extLst>
              <a:ext uri="{FF2B5EF4-FFF2-40B4-BE49-F238E27FC236}">
                <a16:creationId xmlns:a16="http://schemas.microsoft.com/office/drawing/2014/main" id="{6BF09E77-8657-565C-0043-7DF2B7571548}"/>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A98CDBF1-C4B1-38F7-0371-472E5AE8323C}"/>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3AEC8B8-550A-462D-80B5-BFB60167A42C}" type="slidenum">
              <a:rPr lang="en-US" altLang="en-US">
                <a:solidFill>
                  <a:srgbClr val="FFFFFF"/>
                </a:solidFill>
              </a:rPr>
              <a:pPr eaLnBrk="1" hangingPunct="1"/>
              <a:t>92</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34785-AA41-EBB3-EFA8-AD7A9B30C827}"/>
              </a:ext>
            </a:extLst>
          </p:cNvPr>
          <p:cNvSpPr>
            <a:spLocks noGrp="1"/>
          </p:cNvSpPr>
          <p:nvPr>
            <p:ph type="title"/>
          </p:nvPr>
        </p:nvSpPr>
        <p:spPr>
          <a:xfrm>
            <a:off x="357158" y="357166"/>
            <a:ext cx="8534400" cy="1524000"/>
          </a:xfrm>
        </p:spPr>
        <p:txBody>
          <a:bodyPr rtlCol="0">
            <a:normAutofit fontScale="90000"/>
          </a:bodyPr>
          <a:lstStyle/>
          <a:p>
            <a:pPr algn="l" eaLnBrk="1" fontAlgn="auto" hangingPunct="1">
              <a:spcAft>
                <a:spcPts val="0"/>
              </a:spcAft>
              <a:defRPr/>
            </a:pPr>
            <a:br>
              <a:rPr lang="en-US" dirty="0"/>
            </a:br>
            <a:br>
              <a:rPr lang="en-US" dirty="0"/>
            </a:br>
            <a:br>
              <a:rPr lang="en-US" dirty="0"/>
            </a:br>
            <a:r>
              <a:rPr lang="en-US" dirty="0"/>
              <a:t>Q</a:t>
            </a:r>
            <a:r>
              <a:rPr lang="en-US" dirty="0">
                <a:solidFill>
                  <a:srgbClr val="FFFF00"/>
                </a:solidFill>
              </a:rPr>
              <a:t>.  Banks can have access to information in Indian Customs EDI System through the portal</a:t>
            </a:r>
            <a:br>
              <a:rPr lang="en-US" dirty="0">
                <a:solidFill>
                  <a:srgbClr val="FFFF00"/>
                </a:solidFill>
              </a:rPr>
            </a:br>
            <a:br>
              <a:rPr lang="en-US" dirty="0"/>
            </a:br>
            <a:br>
              <a:rPr lang="en-IN" dirty="0"/>
            </a:br>
            <a:endParaRPr lang="en-IN" dirty="0"/>
          </a:p>
        </p:txBody>
      </p:sp>
      <p:sp>
        <p:nvSpPr>
          <p:cNvPr id="3075" name="Content Placeholder 2">
            <a:extLst>
              <a:ext uri="{FF2B5EF4-FFF2-40B4-BE49-F238E27FC236}">
                <a16:creationId xmlns:a16="http://schemas.microsoft.com/office/drawing/2014/main" id="{D3BD3287-A890-18EC-3634-3886B1381CB6}"/>
              </a:ext>
            </a:extLst>
          </p:cNvPr>
          <p:cNvSpPr>
            <a:spLocks noGrp="1"/>
          </p:cNvSpPr>
          <p:nvPr>
            <p:ph idx="1"/>
          </p:nvPr>
        </p:nvSpPr>
        <p:spPr>
          <a:xfrm>
            <a:off x="428596" y="2071678"/>
            <a:ext cx="8382000" cy="4071966"/>
          </a:xfrm>
        </p:spPr>
        <p:txBody>
          <a:bodyPr/>
          <a:lstStyle/>
          <a:p>
            <a:pPr eaLnBrk="1" hangingPunct="1">
              <a:buFont typeface="Arial" charset="0"/>
              <a:buNone/>
              <a:defRPr/>
            </a:pPr>
            <a:endParaRPr lang="en-US" dirty="0">
              <a:solidFill>
                <a:srgbClr val="FFFF00"/>
              </a:solidFill>
              <a:latin typeface="+mj-lt"/>
              <a:ea typeface="+mj-ea"/>
              <a:cs typeface="+mj-cs"/>
            </a:endParaRPr>
          </a:p>
          <a:p>
            <a:pPr eaLnBrk="1" hangingPunct="1">
              <a:buFont typeface="Arial" charset="0"/>
              <a:buNone/>
              <a:defRPr/>
            </a:pP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ICEGATE</a:t>
            </a:r>
          </a:p>
          <a:p>
            <a:pPr>
              <a:buNone/>
              <a:defRPr/>
            </a:pPr>
            <a:r>
              <a:rPr lang="en-US" dirty="0"/>
              <a:t>     </a:t>
            </a:r>
            <a:r>
              <a:rPr lang="en-US" dirty="0">
                <a:solidFill>
                  <a:srgbClr val="FFFF00"/>
                </a:solidFill>
              </a:rPr>
              <a:t>Indian Customs Electronic Data Interchange Gateway (ICEGATE) is the national portal of Indian Customs of Central Board of Indirect Taxes and Customs (CBIC) that provides e-filing services to the Trade, Cargo Carriers and other Trading Partners electronically.</a:t>
            </a:r>
            <a:endParaRPr lang="en-IN" dirty="0">
              <a:solidFill>
                <a:srgbClr val="FFFF00"/>
              </a:solidFill>
            </a:endParaRPr>
          </a:p>
        </p:txBody>
      </p:sp>
      <p:sp>
        <p:nvSpPr>
          <p:cNvPr id="4" name="Date Placeholder 3">
            <a:extLst>
              <a:ext uri="{FF2B5EF4-FFF2-40B4-BE49-F238E27FC236}">
                <a16:creationId xmlns:a16="http://schemas.microsoft.com/office/drawing/2014/main" id="{7E2C35B4-EED8-8D09-0954-5BE0C7F7DF9B}"/>
              </a:ext>
            </a:extLst>
          </p:cNvPr>
          <p:cNvSpPr>
            <a:spLocks noGrp="1"/>
          </p:cNvSpPr>
          <p:nvPr>
            <p:ph type="dt" sz="half" idx="10"/>
          </p:nvPr>
        </p:nvSpPr>
        <p:spPr/>
        <p:txBody>
          <a:bodyPr/>
          <a:lstStyle/>
          <a:p>
            <a:pPr>
              <a:defRPr/>
            </a:pPr>
            <a:fld id="{BC2BFD05-0775-4969-9A15-A9132872EE27}" type="datetime1">
              <a:rPr lang="en-US" smtClean="0"/>
              <a:pPr>
                <a:defRPr/>
              </a:pPr>
              <a:t>2/2/2025</a:t>
            </a:fld>
            <a:endParaRPr lang="en-US"/>
          </a:p>
        </p:txBody>
      </p:sp>
      <p:sp>
        <p:nvSpPr>
          <p:cNvPr id="6" name="Footer Placeholder 5">
            <a:extLst>
              <a:ext uri="{FF2B5EF4-FFF2-40B4-BE49-F238E27FC236}">
                <a16:creationId xmlns:a16="http://schemas.microsoft.com/office/drawing/2014/main" id="{0AA01D04-7656-FEF7-2763-6322FD0EF350}"/>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14FB56F9-F98F-79C7-046D-9CBF1C07F83B}"/>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9C9433F-55D1-4960-AAE6-99E9A363FDE7}" type="slidenum">
              <a:rPr lang="en-US" altLang="en-US">
                <a:solidFill>
                  <a:srgbClr val="FFFFFF"/>
                </a:solidFill>
              </a:rPr>
              <a:pPr eaLnBrk="1" hangingPunct="1"/>
              <a:t>93</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3075">
                                            <p:txEl>
                                              <p:pRg st="2" end="2"/>
                                            </p:txEl>
                                          </p:spTgt>
                                        </p:tgtEl>
                                        <p:attrNameLst>
                                          <p:attrName>style.visibility</p:attrName>
                                        </p:attrNameLst>
                                      </p:cBhvr>
                                      <p:to>
                                        <p:strVal val="visible"/>
                                      </p:to>
                                    </p:set>
                                    <p:animEffect transition="in" filter="blinds(horizontal)">
                                      <p:cBhvr>
                                        <p:cTn id="16" dur="500"/>
                                        <p:tgtEl>
                                          <p:spTgt spid="307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67FC9-30E3-50A2-0A50-632DE79F1F90}"/>
              </a:ext>
            </a:extLst>
          </p:cNvPr>
          <p:cNvSpPr>
            <a:spLocks noGrp="1"/>
          </p:cNvSpPr>
          <p:nvPr>
            <p:ph type="title"/>
          </p:nvPr>
        </p:nvSpPr>
        <p:spPr>
          <a:xfrm>
            <a:off x="357158" y="428604"/>
            <a:ext cx="8534400" cy="1524000"/>
          </a:xfrm>
        </p:spPr>
        <p:txBody>
          <a:bodyPr rtlCol="0">
            <a:normAutofit fontScale="90000"/>
          </a:bodyPr>
          <a:lstStyle/>
          <a:p>
            <a:pPr algn="l">
              <a:defRPr/>
            </a:pPr>
            <a:br>
              <a:rPr lang="en-US" dirty="0"/>
            </a:br>
            <a:r>
              <a:rPr lang="en-US" dirty="0"/>
              <a:t>Q</a:t>
            </a:r>
            <a:r>
              <a:rPr lang="en-US" dirty="0">
                <a:solidFill>
                  <a:srgbClr val="FFFF00"/>
                </a:solidFill>
              </a:rPr>
              <a:t>.  Settlement of Forward Contract : </a:t>
            </a:r>
            <a:r>
              <a:rPr lang="en-US" sz="3600" dirty="0">
                <a:solidFill>
                  <a:srgbClr val="FFFF00"/>
                </a:solidFill>
              </a:rPr>
              <a:t>Exports/Purchase Transactions</a:t>
            </a:r>
            <a:r>
              <a:rPr lang="en-US" dirty="0">
                <a:solidFill>
                  <a:srgbClr val="FFFF00"/>
                </a:solidFill>
              </a:rPr>
              <a:t> ?</a:t>
            </a:r>
            <a:br>
              <a:rPr lang="en-US" dirty="0">
                <a:solidFill>
                  <a:srgbClr val="FFFF00"/>
                </a:solidFill>
              </a:rPr>
            </a:br>
            <a:br>
              <a:rPr lang="en-US" dirty="0"/>
            </a:br>
            <a:br>
              <a:rPr lang="en-IN" dirty="0"/>
            </a:br>
            <a:endParaRPr lang="en-IN" dirty="0"/>
          </a:p>
        </p:txBody>
      </p:sp>
      <p:sp>
        <p:nvSpPr>
          <p:cNvPr id="3075" name="Content Placeholder 2">
            <a:extLst>
              <a:ext uri="{FF2B5EF4-FFF2-40B4-BE49-F238E27FC236}">
                <a16:creationId xmlns:a16="http://schemas.microsoft.com/office/drawing/2014/main" id="{33DF0970-0A17-87FC-906B-B1D579BB1C00}"/>
              </a:ext>
            </a:extLst>
          </p:cNvPr>
          <p:cNvSpPr>
            <a:spLocks noGrp="1"/>
          </p:cNvSpPr>
          <p:nvPr>
            <p:ph idx="1"/>
          </p:nvPr>
        </p:nvSpPr>
        <p:spPr>
          <a:xfrm>
            <a:off x="285720" y="1214422"/>
            <a:ext cx="8382000" cy="4572032"/>
          </a:xfrm>
        </p:spPr>
        <p:txBody>
          <a:bodyPr>
            <a:normAutofit fontScale="92500" lnSpcReduction="10000"/>
          </a:bodyPr>
          <a:lstStyle/>
          <a:p>
            <a:pPr>
              <a:buNone/>
            </a:pPr>
            <a:endParaRPr lang="en-US" sz="4000" dirty="0">
              <a:solidFill>
                <a:srgbClr val="FFFF00"/>
              </a:solidFill>
              <a:latin typeface="+mj-lt"/>
              <a:ea typeface="+mj-ea"/>
              <a:cs typeface="+mj-cs"/>
            </a:endParaRPr>
          </a:p>
          <a:p>
            <a:pPr algn="just">
              <a:buNone/>
            </a:pPr>
            <a:r>
              <a:rPr lang="en-US" sz="4000" dirty="0">
                <a:solidFill>
                  <a:srgbClr val="FFFF00"/>
                </a:solidFill>
                <a:latin typeface="+mj-lt"/>
                <a:ea typeface="+mj-ea"/>
                <a:cs typeface="+mj-cs"/>
              </a:rPr>
              <a:t>  </a:t>
            </a: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a:t>
            </a:r>
            <a:r>
              <a:rPr lang="en-US" dirty="0"/>
              <a:t>  </a:t>
            </a:r>
            <a:r>
              <a:rPr lang="en-US" sz="4000" dirty="0">
                <a:solidFill>
                  <a:srgbClr val="FFFF00"/>
                </a:solidFill>
                <a:latin typeface="+mj-lt"/>
                <a:ea typeface="+mj-ea"/>
                <a:cs typeface="+mj-cs"/>
              </a:rPr>
              <a:t>On the due-date, inward remittance is received towards realization of export bills/Documents are tendered on the due date and exposure is adjusted</a:t>
            </a:r>
            <a:r>
              <a:rPr lang="en-US" dirty="0"/>
              <a:t>.</a:t>
            </a:r>
            <a:endParaRPr lang="en-IN" dirty="0"/>
          </a:p>
        </p:txBody>
      </p:sp>
      <p:sp>
        <p:nvSpPr>
          <p:cNvPr id="4" name="Date Placeholder 3">
            <a:extLst>
              <a:ext uri="{FF2B5EF4-FFF2-40B4-BE49-F238E27FC236}">
                <a16:creationId xmlns:a16="http://schemas.microsoft.com/office/drawing/2014/main" id="{1002DAA8-A755-6EF0-29EB-865AA3BC068C}"/>
              </a:ext>
            </a:extLst>
          </p:cNvPr>
          <p:cNvSpPr>
            <a:spLocks noGrp="1"/>
          </p:cNvSpPr>
          <p:nvPr>
            <p:ph type="dt" sz="half" idx="10"/>
          </p:nvPr>
        </p:nvSpPr>
        <p:spPr/>
        <p:txBody>
          <a:bodyPr/>
          <a:lstStyle/>
          <a:p>
            <a:pPr>
              <a:defRPr/>
            </a:pPr>
            <a:fld id="{2302012D-07C5-4164-A693-CE747ACC9549}" type="datetime1">
              <a:rPr lang="en-US" smtClean="0"/>
              <a:pPr>
                <a:defRPr/>
              </a:pPr>
              <a:t>2/2/2025</a:t>
            </a:fld>
            <a:endParaRPr lang="en-US" dirty="0"/>
          </a:p>
        </p:txBody>
      </p:sp>
      <p:sp>
        <p:nvSpPr>
          <p:cNvPr id="6" name="Footer Placeholder 5">
            <a:extLst>
              <a:ext uri="{FF2B5EF4-FFF2-40B4-BE49-F238E27FC236}">
                <a16:creationId xmlns:a16="http://schemas.microsoft.com/office/drawing/2014/main" id="{D479EAF6-F2E1-27AC-D5B7-D9EEFBD70C2E}"/>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FC638CF3-3854-EE0A-69C6-CD5B2659D30C}"/>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1E81A8F-B8A9-4363-AD99-61AA3BECB882}" type="slidenum">
              <a:rPr lang="en-US" altLang="en-US">
                <a:solidFill>
                  <a:srgbClr val="FFFFFF"/>
                </a:solidFill>
              </a:rPr>
              <a:pPr eaLnBrk="1" hangingPunct="1"/>
              <a:t>94</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67FC9-30E3-50A2-0A50-632DE79F1F90}"/>
              </a:ext>
            </a:extLst>
          </p:cNvPr>
          <p:cNvSpPr>
            <a:spLocks noGrp="1"/>
          </p:cNvSpPr>
          <p:nvPr>
            <p:ph type="title"/>
          </p:nvPr>
        </p:nvSpPr>
        <p:spPr>
          <a:xfrm>
            <a:off x="0" y="428604"/>
            <a:ext cx="9144000" cy="1524000"/>
          </a:xfrm>
        </p:spPr>
        <p:txBody>
          <a:bodyPr rtlCol="0">
            <a:normAutofit fontScale="90000"/>
          </a:bodyPr>
          <a:lstStyle/>
          <a:p>
            <a:pPr algn="l">
              <a:defRPr/>
            </a:pPr>
            <a:br>
              <a:rPr lang="en-US" dirty="0"/>
            </a:br>
            <a:r>
              <a:rPr lang="en-US" dirty="0" err="1"/>
              <a:t>Q</a:t>
            </a:r>
            <a:r>
              <a:rPr lang="en-US" dirty="0" err="1">
                <a:solidFill>
                  <a:srgbClr val="FFFF00"/>
                </a:solidFill>
              </a:rPr>
              <a:t>.Settlement</a:t>
            </a:r>
            <a:r>
              <a:rPr lang="en-US" dirty="0">
                <a:solidFill>
                  <a:srgbClr val="FFFF00"/>
                </a:solidFill>
              </a:rPr>
              <a:t> of Forward Contract </a:t>
            </a:r>
            <a:r>
              <a:rPr lang="en-US" sz="3600" dirty="0">
                <a:solidFill>
                  <a:srgbClr val="FFFF00"/>
                </a:solidFill>
              </a:rPr>
              <a:t>Imports/Sale Transactions: </a:t>
            </a:r>
            <a:br>
              <a:rPr lang="en-US" dirty="0">
                <a:solidFill>
                  <a:srgbClr val="FFFF00"/>
                </a:solidFill>
              </a:rPr>
            </a:br>
            <a:br>
              <a:rPr lang="en-US" dirty="0"/>
            </a:br>
            <a:br>
              <a:rPr lang="en-IN" dirty="0"/>
            </a:br>
            <a:endParaRPr lang="en-IN" dirty="0"/>
          </a:p>
        </p:txBody>
      </p:sp>
      <p:sp>
        <p:nvSpPr>
          <p:cNvPr id="3075" name="Content Placeholder 2">
            <a:extLst>
              <a:ext uri="{FF2B5EF4-FFF2-40B4-BE49-F238E27FC236}">
                <a16:creationId xmlns:a16="http://schemas.microsoft.com/office/drawing/2014/main" id="{33DF0970-0A17-87FC-906B-B1D579BB1C00}"/>
              </a:ext>
            </a:extLst>
          </p:cNvPr>
          <p:cNvSpPr>
            <a:spLocks noGrp="1"/>
          </p:cNvSpPr>
          <p:nvPr>
            <p:ph idx="1"/>
          </p:nvPr>
        </p:nvSpPr>
        <p:spPr>
          <a:xfrm>
            <a:off x="285720" y="1214422"/>
            <a:ext cx="8382000" cy="4572032"/>
          </a:xfrm>
        </p:spPr>
        <p:txBody>
          <a:bodyPr>
            <a:normAutofit fontScale="92500" lnSpcReduction="10000"/>
          </a:bodyPr>
          <a:lstStyle/>
          <a:p>
            <a:pPr>
              <a:buNone/>
            </a:pPr>
            <a:endParaRPr lang="en-US" sz="4000" dirty="0">
              <a:solidFill>
                <a:srgbClr val="FFFF00"/>
              </a:solidFill>
              <a:latin typeface="+mj-lt"/>
              <a:ea typeface="+mj-ea"/>
              <a:cs typeface="+mj-cs"/>
            </a:endParaRPr>
          </a:p>
          <a:p>
            <a:pPr>
              <a:buNone/>
            </a:pP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a:t>
            </a:r>
            <a:r>
              <a:rPr lang="en-US" dirty="0"/>
              <a:t> </a:t>
            </a:r>
            <a:r>
              <a:rPr lang="en-US" sz="4000" dirty="0">
                <a:solidFill>
                  <a:srgbClr val="FFFF00"/>
                </a:solidFill>
                <a:latin typeface="+mj-lt"/>
                <a:ea typeface="+mj-ea"/>
                <a:cs typeface="+mj-cs"/>
              </a:rPr>
              <a:t>On the due-date, our AD branches by utilizing these forward sale contracts, debit customers account and remit the bill amount to overseas supplier/Bank.</a:t>
            </a:r>
            <a:endParaRPr lang="en-IN" sz="4000" dirty="0">
              <a:solidFill>
                <a:srgbClr val="FFFF00"/>
              </a:solidFill>
              <a:latin typeface="+mj-lt"/>
              <a:ea typeface="+mj-ea"/>
              <a:cs typeface="+mj-cs"/>
            </a:endParaRPr>
          </a:p>
        </p:txBody>
      </p:sp>
      <p:sp>
        <p:nvSpPr>
          <p:cNvPr id="4" name="Date Placeholder 3">
            <a:extLst>
              <a:ext uri="{FF2B5EF4-FFF2-40B4-BE49-F238E27FC236}">
                <a16:creationId xmlns:a16="http://schemas.microsoft.com/office/drawing/2014/main" id="{1002DAA8-A755-6EF0-29EB-865AA3BC068C}"/>
              </a:ext>
            </a:extLst>
          </p:cNvPr>
          <p:cNvSpPr>
            <a:spLocks noGrp="1"/>
          </p:cNvSpPr>
          <p:nvPr>
            <p:ph type="dt" sz="half" idx="10"/>
          </p:nvPr>
        </p:nvSpPr>
        <p:spPr/>
        <p:txBody>
          <a:bodyPr/>
          <a:lstStyle/>
          <a:p>
            <a:pPr>
              <a:defRPr/>
            </a:pPr>
            <a:fld id="{2302012D-07C5-4164-A693-CE747ACC9549}" type="datetime1">
              <a:rPr lang="en-US" smtClean="0"/>
              <a:pPr>
                <a:defRPr/>
              </a:pPr>
              <a:t>2/2/2025</a:t>
            </a:fld>
            <a:endParaRPr lang="en-US" dirty="0"/>
          </a:p>
        </p:txBody>
      </p:sp>
      <p:sp>
        <p:nvSpPr>
          <p:cNvPr id="6" name="Footer Placeholder 5">
            <a:extLst>
              <a:ext uri="{FF2B5EF4-FFF2-40B4-BE49-F238E27FC236}">
                <a16:creationId xmlns:a16="http://schemas.microsoft.com/office/drawing/2014/main" id="{D479EAF6-F2E1-27AC-D5B7-D9EEFBD70C2E}"/>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FC638CF3-3854-EE0A-69C6-CD5B2659D30C}"/>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1E81A8F-B8A9-4363-AD99-61AA3BECB882}" type="slidenum">
              <a:rPr lang="en-US" altLang="en-US">
                <a:solidFill>
                  <a:srgbClr val="FFFFFF"/>
                </a:solidFill>
              </a:rPr>
              <a:pPr eaLnBrk="1" hangingPunct="1"/>
              <a:t>95</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1"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67FC9-30E3-50A2-0A50-632DE79F1F90}"/>
              </a:ext>
            </a:extLst>
          </p:cNvPr>
          <p:cNvSpPr>
            <a:spLocks noGrp="1"/>
          </p:cNvSpPr>
          <p:nvPr>
            <p:ph type="title"/>
          </p:nvPr>
        </p:nvSpPr>
        <p:spPr>
          <a:xfrm>
            <a:off x="285720" y="-1141"/>
            <a:ext cx="8534400" cy="1524000"/>
          </a:xfrm>
        </p:spPr>
        <p:txBody>
          <a:bodyPr rtlCol="0">
            <a:normAutofit fontScale="90000"/>
          </a:bodyPr>
          <a:lstStyle/>
          <a:p>
            <a:pPr algn="l" eaLnBrk="1" fontAlgn="auto" hangingPunct="1">
              <a:spcAft>
                <a:spcPts val="0"/>
              </a:spcAft>
              <a:defRPr/>
            </a:pPr>
            <a:br>
              <a:rPr lang="en-US" dirty="0"/>
            </a:br>
            <a:br>
              <a:rPr lang="en-US" dirty="0"/>
            </a:br>
            <a:br>
              <a:rPr lang="en-US" dirty="0"/>
            </a:br>
            <a:r>
              <a:rPr lang="en-US" dirty="0"/>
              <a:t>Q</a:t>
            </a:r>
            <a:r>
              <a:rPr lang="en-US" dirty="0">
                <a:solidFill>
                  <a:srgbClr val="FFFF00"/>
                </a:solidFill>
              </a:rPr>
              <a:t>.  What is early delivery and </a:t>
            </a:r>
            <a:r>
              <a:rPr lang="en-US" dirty="0" err="1">
                <a:solidFill>
                  <a:srgbClr val="FFFF00"/>
                </a:solidFill>
              </a:rPr>
              <a:t>utilisation</a:t>
            </a:r>
            <a:r>
              <a:rPr lang="en-US" dirty="0">
                <a:solidFill>
                  <a:srgbClr val="FFFF00"/>
                </a:solidFill>
              </a:rPr>
              <a:t> of forward contract?</a:t>
            </a:r>
            <a:br>
              <a:rPr lang="en-US" dirty="0">
                <a:solidFill>
                  <a:srgbClr val="FFFF00"/>
                </a:solidFill>
              </a:rPr>
            </a:br>
            <a:br>
              <a:rPr lang="en-US" dirty="0"/>
            </a:br>
            <a:br>
              <a:rPr lang="en-IN" dirty="0"/>
            </a:br>
            <a:endParaRPr lang="en-IN" dirty="0"/>
          </a:p>
        </p:txBody>
      </p:sp>
      <p:sp>
        <p:nvSpPr>
          <p:cNvPr id="3075" name="Content Placeholder 2">
            <a:extLst>
              <a:ext uri="{FF2B5EF4-FFF2-40B4-BE49-F238E27FC236}">
                <a16:creationId xmlns:a16="http://schemas.microsoft.com/office/drawing/2014/main" id="{33DF0970-0A17-87FC-906B-B1D579BB1C00}"/>
              </a:ext>
            </a:extLst>
          </p:cNvPr>
          <p:cNvSpPr>
            <a:spLocks noGrp="1"/>
          </p:cNvSpPr>
          <p:nvPr>
            <p:ph idx="1"/>
          </p:nvPr>
        </p:nvSpPr>
        <p:spPr>
          <a:xfrm>
            <a:off x="285720" y="1142984"/>
            <a:ext cx="8382000" cy="4572032"/>
          </a:xfrm>
        </p:spPr>
        <p:txBody>
          <a:bodyPr>
            <a:noAutofit/>
          </a:bodyPr>
          <a:lstStyle/>
          <a:p>
            <a:pPr>
              <a:buNone/>
            </a:pPr>
            <a:r>
              <a:rPr lang="en-US" sz="3700" dirty="0" err="1">
                <a:solidFill>
                  <a:srgbClr val="FFFF00"/>
                </a:solidFill>
                <a:latin typeface="+mj-lt"/>
                <a:ea typeface="+mj-ea"/>
                <a:cs typeface="+mj-cs"/>
              </a:rPr>
              <a:t>Ans</a:t>
            </a:r>
            <a:r>
              <a:rPr lang="en-US" sz="3700" dirty="0">
                <a:solidFill>
                  <a:srgbClr val="FFFF00"/>
                </a:solidFill>
                <a:latin typeface="+mj-lt"/>
                <a:ea typeface="+mj-ea"/>
                <a:cs typeface="+mj-cs"/>
              </a:rPr>
              <a:t>: When customer utilizes the forward contract on a date earlier than the contracted date / option period which is permitted as per FEDAI guidelines. </a:t>
            </a:r>
          </a:p>
          <a:p>
            <a:pPr>
              <a:buNone/>
            </a:pPr>
            <a:r>
              <a:rPr lang="en-US" sz="3700" dirty="0">
                <a:solidFill>
                  <a:srgbClr val="FFFF00"/>
                </a:solidFill>
                <a:latin typeface="+mj-lt"/>
                <a:ea typeface="+mj-ea"/>
                <a:cs typeface="+mj-cs"/>
              </a:rPr>
              <a:t>This has two implications – (</a:t>
            </a:r>
            <a:r>
              <a:rPr lang="en-US" sz="3700" dirty="0" err="1">
                <a:solidFill>
                  <a:srgbClr val="FFFF00"/>
                </a:solidFill>
                <a:latin typeface="+mj-lt"/>
                <a:ea typeface="+mj-ea"/>
                <a:cs typeface="+mj-cs"/>
              </a:rPr>
              <a:t>i</a:t>
            </a:r>
            <a:r>
              <a:rPr lang="en-US" sz="3700" dirty="0">
                <a:solidFill>
                  <a:srgbClr val="FFFF00"/>
                </a:solidFill>
                <a:latin typeface="+mj-lt"/>
                <a:ea typeface="+mj-ea"/>
                <a:cs typeface="+mj-cs"/>
              </a:rPr>
              <a:t>) swap difference and (ii) cost of funds inlay/outlay.</a:t>
            </a:r>
            <a:endParaRPr lang="en-IN" sz="3700" dirty="0">
              <a:solidFill>
                <a:srgbClr val="FFFF00"/>
              </a:solidFill>
              <a:latin typeface="+mj-lt"/>
              <a:ea typeface="+mj-ea"/>
              <a:cs typeface="+mj-cs"/>
            </a:endParaRPr>
          </a:p>
        </p:txBody>
      </p:sp>
      <p:sp>
        <p:nvSpPr>
          <p:cNvPr id="4" name="Date Placeholder 3">
            <a:extLst>
              <a:ext uri="{FF2B5EF4-FFF2-40B4-BE49-F238E27FC236}">
                <a16:creationId xmlns:a16="http://schemas.microsoft.com/office/drawing/2014/main" id="{1002DAA8-A755-6EF0-29EB-865AA3BC068C}"/>
              </a:ext>
            </a:extLst>
          </p:cNvPr>
          <p:cNvSpPr>
            <a:spLocks noGrp="1"/>
          </p:cNvSpPr>
          <p:nvPr>
            <p:ph type="dt" sz="half" idx="10"/>
          </p:nvPr>
        </p:nvSpPr>
        <p:spPr/>
        <p:txBody>
          <a:bodyPr/>
          <a:lstStyle/>
          <a:p>
            <a:pPr>
              <a:defRPr/>
            </a:pPr>
            <a:fld id="{2302012D-07C5-4164-A693-CE747ACC9549}" type="datetime1">
              <a:rPr lang="en-US" smtClean="0"/>
              <a:pPr>
                <a:defRPr/>
              </a:pPr>
              <a:t>2/2/2025</a:t>
            </a:fld>
            <a:endParaRPr lang="en-US" dirty="0"/>
          </a:p>
        </p:txBody>
      </p:sp>
      <p:sp>
        <p:nvSpPr>
          <p:cNvPr id="6" name="Footer Placeholder 5">
            <a:extLst>
              <a:ext uri="{FF2B5EF4-FFF2-40B4-BE49-F238E27FC236}">
                <a16:creationId xmlns:a16="http://schemas.microsoft.com/office/drawing/2014/main" id="{D479EAF6-F2E1-27AC-D5B7-D9EEFBD70C2E}"/>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FC638CF3-3854-EE0A-69C6-CD5B2659D30C}"/>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1E81A8F-B8A9-4363-AD99-61AA3BECB882}" type="slidenum">
              <a:rPr lang="en-US" altLang="en-US">
                <a:solidFill>
                  <a:srgbClr val="FFFFFF"/>
                </a:solidFill>
              </a:rPr>
              <a:pPr eaLnBrk="1" hangingPunct="1"/>
              <a:t>96</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0" end="0"/>
                                            </p:txEl>
                                          </p:spTgt>
                                        </p:tgtEl>
                                        <p:attrNameLst>
                                          <p:attrName>style.visibility</p:attrName>
                                        </p:attrNameLst>
                                      </p:cBhvr>
                                      <p:to>
                                        <p:strVal val="visible"/>
                                      </p:to>
                                    </p:set>
                                    <p:animEffect transition="in" filter="blinds(horizontal)">
                                      <p:cBhvr>
                                        <p:cTn id="11" dur="500"/>
                                        <p:tgtEl>
                                          <p:spTgt spid="307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6"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67FC9-30E3-50A2-0A50-632DE79F1F90}"/>
              </a:ext>
            </a:extLst>
          </p:cNvPr>
          <p:cNvSpPr>
            <a:spLocks noGrp="1"/>
          </p:cNvSpPr>
          <p:nvPr>
            <p:ph type="title"/>
          </p:nvPr>
        </p:nvSpPr>
        <p:spPr>
          <a:xfrm>
            <a:off x="357158" y="214290"/>
            <a:ext cx="8534400" cy="1524000"/>
          </a:xfrm>
        </p:spPr>
        <p:txBody>
          <a:bodyPr rtlCol="0">
            <a:normAutofit/>
          </a:bodyPr>
          <a:lstStyle/>
          <a:p>
            <a:pPr algn="l" eaLnBrk="1" fontAlgn="auto" hangingPunct="1">
              <a:spcAft>
                <a:spcPts val="0"/>
              </a:spcAft>
              <a:defRPr/>
            </a:pPr>
            <a:r>
              <a:rPr lang="en-US" dirty="0"/>
              <a:t>Q</a:t>
            </a:r>
            <a:r>
              <a:rPr lang="en-US" dirty="0">
                <a:solidFill>
                  <a:srgbClr val="FFFF00"/>
                </a:solidFill>
              </a:rPr>
              <a:t>.  What is SWAP difference?</a:t>
            </a:r>
            <a:br>
              <a:rPr lang="en-US" dirty="0"/>
            </a:br>
            <a:br>
              <a:rPr lang="en-IN" dirty="0"/>
            </a:br>
            <a:endParaRPr lang="en-IN" dirty="0"/>
          </a:p>
        </p:txBody>
      </p:sp>
      <p:sp>
        <p:nvSpPr>
          <p:cNvPr id="3075" name="Content Placeholder 2">
            <a:extLst>
              <a:ext uri="{FF2B5EF4-FFF2-40B4-BE49-F238E27FC236}">
                <a16:creationId xmlns:a16="http://schemas.microsoft.com/office/drawing/2014/main" id="{33DF0970-0A17-87FC-906B-B1D579BB1C00}"/>
              </a:ext>
            </a:extLst>
          </p:cNvPr>
          <p:cNvSpPr>
            <a:spLocks noGrp="1"/>
          </p:cNvSpPr>
          <p:nvPr>
            <p:ph idx="1"/>
          </p:nvPr>
        </p:nvSpPr>
        <p:spPr>
          <a:xfrm>
            <a:off x="285720" y="857232"/>
            <a:ext cx="8382000" cy="5214974"/>
          </a:xfrm>
        </p:spPr>
        <p:txBody>
          <a:bodyPr>
            <a:noAutofit/>
          </a:bodyPr>
          <a:lstStyle/>
          <a:p>
            <a:pPr algn="just">
              <a:buNone/>
            </a:pPr>
            <a:r>
              <a:rPr lang="en-US" sz="2200" dirty="0"/>
              <a:t>    </a:t>
            </a:r>
            <a:r>
              <a:rPr lang="en-US" sz="2200" dirty="0">
                <a:solidFill>
                  <a:srgbClr val="FFFF00"/>
                </a:solidFill>
              </a:rPr>
              <a:t>On early delivery/</a:t>
            </a:r>
            <a:r>
              <a:rPr lang="en-US" sz="2200" dirty="0" err="1">
                <a:solidFill>
                  <a:srgbClr val="FFFF00"/>
                </a:solidFill>
              </a:rPr>
              <a:t>utilisation</a:t>
            </a:r>
            <a:r>
              <a:rPr lang="en-US" sz="2200" dirty="0">
                <a:solidFill>
                  <a:srgbClr val="FFFF00"/>
                </a:solidFill>
              </a:rPr>
              <a:t>, while effecting the transaction at the originally contracted rate, the Bank is required to do </a:t>
            </a:r>
          </a:p>
          <a:p>
            <a:pPr algn="just"/>
            <a:r>
              <a:rPr lang="en-US" sz="2200" dirty="0">
                <a:solidFill>
                  <a:srgbClr val="FFFF00"/>
                </a:solidFill>
              </a:rPr>
              <a:t>Sell/Buy swap (for purchase transactions) </a:t>
            </a:r>
          </a:p>
          <a:p>
            <a:pPr algn="just"/>
            <a:r>
              <a:rPr lang="en-US" sz="2200" dirty="0">
                <a:solidFill>
                  <a:srgbClr val="FFFF00"/>
                </a:solidFill>
              </a:rPr>
              <a:t>Buy/Sell swap (for sale transactions)</a:t>
            </a:r>
          </a:p>
          <a:p>
            <a:pPr algn="just">
              <a:buNone/>
            </a:pPr>
            <a:r>
              <a:rPr lang="en-US" sz="2200" dirty="0">
                <a:solidFill>
                  <a:srgbClr val="FFFF00"/>
                </a:solidFill>
              </a:rPr>
              <a:t>   for the residual period up to the original maturity date to reverse the original swap done. This reversal is done at the prevalent market rates on the date of early delivery/</a:t>
            </a:r>
            <a:r>
              <a:rPr lang="en-US" sz="2200" dirty="0" err="1">
                <a:solidFill>
                  <a:srgbClr val="FFFF00"/>
                </a:solidFill>
              </a:rPr>
              <a:t>utilisation</a:t>
            </a:r>
            <a:r>
              <a:rPr lang="en-US" sz="2200" dirty="0">
                <a:solidFill>
                  <a:srgbClr val="FFFF00"/>
                </a:solidFill>
              </a:rPr>
              <a:t>. </a:t>
            </a:r>
          </a:p>
          <a:p>
            <a:pPr algn="just">
              <a:buNone/>
            </a:pPr>
            <a:r>
              <a:rPr lang="en-US" sz="2200" dirty="0">
                <a:solidFill>
                  <a:srgbClr val="FFFF00"/>
                </a:solidFill>
              </a:rPr>
              <a:t>    The swap difference paid (on a sell/buy swap for purchase transactions) is recovered from the customer. The difference received (on a buy/sell swap for sale transactions) is passed on to the customer.</a:t>
            </a:r>
            <a:endParaRPr lang="en-IN" sz="2200" dirty="0">
              <a:solidFill>
                <a:srgbClr val="FFFF00"/>
              </a:solidFill>
              <a:latin typeface="+mj-lt"/>
              <a:ea typeface="+mj-ea"/>
              <a:cs typeface="+mj-cs"/>
            </a:endParaRPr>
          </a:p>
        </p:txBody>
      </p:sp>
      <p:sp>
        <p:nvSpPr>
          <p:cNvPr id="4" name="Date Placeholder 3">
            <a:extLst>
              <a:ext uri="{FF2B5EF4-FFF2-40B4-BE49-F238E27FC236}">
                <a16:creationId xmlns:a16="http://schemas.microsoft.com/office/drawing/2014/main" id="{1002DAA8-A755-6EF0-29EB-865AA3BC068C}"/>
              </a:ext>
            </a:extLst>
          </p:cNvPr>
          <p:cNvSpPr>
            <a:spLocks noGrp="1"/>
          </p:cNvSpPr>
          <p:nvPr>
            <p:ph type="dt" sz="half" idx="10"/>
          </p:nvPr>
        </p:nvSpPr>
        <p:spPr/>
        <p:txBody>
          <a:bodyPr/>
          <a:lstStyle/>
          <a:p>
            <a:pPr>
              <a:defRPr/>
            </a:pPr>
            <a:fld id="{2302012D-07C5-4164-A693-CE747ACC9549}" type="datetime1">
              <a:rPr lang="en-US" smtClean="0"/>
              <a:pPr>
                <a:defRPr/>
              </a:pPr>
              <a:t>2/2/2025</a:t>
            </a:fld>
            <a:endParaRPr lang="en-US" dirty="0"/>
          </a:p>
        </p:txBody>
      </p:sp>
      <p:sp>
        <p:nvSpPr>
          <p:cNvPr id="6" name="Footer Placeholder 5">
            <a:extLst>
              <a:ext uri="{FF2B5EF4-FFF2-40B4-BE49-F238E27FC236}">
                <a16:creationId xmlns:a16="http://schemas.microsoft.com/office/drawing/2014/main" id="{D479EAF6-F2E1-27AC-D5B7-D9EEFBD70C2E}"/>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FC638CF3-3854-EE0A-69C6-CD5B2659D30C}"/>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1E81A8F-B8A9-4363-AD99-61AA3BECB882}" type="slidenum">
              <a:rPr lang="en-US" altLang="en-US">
                <a:solidFill>
                  <a:srgbClr val="FFFFFF"/>
                </a:solidFill>
              </a:rPr>
              <a:pPr eaLnBrk="1" hangingPunct="1"/>
              <a:t>97</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0" end="0"/>
                                            </p:txEl>
                                          </p:spTgt>
                                        </p:tgtEl>
                                        <p:attrNameLst>
                                          <p:attrName>style.visibility</p:attrName>
                                        </p:attrNameLst>
                                      </p:cBhvr>
                                      <p:to>
                                        <p:strVal val="visible"/>
                                      </p:to>
                                    </p:set>
                                    <p:animEffect transition="in" filter="blinds(horizontal)">
                                      <p:cBhvr>
                                        <p:cTn id="11" dur="500"/>
                                        <p:tgtEl>
                                          <p:spTgt spid="307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6" dur="500"/>
                                        <p:tgtEl>
                                          <p:spTgt spid="307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3075">
                                            <p:txEl>
                                              <p:pRg st="2" end="2"/>
                                            </p:txEl>
                                          </p:spTgt>
                                        </p:tgtEl>
                                        <p:attrNameLst>
                                          <p:attrName>style.visibility</p:attrName>
                                        </p:attrNameLst>
                                      </p:cBhvr>
                                      <p:to>
                                        <p:strVal val="visible"/>
                                      </p:to>
                                    </p:set>
                                    <p:animEffect transition="in" filter="blinds(horizontal)">
                                      <p:cBhvr>
                                        <p:cTn id="21" dur="500"/>
                                        <p:tgtEl>
                                          <p:spTgt spid="3075">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3075">
                                            <p:txEl>
                                              <p:pRg st="3" end="3"/>
                                            </p:txEl>
                                          </p:spTgt>
                                        </p:tgtEl>
                                        <p:attrNameLst>
                                          <p:attrName>style.visibility</p:attrName>
                                        </p:attrNameLst>
                                      </p:cBhvr>
                                      <p:to>
                                        <p:strVal val="visible"/>
                                      </p:to>
                                    </p:set>
                                    <p:animEffect transition="in" filter="blinds(horizontal)">
                                      <p:cBhvr>
                                        <p:cTn id="26" dur="500"/>
                                        <p:tgtEl>
                                          <p:spTgt spid="3075">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3075">
                                            <p:txEl>
                                              <p:pRg st="4" end="4"/>
                                            </p:txEl>
                                          </p:spTgt>
                                        </p:tgtEl>
                                        <p:attrNameLst>
                                          <p:attrName>style.visibility</p:attrName>
                                        </p:attrNameLst>
                                      </p:cBhvr>
                                      <p:to>
                                        <p:strVal val="visible"/>
                                      </p:to>
                                    </p:set>
                                    <p:animEffect transition="in" filter="blinds(horizontal)">
                                      <p:cBhvr>
                                        <p:cTn id="31" dur="500"/>
                                        <p:tgtEl>
                                          <p:spTgt spid="307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67FC9-30E3-50A2-0A50-632DE79F1F90}"/>
              </a:ext>
            </a:extLst>
          </p:cNvPr>
          <p:cNvSpPr>
            <a:spLocks noGrp="1"/>
          </p:cNvSpPr>
          <p:nvPr>
            <p:ph type="title"/>
          </p:nvPr>
        </p:nvSpPr>
        <p:spPr>
          <a:xfrm>
            <a:off x="457200" y="914400"/>
            <a:ext cx="8534400" cy="1524000"/>
          </a:xfrm>
        </p:spPr>
        <p:txBody>
          <a:bodyPr rtlCol="0">
            <a:normAutofit fontScale="90000"/>
          </a:bodyPr>
          <a:lstStyle/>
          <a:p>
            <a:pPr algn="l" eaLnBrk="1" fontAlgn="auto" hangingPunct="1">
              <a:spcAft>
                <a:spcPts val="0"/>
              </a:spcAft>
              <a:defRPr/>
            </a:pPr>
            <a:br>
              <a:rPr lang="en-US" dirty="0"/>
            </a:br>
            <a:br>
              <a:rPr lang="en-US" dirty="0"/>
            </a:br>
            <a:br>
              <a:rPr lang="en-US" dirty="0"/>
            </a:br>
            <a:r>
              <a:rPr lang="en-US" dirty="0"/>
              <a:t>Q</a:t>
            </a:r>
            <a:r>
              <a:rPr lang="en-US" dirty="0">
                <a:solidFill>
                  <a:srgbClr val="FFFF00"/>
                </a:solidFill>
              </a:rPr>
              <a:t>.  In case of early delivery of forward purchase / sale contracts, we need to recover/pay</a:t>
            </a:r>
            <a:br>
              <a:rPr lang="en-US" dirty="0">
                <a:solidFill>
                  <a:srgbClr val="FFFF00"/>
                </a:solidFill>
              </a:rPr>
            </a:br>
            <a:br>
              <a:rPr lang="en-US" dirty="0"/>
            </a:br>
            <a:br>
              <a:rPr lang="en-IN" dirty="0"/>
            </a:br>
            <a:endParaRPr lang="en-IN" dirty="0"/>
          </a:p>
        </p:txBody>
      </p:sp>
      <p:sp>
        <p:nvSpPr>
          <p:cNvPr id="3075" name="Content Placeholder 2">
            <a:extLst>
              <a:ext uri="{FF2B5EF4-FFF2-40B4-BE49-F238E27FC236}">
                <a16:creationId xmlns:a16="http://schemas.microsoft.com/office/drawing/2014/main" id="{33DF0970-0A17-87FC-906B-B1D579BB1C00}"/>
              </a:ext>
            </a:extLst>
          </p:cNvPr>
          <p:cNvSpPr>
            <a:spLocks noGrp="1"/>
          </p:cNvSpPr>
          <p:nvPr>
            <p:ph idx="1"/>
          </p:nvPr>
        </p:nvSpPr>
        <p:spPr>
          <a:xfrm>
            <a:off x="428596" y="2571744"/>
            <a:ext cx="8382000" cy="3929090"/>
          </a:xfrm>
        </p:spPr>
        <p:txBody>
          <a:bodyPr>
            <a:noAutofit/>
          </a:bodyPr>
          <a:lstStyle/>
          <a:p>
            <a:pPr eaLnBrk="1" hangingPunct="1">
              <a:buFont typeface="Arial" charset="0"/>
              <a:buNone/>
              <a:defRPr/>
            </a:pPr>
            <a:r>
              <a:rPr lang="en-US" dirty="0" err="1">
                <a:solidFill>
                  <a:srgbClr val="FFFF00"/>
                </a:solidFill>
                <a:latin typeface="+mj-lt"/>
                <a:ea typeface="+mj-ea"/>
                <a:cs typeface="+mj-cs"/>
              </a:rPr>
              <a:t>Ans</a:t>
            </a:r>
            <a:r>
              <a:rPr lang="en-US" dirty="0">
                <a:solidFill>
                  <a:srgbClr val="FFFF00"/>
                </a:solidFill>
                <a:latin typeface="+mj-lt"/>
                <a:ea typeface="+mj-ea"/>
                <a:cs typeface="+mj-cs"/>
              </a:rPr>
              <a:t>: Swap Cost  (Gain) /  Outlay (or) Inlay of funds</a:t>
            </a:r>
          </a:p>
          <a:p>
            <a:r>
              <a:rPr lang="en-US" dirty="0">
                <a:solidFill>
                  <a:srgbClr val="FFFF00"/>
                </a:solidFill>
                <a:latin typeface="+mj-lt"/>
                <a:ea typeface="+mj-ea"/>
                <a:cs typeface="+mj-cs"/>
              </a:rPr>
              <a:t> The Swap Difference is to be recovered from customer upfront. </a:t>
            </a:r>
          </a:p>
          <a:p>
            <a:r>
              <a:rPr lang="en-US" dirty="0">
                <a:solidFill>
                  <a:srgbClr val="FFFF00"/>
                </a:solidFill>
                <a:latin typeface="+mj-lt"/>
                <a:ea typeface="+mj-ea"/>
                <a:cs typeface="+mj-cs"/>
              </a:rPr>
              <a:t>Where ever Swap difference is to be paid, the same may be paid back ended.</a:t>
            </a:r>
          </a:p>
          <a:p>
            <a:r>
              <a:rPr lang="en-US" dirty="0">
                <a:solidFill>
                  <a:srgbClr val="FFFF00"/>
                </a:solidFill>
                <a:latin typeface="+mj-lt"/>
                <a:ea typeface="+mj-ea"/>
                <a:cs typeface="+mj-cs"/>
              </a:rPr>
              <a:t>If the customer insists for payment of Swap gain/Interest on inlay of funds on date of early delivery/cancellation, the same may be paid by discounting the payable amount at the</a:t>
            </a:r>
          </a:p>
          <a:p>
            <a:r>
              <a:rPr lang="en-US" dirty="0">
                <a:solidFill>
                  <a:srgbClr val="FFFF00"/>
                </a:solidFill>
                <a:latin typeface="+mj-lt"/>
                <a:ea typeface="+mj-ea"/>
                <a:cs typeface="+mj-cs"/>
              </a:rPr>
              <a:t>rate of “MCLR” for the appropriate higher slab of the residual period PLUS spread of 400 basis points”</a:t>
            </a:r>
            <a:endParaRPr lang="en-IN" dirty="0">
              <a:solidFill>
                <a:srgbClr val="FFFF00"/>
              </a:solidFill>
              <a:latin typeface="+mj-lt"/>
              <a:ea typeface="+mj-ea"/>
              <a:cs typeface="+mj-cs"/>
            </a:endParaRPr>
          </a:p>
        </p:txBody>
      </p:sp>
      <p:sp>
        <p:nvSpPr>
          <p:cNvPr id="4" name="Date Placeholder 3">
            <a:extLst>
              <a:ext uri="{FF2B5EF4-FFF2-40B4-BE49-F238E27FC236}">
                <a16:creationId xmlns:a16="http://schemas.microsoft.com/office/drawing/2014/main" id="{1002DAA8-A755-6EF0-29EB-865AA3BC068C}"/>
              </a:ext>
            </a:extLst>
          </p:cNvPr>
          <p:cNvSpPr>
            <a:spLocks noGrp="1"/>
          </p:cNvSpPr>
          <p:nvPr>
            <p:ph type="dt" sz="half" idx="10"/>
          </p:nvPr>
        </p:nvSpPr>
        <p:spPr/>
        <p:txBody>
          <a:bodyPr/>
          <a:lstStyle/>
          <a:p>
            <a:pPr>
              <a:defRPr/>
            </a:pPr>
            <a:fld id="{2302012D-07C5-4164-A693-CE747ACC9549}" type="datetime1">
              <a:rPr lang="en-US" smtClean="0"/>
              <a:pPr>
                <a:defRPr/>
              </a:pPr>
              <a:t>2/2/2025</a:t>
            </a:fld>
            <a:endParaRPr lang="en-US"/>
          </a:p>
        </p:txBody>
      </p:sp>
      <p:sp>
        <p:nvSpPr>
          <p:cNvPr id="6" name="Footer Placeholder 5">
            <a:extLst>
              <a:ext uri="{FF2B5EF4-FFF2-40B4-BE49-F238E27FC236}">
                <a16:creationId xmlns:a16="http://schemas.microsoft.com/office/drawing/2014/main" id="{D479EAF6-F2E1-27AC-D5B7-D9EEFBD70C2E}"/>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FC638CF3-3854-EE0A-69C6-CD5B2659D30C}"/>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1E81A8F-B8A9-4363-AD99-61AA3BECB882}" type="slidenum">
              <a:rPr lang="en-US" altLang="en-US">
                <a:solidFill>
                  <a:srgbClr val="FFFFFF"/>
                </a:solidFill>
              </a:rPr>
              <a:pPr eaLnBrk="1" hangingPunct="1"/>
              <a:t>98</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0" end="0"/>
                                            </p:txEl>
                                          </p:spTgt>
                                        </p:tgtEl>
                                        <p:attrNameLst>
                                          <p:attrName>style.visibility</p:attrName>
                                        </p:attrNameLst>
                                      </p:cBhvr>
                                      <p:to>
                                        <p:strVal val="visible"/>
                                      </p:to>
                                    </p:set>
                                    <p:animEffect transition="in" filter="blinds(horizontal)">
                                      <p:cBhvr>
                                        <p:cTn id="11" dur="500"/>
                                        <p:tgtEl>
                                          <p:spTgt spid="307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6" dur="500"/>
                                        <p:tgtEl>
                                          <p:spTgt spid="307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3075">
                                            <p:txEl>
                                              <p:pRg st="2" end="2"/>
                                            </p:txEl>
                                          </p:spTgt>
                                        </p:tgtEl>
                                        <p:attrNameLst>
                                          <p:attrName>style.visibility</p:attrName>
                                        </p:attrNameLst>
                                      </p:cBhvr>
                                      <p:to>
                                        <p:strVal val="visible"/>
                                      </p:to>
                                    </p:set>
                                    <p:animEffect transition="in" filter="blinds(horizontal)">
                                      <p:cBhvr>
                                        <p:cTn id="21" dur="500"/>
                                        <p:tgtEl>
                                          <p:spTgt spid="3075">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3075">
                                            <p:txEl>
                                              <p:pRg st="3" end="3"/>
                                            </p:txEl>
                                          </p:spTgt>
                                        </p:tgtEl>
                                        <p:attrNameLst>
                                          <p:attrName>style.visibility</p:attrName>
                                        </p:attrNameLst>
                                      </p:cBhvr>
                                      <p:to>
                                        <p:strVal val="visible"/>
                                      </p:to>
                                    </p:set>
                                    <p:animEffect transition="in" filter="blinds(horizontal)">
                                      <p:cBhvr>
                                        <p:cTn id="26" dur="500"/>
                                        <p:tgtEl>
                                          <p:spTgt spid="3075">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3075">
                                            <p:txEl>
                                              <p:pRg st="4" end="4"/>
                                            </p:txEl>
                                          </p:spTgt>
                                        </p:tgtEl>
                                        <p:attrNameLst>
                                          <p:attrName>style.visibility</p:attrName>
                                        </p:attrNameLst>
                                      </p:cBhvr>
                                      <p:to>
                                        <p:strVal val="visible"/>
                                      </p:to>
                                    </p:set>
                                    <p:animEffect transition="in" filter="blinds(horizontal)">
                                      <p:cBhvr>
                                        <p:cTn id="31" dur="500"/>
                                        <p:tgtEl>
                                          <p:spTgt spid="307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67FC9-30E3-50A2-0A50-632DE79F1F90}"/>
              </a:ext>
            </a:extLst>
          </p:cNvPr>
          <p:cNvSpPr>
            <a:spLocks noGrp="1"/>
          </p:cNvSpPr>
          <p:nvPr>
            <p:ph type="title"/>
          </p:nvPr>
        </p:nvSpPr>
        <p:spPr>
          <a:xfrm>
            <a:off x="357158" y="428604"/>
            <a:ext cx="8534400" cy="1524000"/>
          </a:xfrm>
        </p:spPr>
        <p:txBody>
          <a:bodyPr rtlCol="0">
            <a:normAutofit fontScale="90000"/>
          </a:bodyPr>
          <a:lstStyle/>
          <a:p>
            <a:pPr algn="l" eaLnBrk="1" fontAlgn="auto" hangingPunct="1">
              <a:spcAft>
                <a:spcPts val="0"/>
              </a:spcAft>
              <a:defRPr/>
            </a:pPr>
            <a:br>
              <a:rPr lang="en-US" dirty="0"/>
            </a:br>
            <a:br>
              <a:rPr lang="en-US" dirty="0"/>
            </a:br>
            <a:br>
              <a:rPr lang="en-US" dirty="0"/>
            </a:br>
            <a:r>
              <a:rPr lang="en-US" dirty="0"/>
              <a:t>Q</a:t>
            </a:r>
            <a:r>
              <a:rPr lang="en-US" dirty="0">
                <a:solidFill>
                  <a:srgbClr val="FFFF00"/>
                </a:solidFill>
              </a:rPr>
              <a:t>.  What is inlay of funds?</a:t>
            </a:r>
            <a:br>
              <a:rPr lang="en-US" dirty="0">
                <a:solidFill>
                  <a:srgbClr val="FFFF00"/>
                </a:solidFill>
              </a:rPr>
            </a:br>
            <a:br>
              <a:rPr lang="en-US" dirty="0"/>
            </a:br>
            <a:br>
              <a:rPr lang="en-IN" dirty="0"/>
            </a:br>
            <a:endParaRPr lang="en-IN" dirty="0"/>
          </a:p>
        </p:txBody>
      </p:sp>
      <p:sp>
        <p:nvSpPr>
          <p:cNvPr id="3075" name="Content Placeholder 2">
            <a:extLst>
              <a:ext uri="{FF2B5EF4-FFF2-40B4-BE49-F238E27FC236}">
                <a16:creationId xmlns:a16="http://schemas.microsoft.com/office/drawing/2014/main" id="{33DF0970-0A17-87FC-906B-B1D579BB1C00}"/>
              </a:ext>
            </a:extLst>
          </p:cNvPr>
          <p:cNvSpPr>
            <a:spLocks noGrp="1"/>
          </p:cNvSpPr>
          <p:nvPr>
            <p:ph idx="1"/>
          </p:nvPr>
        </p:nvSpPr>
        <p:spPr>
          <a:xfrm>
            <a:off x="285720" y="1714488"/>
            <a:ext cx="8382000" cy="4572032"/>
          </a:xfrm>
        </p:spPr>
        <p:txBody>
          <a:bodyPr>
            <a:normAutofit fontScale="85000" lnSpcReduction="20000"/>
          </a:bodyPr>
          <a:lstStyle/>
          <a:p>
            <a:pPr>
              <a:buNone/>
            </a:pP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a:t>
            </a:r>
            <a:r>
              <a:rPr lang="en-US" sz="4000" dirty="0" err="1">
                <a:solidFill>
                  <a:srgbClr val="FFFF00"/>
                </a:solidFill>
              </a:rPr>
              <a:t>i</a:t>
            </a:r>
            <a:r>
              <a:rPr lang="en-US" sz="4000" dirty="0">
                <a:solidFill>
                  <a:srgbClr val="FFFF00"/>
                </a:solidFill>
              </a:rPr>
              <a:t>) For Purchase Transaction: Originally contracted rate is less than the current Spot rate. Amount will be paid to the customer.</a:t>
            </a:r>
          </a:p>
          <a:p>
            <a:pPr>
              <a:buNone/>
            </a:pPr>
            <a:r>
              <a:rPr lang="en-US" sz="4000" dirty="0">
                <a:solidFill>
                  <a:srgbClr val="FFFF00"/>
                </a:solidFill>
              </a:rPr>
              <a:t>ii) For Sale Transaction: Originally contracted rate is more than the current Spot rate. In this case, amount will be paid to the customer</a:t>
            </a:r>
          </a:p>
          <a:p>
            <a:pPr eaLnBrk="1" hangingPunct="1">
              <a:buFont typeface="Arial" charset="0"/>
              <a:buNone/>
              <a:defRPr/>
            </a:pPr>
            <a:endParaRPr lang="en-IN" dirty="0"/>
          </a:p>
        </p:txBody>
      </p:sp>
      <p:sp>
        <p:nvSpPr>
          <p:cNvPr id="4" name="Date Placeholder 3">
            <a:extLst>
              <a:ext uri="{FF2B5EF4-FFF2-40B4-BE49-F238E27FC236}">
                <a16:creationId xmlns:a16="http://schemas.microsoft.com/office/drawing/2014/main" id="{1002DAA8-A755-6EF0-29EB-865AA3BC068C}"/>
              </a:ext>
            </a:extLst>
          </p:cNvPr>
          <p:cNvSpPr>
            <a:spLocks noGrp="1"/>
          </p:cNvSpPr>
          <p:nvPr>
            <p:ph type="dt" sz="half" idx="10"/>
          </p:nvPr>
        </p:nvSpPr>
        <p:spPr/>
        <p:txBody>
          <a:bodyPr/>
          <a:lstStyle/>
          <a:p>
            <a:pPr>
              <a:defRPr/>
            </a:pPr>
            <a:fld id="{2302012D-07C5-4164-A693-CE747ACC9549}" type="datetime1">
              <a:rPr lang="en-US" smtClean="0"/>
              <a:pPr>
                <a:defRPr/>
              </a:pPr>
              <a:t>2/2/2025</a:t>
            </a:fld>
            <a:endParaRPr lang="en-US" dirty="0"/>
          </a:p>
        </p:txBody>
      </p:sp>
      <p:sp>
        <p:nvSpPr>
          <p:cNvPr id="6" name="Footer Placeholder 5">
            <a:extLst>
              <a:ext uri="{FF2B5EF4-FFF2-40B4-BE49-F238E27FC236}">
                <a16:creationId xmlns:a16="http://schemas.microsoft.com/office/drawing/2014/main" id="{D479EAF6-F2E1-27AC-D5B7-D9EEFBD70C2E}"/>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FC638CF3-3854-EE0A-69C6-CD5B2659D30C}"/>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1E81A8F-B8A9-4363-AD99-61AA3BECB882}" type="slidenum">
              <a:rPr lang="en-US" altLang="en-US">
                <a:solidFill>
                  <a:srgbClr val="FFFFFF"/>
                </a:solidFill>
              </a:rPr>
              <a:pPr eaLnBrk="1" hangingPunct="1"/>
              <a:t>99</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0" end="0"/>
                                            </p:txEl>
                                          </p:spTgt>
                                        </p:tgtEl>
                                        <p:attrNameLst>
                                          <p:attrName>style.visibility</p:attrName>
                                        </p:attrNameLst>
                                      </p:cBhvr>
                                      <p:to>
                                        <p:strVal val="visible"/>
                                      </p:to>
                                    </p:set>
                                    <p:animEffect transition="in" filter="blinds(horizontal)">
                                      <p:cBhvr>
                                        <p:cTn id="11" dur="500"/>
                                        <p:tgtEl>
                                          <p:spTgt spid="307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6"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67FC9-30E3-50A2-0A50-632DE79F1F90}"/>
              </a:ext>
            </a:extLst>
          </p:cNvPr>
          <p:cNvSpPr>
            <a:spLocks noGrp="1"/>
          </p:cNvSpPr>
          <p:nvPr>
            <p:ph type="title"/>
          </p:nvPr>
        </p:nvSpPr>
        <p:spPr>
          <a:xfrm>
            <a:off x="357158" y="428604"/>
            <a:ext cx="8534400" cy="1524000"/>
          </a:xfrm>
        </p:spPr>
        <p:txBody>
          <a:bodyPr rtlCol="0">
            <a:normAutofit fontScale="90000"/>
          </a:bodyPr>
          <a:lstStyle/>
          <a:p>
            <a:pPr algn="l" eaLnBrk="1" fontAlgn="auto" hangingPunct="1">
              <a:spcAft>
                <a:spcPts val="0"/>
              </a:spcAft>
              <a:defRPr/>
            </a:pPr>
            <a:br>
              <a:rPr lang="en-US" dirty="0"/>
            </a:br>
            <a:br>
              <a:rPr lang="en-US" dirty="0"/>
            </a:br>
            <a:br>
              <a:rPr lang="en-US" dirty="0"/>
            </a:br>
            <a:r>
              <a:rPr lang="en-US" dirty="0"/>
              <a:t>Q</a:t>
            </a:r>
            <a:r>
              <a:rPr lang="en-US" dirty="0">
                <a:solidFill>
                  <a:srgbClr val="FFFF00"/>
                </a:solidFill>
              </a:rPr>
              <a:t>.  What is outlay of funds?</a:t>
            </a:r>
            <a:br>
              <a:rPr lang="en-US" dirty="0">
                <a:solidFill>
                  <a:srgbClr val="FFFF00"/>
                </a:solidFill>
              </a:rPr>
            </a:br>
            <a:br>
              <a:rPr lang="en-US" dirty="0"/>
            </a:br>
            <a:br>
              <a:rPr lang="en-IN" dirty="0"/>
            </a:br>
            <a:endParaRPr lang="en-IN" dirty="0"/>
          </a:p>
        </p:txBody>
      </p:sp>
      <p:sp>
        <p:nvSpPr>
          <p:cNvPr id="3075" name="Content Placeholder 2">
            <a:extLst>
              <a:ext uri="{FF2B5EF4-FFF2-40B4-BE49-F238E27FC236}">
                <a16:creationId xmlns:a16="http://schemas.microsoft.com/office/drawing/2014/main" id="{33DF0970-0A17-87FC-906B-B1D579BB1C00}"/>
              </a:ext>
            </a:extLst>
          </p:cNvPr>
          <p:cNvSpPr>
            <a:spLocks noGrp="1"/>
          </p:cNvSpPr>
          <p:nvPr>
            <p:ph idx="1"/>
          </p:nvPr>
        </p:nvSpPr>
        <p:spPr>
          <a:xfrm>
            <a:off x="285720" y="1714488"/>
            <a:ext cx="8382000" cy="4572032"/>
          </a:xfrm>
        </p:spPr>
        <p:txBody>
          <a:bodyPr>
            <a:normAutofit fontScale="85000" lnSpcReduction="20000"/>
          </a:bodyPr>
          <a:lstStyle/>
          <a:p>
            <a:pPr>
              <a:buNone/>
            </a:pPr>
            <a:r>
              <a:rPr lang="en-US" sz="4000" dirty="0" err="1">
                <a:solidFill>
                  <a:srgbClr val="FFFF00"/>
                </a:solidFill>
                <a:latin typeface="+mj-lt"/>
                <a:ea typeface="+mj-ea"/>
                <a:cs typeface="+mj-cs"/>
              </a:rPr>
              <a:t>Ans</a:t>
            </a:r>
            <a:r>
              <a:rPr lang="en-US" sz="4000" dirty="0">
                <a:solidFill>
                  <a:srgbClr val="FFFF00"/>
                </a:solidFill>
                <a:latin typeface="+mj-lt"/>
                <a:ea typeface="+mj-ea"/>
                <a:cs typeface="+mj-cs"/>
              </a:rPr>
              <a:t>: </a:t>
            </a:r>
            <a:r>
              <a:rPr lang="en-US" sz="4000" dirty="0" err="1">
                <a:solidFill>
                  <a:srgbClr val="FFFF00"/>
                </a:solidFill>
              </a:rPr>
              <a:t>i</a:t>
            </a:r>
            <a:r>
              <a:rPr lang="en-US" sz="4000" dirty="0">
                <a:solidFill>
                  <a:srgbClr val="FFFF00"/>
                </a:solidFill>
              </a:rPr>
              <a:t>) For Purchase Transaction: Originally contracted rate is more than the current Spot rate. Amount will be recovered from customer.</a:t>
            </a:r>
          </a:p>
          <a:p>
            <a:pPr>
              <a:buNone/>
            </a:pPr>
            <a:r>
              <a:rPr lang="en-US" sz="4000" dirty="0">
                <a:solidFill>
                  <a:srgbClr val="FFFF00"/>
                </a:solidFill>
              </a:rPr>
              <a:t>ii) For Sale Transaction: Originally contracted rate is less than the current Spot rate. In this case, amount will be recovered from customer.</a:t>
            </a:r>
          </a:p>
          <a:p>
            <a:pPr eaLnBrk="1" hangingPunct="1">
              <a:buFont typeface="Arial" charset="0"/>
              <a:buNone/>
              <a:defRPr/>
            </a:pPr>
            <a:endParaRPr lang="en-IN" dirty="0"/>
          </a:p>
        </p:txBody>
      </p:sp>
      <p:sp>
        <p:nvSpPr>
          <p:cNvPr id="4" name="Date Placeholder 3">
            <a:extLst>
              <a:ext uri="{FF2B5EF4-FFF2-40B4-BE49-F238E27FC236}">
                <a16:creationId xmlns:a16="http://schemas.microsoft.com/office/drawing/2014/main" id="{1002DAA8-A755-6EF0-29EB-865AA3BC068C}"/>
              </a:ext>
            </a:extLst>
          </p:cNvPr>
          <p:cNvSpPr>
            <a:spLocks noGrp="1"/>
          </p:cNvSpPr>
          <p:nvPr>
            <p:ph type="dt" sz="half" idx="10"/>
          </p:nvPr>
        </p:nvSpPr>
        <p:spPr/>
        <p:txBody>
          <a:bodyPr/>
          <a:lstStyle/>
          <a:p>
            <a:pPr>
              <a:defRPr/>
            </a:pPr>
            <a:fld id="{2302012D-07C5-4164-A693-CE747ACC9549}" type="datetime1">
              <a:rPr lang="en-US" smtClean="0"/>
              <a:pPr>
                <a:defRPr/>
              </a:pPr>
              <a:t>2/2/2025</a:t>
            </a:fld>
            <a:endParaRPr lang="en-US" dirty="0"/>
          </a:p>
        </p:txBody>
      </p:sp>
      <p:sp>
        <p:nvSpPr>
          <p:cNvPr id="6" name="Footer Placeholder 5">
            <a:extLst>
              <a:ext uri="{FF2B5EF4-FFF2-40B4-BE49-F238E27FC236}">
                <a16:creationId xmlns:a16="http://schemas.microsoft.com/office/drawing/2014/main" id="{D479EAF6-F2E1-27AC-D5B7-D9EEFBD70C2E}"/>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FC638CF3-3854-EE0A-69C6-CD5B2659D30C}"/>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1E81A8F-B8A9-4363-AD99-61AA3BECB882}" type="slidenum">
              <a:rPr lang="en-US" altLang="en-US">
                <a:solidFill>
                  <a:srgbClr val="FFFFFF"/>
                </a:solidFill>
              </a:rPr>
              <a:pPr eaLnBrk="1" hangingPunct="1"/>
              <a:t>100</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0" end="0"/>
                                            </p:txEl>
                                          </p:spTgt>
                                        </p:tgtEl>
                                        <p:attrNameLst>
                                          <p:attrName>style.visibility</p:attrName>
                                        </p:attrNameLst>
                                      </p:cBhvr>
                                      <p:to>
                                        <p:strVal val="visible"/>
                                      </p:to>
                                    </p:set>
                                    <p:animEffect transition="in" filter="blinds(horizontal)">
                                      <p:cBhvr>
                                        <p:cTn id="11" dur="500"/>
                                        <p:tgtEl>
                                          <p:spTgt spid="307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6"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67FC9-30E3-50A2-0A50-632DE79F1F90}"/>
              </a:ext>
            </a:extLst>
          </p:cNvPr>
          <p:cNvSpPr>
            <a:spLocks noGrp="1"/>
          </p:cNvSpPr>
          <p:nvPr>
            <p:ph type="title"/>
          </p:nvPr>
        </p:nvSpPr>
        <p:spPr>
          <a:xfrm>
            <a:off x="357158" y="428604"/>
            <a:ext cx="8534400" cy="1524000"/>
          </a:xfrm>
        </p:spPr>
        <p:txBody>
          <a:bodyPr rtlCol="0">
            <a:normAutofit fontScale="90000"/>
          </a:bodyPr>
          <a:lstStyle/>
          <a:p>
            <a:pPr algn="l" eaLnBrk="1" fontAlgn="auto" hangingPunct="1">
              <a:spcAft>
                <a:spcPts val="0"/>
              </a:spcAft>
              <a:defRPr/>
            </a:pPr>
            <a:br>
              <a:rPr lang="en-US" dirty="0"/>
            </a:br>
            <a:br>
              <a:rPr lang="en-US" dirty="0"/>
            </a:br>
            <a:r>
              <a:rPr lang="en-US" dirty="0"/>
              <a:t>Q</a:t>
            </a:r>
            <a:r>
              <a:rPr lang="en-US" dirty="0">
                <a:solidFill>
                  <a:srgbClr val="FFFF00"/>
                </a:solidFill>
              </a:rPr>
              <a:t>.  What is rate applied for inlay/outlay?</a:t>
            </a:r>
            <a:br>
              <a:rPr lang="en-US" dirty="0">
                <a:solidFill>
                  <a:srgbClr val="FFFF00"/>
                </a:solidFill>
              </a:rPr>
            </a:br>
            <a:br>
              <a:rPr lang="en-US" dirty="0"/>
            </a:br>
            <a:br>
              <a:rPr lang="en-IN" dirty="0"/>
            </a:br>
            <a:endParaRPr lang="en-IN" dirty="0"/>
          </a:p>
        </p:txBody>
      </p:sp>
      <p:sp>
        <p:nvSpPr>
          <p:cNvPr id="3075" name="Content Placeholder 2">
            <a:extLst>
              <a:ext uri="{FF2B5EF4-FFF2-40B4-BE49-F238E27FC236}">
                <a16:creationId xmlns:a16="http://schemas.microsoft.com/office/drawing/2014/main" id="{33DF0970-0A17-87FC-906B-B1D579BB1C00}"/>
              </a:ext>
            </a:extLst>
          </p:cNvPr>
          <p:cNvSpPr>
            <a:spLocks noGrp="1"/>
          </p:cNvSpPr>
          <p:nvPr>
            <p:ph idx="1"/>
          </p:nvPr>
        </p:nvSpPr>
        <p:spPr>
          <a:xfrm>
            <a:off x="285720" y="1714488"/>
            <a:ext cx="8382000" cy="4572032"/>
          </a:xfrm>
        </p:spPr>
        <p:txBody>
          <a:bodyPr>
            <a:normAutofit/>
          </a:bodyPr>
          <a:lstStyle/>
          <a:p>
            <a:r>
              <a:rPr lang="en-US" b="1" dirty="0">
                <a:solidFill>
                  <a:srgbClr val="FFFF00"/>
                </a:solidFill>
              </a:rPr>
              <a:t>Inlay of Funds  </a:t>
            </a:r>
          </a:p>
          <a:p>
            <a:r>
              <a:rPr lang="en-US" b="1" dirty="0">
                <a:solidFill>
                  <a:srgbClr val="FFFF00"/>
                </a:solidFill>
              </a:rPr>
              <a:t>Rate applicable for Domestic Term Deposit for the appropriate lower slab of the residual period (simple interest). </a:t>
            </a:r>
          </a:p>
          <a:p>
            <a:endParaRPr lang="en-US" b="1" dirty="0">
              <a:solidFill>
                <a:srgbClr val="FFFF00"/>
              </a:solidFill>
            </a:endParaRPr>
          </a:p>
          <a:p>
            <a:r>
              <a:rPr lang="en-US" b="1" dirty="0">
                <a:solidFill>
                  <a:srgbClr val="FFFF00"/>
                </a:solidFill>
              </a:rPr>
              <a:t>Outlay of Funds</a:t>
            </a:r>
          </a:p>
          <a:p>
            <a:pPr>
              <a:buNone/>
            </a:pPr>
            <a:r>
              <a:rPr lang="en-US" b="1" dirty="0">
                <a:solidFill>
                  <a:srgbClr val="FFFF00"/>
                </a:solidFill>
              </a:rPr>
              <a:t>    MCLR for the appropriate higher slab of the residual period PLUS spread of 400 basis points. </a:t>
            </a:r>
          </a:p>
          <a:p>
            <a:pPr eaLnBrk="1" hangingPunct="1">
              <a:buFont typeface="Arial" charset="0"/>
              <a:buNone/>
              <a:defRPr/>
            </a:pPr>
            <a:endParaRPr lang="en-IN" dirty="0"/>
          </a:p>
        </p:txBody>
      </p:sp>
      <p:sp>
        <p:nvSpPr>
          <p:cNvPr id="4" name="Date Placeholder 3">
            <a:extLst>
              <a:ext uri="{FF2B5EF4-FFF2-40B4-BE49-F238E27FC236}">
                <a16:creationId xmlns:a16="http://schemas.microsoft.com/office/drawing/2014/main" id="{1002DAA8-A755-6EF0-29EB-865AA3BC068C}"/>
              </a:ext>
            </a:extLst>
          </p:cNvPr>
          <p:cNvSpPr>
            <a:spLocks noGrp="1"/>
          </p:cNvSpPr>
          <p:nvPr>
            <p:ph type="dt" sz="half" idx="10"/>
          </p:nvPr>
        </p:nvSpPr>
        <p:spPr/>
        <p:txBody>
          <a:bodyPr/>
          <a:lstStyle/>
          <a:p>
            <a:pPr>
              <a:defRPr/>
            </a:pPr>
            <a:fld id="{2302012D-07C5-4164-A693-CE747ACC9549}" type="datetime1">
              <a:rPr lang="en-US" smtClean="0"/>
              <a:pPr>
                <a:defRPr/>
              </a:pPr>
              <a:t>2/2/2025</a:t>
            </a:fld>
            <a:endParaRPr lang="en-US" dirty="0"/>
          </a:p>
        </p:txBody>
      </p:sp>
      <p:sp>
        <p:nvSpPr>
          <p:cNvPr id="6" name="Footer Placeholder 5">
            <a:extLst>
              <a:ext uri="{FF2B5EF4-FFF2-40B4-BE49-F238E27FC236}">
                <a16:creationId xmlns:a16="http://schemas.microsoft.com/office/drawing/2014/main" id="{D479EAF6-F2E1-27AC-D5B7-D9EEFBD70C2E}"/>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FC638CF3-3854-EE0A-69C6-CD5B2659D30C}"/>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1E81A8F-B8A9-4363-AD99-61AA3BECB882}" type="slidenum">
              <a:rPr lang="en-US" altLang="en-US">
                <a:solidFill>
                  <a:srgbClr val="FFFFFF"/>
                </a:solidFill>
              </a:rPr>
              <a:pPr eaLnBrk="1" hangingPunct="1"/>
              <a:t>101</a:t>
            </a:fld>
            <a:endParaRPr lang="en-US" altLang="en-US">
              <a:solidFill>
                <a:srgbClr val="FFFFFF"/>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075">
                                            <p:txEl>
                                              <p:pRg st="0" end="0"/>
                                            </p:txEl>
                                          </p:spTgt>
                                        </p:tgtEl>
                                        <p:attrNameLst>
                                          <p:attrName>style.visibility</p:attrName>
                                        </p:attrNameLst>
                                      </p:cBhvr>
                                      <p:to>
                                        <p:strVal val="visible"/>
                                      </p:to>
                                    </p:set>
                                    <p:animEffect transition="in" filter="blinds(horizontal)">
                                      <p:cBhvr>
                                        <p:cTn id="11" dur="500"/>
                                        <p:tgtEl>
                                          <p:spTgt spid="307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6" dur="500"/>
                                        <p:tgtEl>
                                          <p:spTgt spid="307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3075">
                                            <p:txEl>
                                              <p:pRg st="3" end="3"/>
                                            </p:txEl>
                                          </p:spTgt>
                                        </p:tgtEl>
                                        <p:attrNameLst>
                                          <p:attrName>style.visibility</p:attrName>
                                        </p:attrNameLst>
                                      </p:cBhvr>
                                      <p:to>
                                        <p:strVal val="visible"/>
                                      </p:to>
                                    </p:set>
                                    <p:animEffect transition="in" filter="blinds(horizontal)">
                                      <p:cBhvr>
                                        <p:cTn id="21" dur="500"/>
                                        <p:tgtEl>
                                          <p:spTgt spid="3075">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3075">
                                            <p:txEl>
                                              <p:pRg st="4" end="4"/>
                                            </p:txEl>
                                          </p:spTgt>
                                        </p:tgtEl>
                                        <p:attrNameLst>
                                          <p:attrName>style.visibility</p:attrName>
                                        </p:attrNameLst>
                                      </p:cBhvr>
                                      <p:to>
                                        <p:strVal val="visible"/>
                                      </p:to>
                                    </p:set>
                                    <p:animEffect transition="in" filter="blinds(horizontal)">
                                      <p:cBhvr>
                                        <p:cTn id="26" dur="500"/>
                                        <p:tgtEl>
                                          <p:spTgt spid="307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2AA03DD2-815D-E314-33A8-E502CDA36586}"/>
              </a:ext>
            </a:extLst>
          </p:cNvPr>
          <p:cNvSpPr>
            <a:spLocks noGrp="1"/>
          </p:cNvSpPr>
          <p:nvPr>
            <p:ph type="dt" sz="half" idx="10"/>
          </p:nvPr>
        </p:nvSpPr>
        <p:spPr/>
        <p:txBody>
          <a:bodyPr/>
          <a:lstStyle/>
          <a:p>
            <a:pPr>
              <a:defRPr/>
            </a:pPr>
            <a:fld id="{5542334C-440E-4D3F-BF68-3ADD3424FB21}" type="datetime1">
              <a:rPr lang="en-US" smtClean="0"/>
              <a:pPr>
                <a:defRPr/>
              </a:pPr>
              <a:t>2/2/2025</a:t>
            </a:fld>
            <a:endParaRPr lang="en-US"/>
          </a:p>
        </p:txBody>
      </p:sp>
      <p:sp>
        <p:nvSpPr>
          <p:cNvPr id="6" name="Footer Placeholder 5">
            <a:extLst>
              <a:ext uri="{FF2B5EF4-FFF2-40B4-BE49-F238E27FC236}">
                <a16:creationId xmlns:a16="http://schemas.microsoft.com/office/drawing/2014/main" id="{3FE72F49-3666-90CF-FA8D-50DC2881EDD8}"/>
              </a:ext>
            </a:extLst>
          </p:cNvPr>
          <p:cNvSpPr>
            <a:spLocks noGrp="1"/>
          </p:cNvSpPr>
          <p:nvPr>
            <p:ph type="ftr" sz="quarter" idx="11"/>
          </p:nvPr>
        </p:nvSpPr>
        <p:spPr/>
        <p:txBody>
          <a:bodyPr/>
          <a:lstStyle/>
          <a:p>
            <a:pPr>
              <a:defRPr/>
            </a:pPr>
            <a:endParaRPr lang="en-US"/>
          </a:p>
        </p:txBody>
      </p:sp>
      <p:sp>
        <p:nvSpPr>
          <p:cNvPr id="5" name="Slide Number Placeholder 4">
            <a:extLst>
              <a:ext uri="{FF2B5EF4-FFF2-40B4-BE49-F238E27FC236}">
                <a16:creationId xmlns:a16="http://schemas.microsoft.com/office/drawing/2014/main" id="{3825D735-9016-19DF-AEC3-0EBDF0CED402}"/>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4F2872D-AC04-4BDE-B3AC-AEE9F43F212C}" type="slidenum">
              <a:rPr lang="en-US" altLang="en-US">
                <a:solidFill>
                  <a:srgbClr val="FFFFFF"/>
                </a:solidFill>
              </a:rPr>
              <a:pPr eaLnBrk="1" hangingPunct="1"/>
              <a:t>102</a:t>
            </a:fld>
            <a:endParaRPr lang="en-US" altLang="en-US">
              <a:solidFill>
                <a:srgbClr val="FFFFFF"/>
              </a:solidFill>
            </a:endParaRPr>
          </a:p>
        </p:txBody>
      </p:sp>
      <p:pic>
        <p:nvPicPr>
          <p:cNvPr id="2" name="Picture 1">
            <a:extLst>
              <a:ext uri="{FF2B5EF4-FFF2-40B4-BE49-F238E27FC236}">
                <a16:creationId xmlns:a16="http://schemas.microsoft.com/office/drawing/2014/main" id="{9AEC220D-1749-22EB-0E48-36415F4898A8}"/>
              </a:ext>
            </a:extLst>
          </p:cNvPr>
          <p:cNvPicPr>
            <a:picLocks noChangeAspect="1"/>
          </p:cNvPicPr>
          <p:nvPr/>
        </p:nvPicPr>
        <p:blipFill>
          <a:blip r:embed="rId2"/>
          <a:stretch>
            <a:fillRect/>
          </a:stretch>
        </p:blipFill>
        <p:spPr>
          <a:xfrm>
            <a:off x="1897033" y="1428736"/>
            <a:ext cx="4890719" cy="4890719"/>
          </a:xfrm>
          <a:prstGeom prst="rect">
            <a:avLst/>
          </a:prstGeom>
        </p:spPr>
      </p:pic>
      <p:sp>
        <p:nvSpPr>
          <p:cNvPr id="7" name="Rectangle 6"/>
          <p:cNvSpPr/>
          <p:nvPr/>
        </p:nvSpPr>
        <p:spPr>
          <a:xfrm>
            <a:off x="214282" y="285728"/>
            <a:ext cx="8643998" cy="707886"/>
          </a:xfrm>
          <a:prstGeom prst="rect">
            <a:avLst/>
          </a:prstGeom>
        </p:spPr>
        <p:txBody>
          <a:bodyPr wrap="square">
            <a:spAutoFit/>
          </a:bodyPr>
          <a:lstStyle/>
          <a:p>
            <a:r>
              <a:rPr lang="en-US" sz="4000" i="1" dirty="0">
                <a:latin typeface="Bahnschrift SemiLight SemiConde" pitchFamily="34" charset="0"/>
              </a:rPr>
              <a:t>BIG JOURNEY STARTS WITH SMALL STEPS</a:t>
            </a:r>
          </a:p>
        </p:txBody>
      </p:sp>
    </p:spTree>
  </p:cSld>
  <p:clrMapOvr>
    <a:masterClrMapping/>
  </p:clrMapOvr>
  <p:transition>
    <p:pull dir="d"/>
  </p:transition>
</p:sld>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TM03457452[[fn=Celestial]]</Template>
  <TotalTime>1954</TotalTime>
  <Words>5505</Words>
  <Application>Microsoft Office PowerPoint</Application>
  <PresentationFormat>On-screen Show (4:3)</PresentationFormat>
  <Paragraphs>577</Paragraphs>
  <Slides>102</Slides>
  <Notes>0</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102</vt:i4>
      </vt:variant>
    </vt:vector>
  </HeadingPairs>
  <TitlesOfParts>
    <vt:vector size="114" baseType="lpstr">
      <vt:lpstr>Arial</vt:lpstr>
      <vt:lpstr>Bahnschrift SemiLight SemiConde</vt:lpstr>
      <vt:lpstr>Bookman Old Style</vt:lpstr>
      <vt:lpstr>Calibri</vt:lpstr>
      <vt:lpstr>Calibri Light</vt:lpstr>
      <vt:lpstr>Latha</vt:lpstr>
      <vt:lpstr>Rockwell</vt:lpstr>
      <vt:lpstr>Segoe UI</vt:lpstr>
      <vt:lpstr>Tw Cen MT</vt:lpstr>
      <vt:lpstr>Wingdings</vt:lpstr>
      <vt:lpstr>Office Theme</vt:lpstr>
      <vt:lpstr>Damask</vt:lpstr>
      <vt:lpstr>FREQUENTLY ASKED QUESTIONS </vt:lpstr>
      <vt:lpstr>          Q. What is the role of RBI in FX Markets?         </vt:lpstr>
      <vt:lpstr>Authorized Person</vt:lpstr>
      <vt:lpstr>         Q. What is the role of FEDAI in FX Markets?        </vt:lpstr>
      <vt:lpstr>        Q. What is the role of DGFT ?        </vt:lpstr>
      <vt:lpstr>          Q. What is the important factor for deciding the NRI status as per FEMA         </vt:lpstr>
      <vt:lpstr>       Q. Who is not an NRI?        </vt:lpstr>
      <vt:lpstr>          Q.Maximum period for NRE term  deposit is?  Additional rate of interest is applicable to staff ?         </vt:lpstr>
      <vt:lpstr>          Q. What are the accounts that a tourist visiting India can open?           </vt:lpstr>
      <vt:lpstr>          Q. Whether NRI can be joint holder in Resident’s SB/EEFC/RFC account ?         </vt:lpstr>
      <vt:lpstr>          Q. Can persons resident in Nepal and Bhutan have accounts in India         </vt:lpstr>
      <vt:lpstr>            Q. Can a Bangladeshi/ Pakistani national or an entity owned/ controlled from Bangladesh/ Pakistan have an account in India?           </vt:lpstr>
      <vt:lpstr>           Q.Can NRIs/PIOs residing abroad open NRI account from overseas when they are unable to visit the branch?           </vt:lpstr>
      <vt:lpstr>          Q. Should all the NRIs desirous of opening joint accounts be residing in the same country?          </vt:lpstr>
      <vt:lpstr>          Q. What operations by Power of Attorney holder in NRE accounts are restricted?            </vt:lpstr>
      <vt:lpstr>           Q. What is the interval at which Periodic updation of KYC for NRI customers is to be done?          </vt:lpstr>
      <vt:lpstr>   Q. If a person (foreign citizen) is the spouse of an Indian citizen , they are considered as    </vt:lpstr>
      <vt:lpstr>     Q. NRI having business interest in India may open --------- account for handling bonafide business transactions   </vt:lpstr>
      <vt:lpstr>     Q. The maximum time limit fixed for SNRR account is   </vt:lpstr>
      <vt:lpstr>   Q. In case of FCNR or NRE deposits, joint account with a resident close relative may be permitted as    </vt:lpstr>
      <vt:lpstr>Close relatives-Co’s Act 2013 (Sec 2(77))</vt:lpstr>
      <vt:lpstr>   Q.  Name the currencies for opening FCNR (B) in our Bank   </vt:lpstr>
      <vt:lpstr>          Q. What is threshold level for reporting under FATCA ?           </vt:lpstr>
      <vt:lpstr>        Q. Currency Declaration Form (CDF) IS APPLICABLE ?        </vt:lpstr>
      <vt:lpstr>        Q. RBI has permitted resident individuals to open the following three types of foreign currency accounts       </vt:lpstr>
      <vt:lpstr>Deposit Accounts for Residents</vt:lpstr>
      <vt:lpstr>Deposit Accounts for Non-Residents</vt:lpstr>
      <vt:lpstr>   Q.  LRS is available to resident individuals for   </vt:lpstr>
      <vt:lpstr>     Q. A returning traveller is permitted to retain TC and currency in FC upto   </vt:lpstr>
      <vt:lpstr>   Q.  Person surrendering FC more than USD5000 or FC/TC more than USD 10000 should submit   </vt:lpstr>
      <vt:lpstr>     Q. Branches operating on the nostro accounts maintained by Treasury branch are called   </vt:lpstr>
      <vt:lpstr>   Q.  All transactions taking place in Nostro account will be reflected in ------ account for reconciliation purpose   </vt:lpstr>
      <vt:lpstr>   Q.  The latest version of UCP and it is effective from   </vt:lpstr>
      <vt:lpstr>          Q. Number of articles in UCP 600 and effective from?         </vt:lpstr>
      <vt:lpstr>       Q. Who is the authority to compound the contraventions under FEMA.        </vt:lpstr>
      <vt:lpstr>          Q. Schedule I - Section 5 of FEMA Current Account transactions deals with?          </vt:lpstr>
      <vt:lpstr>          Q. In our bank inter bank transactions are undertaken only by?          </vt:lpstr>
      <vt:lpstr>          Q. Transaction where the exchange of currencies take place on the second succeeding business day is called____          </vt:lpstr>
      <vt:lpstr>         Q.SBI’s JPY account with a bank in Tokyo will be a ……… Account for Indian Bank         </vt:lpstr>
      <vt:lpstr>          Q. Exchange Earners can retain ---- % of FC received in EEFC account?         </vt:lpstr>
      <vt:lpstr>   Q.What are the different types of EEFC accounts? Can interest be paid on these accounts? </vt:lpstr>
      <vt:lpstr> Q. Is there any restriction on withdrawal in rupees of funds held in an EEFC account? </vt:lpstr>
      <vt:lpstr>Q. Who can open an EEFC account?</vt:lpstr>
      <vt:lpstr>          Q. Import remittance for goods should be completed within ------- months from the date of shipment         </vt:lpstr>
      <vt:lpstr>          Q. ECGC premium on WTPC advances is         </vt:lpstr>
      <vt:lpstr>          Q. ECGC premium on WTPS advances         </vt:lpstr>
      <vt:lpstr>     Q. Maximum liability cover available under ECGC WT-PC is     </vt:lpstr>
      <vt:lpstr>     Q. Maximum liability cover available under ECGC WT-PS is     </vt:lpstr>
      <vt:lpstr>          Q.  Import Bill of Entry follow up is done now a days through         </vt:lpstr>
      <vt:lpstr>          Q. As per the country risk policy of our bank, classification followed by -------- is adopted         </vt:lpstr>
      <vt:lpstr>          Q. Govt. of India interest equalisation scheme in respect of pre and post shipment credit for msme exports is valid upto and what is the rate ?             </vt:lpstr>
      <vt:lpstr>          Q. Advance remittance for Import of Goods may be permitted by AD Banks upto          </vt:lpstr>
      <vt:lpstr>          Q. What is the maximum cap permitted by RBI for Import of Services without sblc or g.tee?         </vt:lpstr>
      <vt:lpstr>          Q. International Chamber of Commerce (ICC) is headquartered in         </vt:lpstr>
      <vt:lpstr>          Q. In order to hedge the exchange risk prevalent in foreign exchange business related limits, our loan policy insists for obtention of         </vt:lpstr>
      <vt:lpstr>          Q. Prior approval of RBI should be obtained by Authorised Dealers before issue of Performance Guarantee for Advance for Exports in respect of        </vt:lpstr>
      <vt:lpstr>          Q. Proposals for issuance of guarantees in favour of financial institutions can be considered at        </vt:lpstr>
      <vt:lpstr>           Q. A contract of guarantee is a contract to perform the promise or discharge the liability of           </vt:lpstr>
      <vt:lpstr>           Q. Application of funds in case of nostro credit entries to be made within --------------- days          </vt:lpstr>
      <vt:lpstr>           Q. Overseas Direct Investment, FDI and ECB transactions in India are governed by          </vt:lpstr>
      <vt:lpstr>           Q. Reserve Bank of India depends on the data available in -------------- for caution listing exporters         </vt:lpstr>
      <vt:lpstr>         Q. World Rank of LC opening bank and Country Rank should be verified from and for adding confirmation conditions required?        </vt:lpstr>
      <vt:lpstr>        Q. Reasonable time for acceptance or refusal of documents under UCP is        </vt:lpstr>
      <vt:lpstr>        Q. In case of export of goods in physical form, date of export means:        </vt:lpstr>
      <vt:lpstr>     Q. The  expiry date of L.C. is 15th  jan 2025. It is the last date for     </vt:lpstr>
      <vt:lpstr>     Q. Proceeds of goods and services exported by a status holder exporter are required to be brought to India within ------from the date of shipment     </vt:lpstr>
      <vt:lpstr>Status Holder exporters</vt:lpstr>
      <vt:lpstr>     Q. Tax Collected at Source (TCS) on LRS, the threshold limit is     </vt:lpstr>
      <vt:lpstr>     Q. Threshold limit for Card Rate transaction is USD     </vt:lpstr>
      <vt:lpstr>     Q.  Import advance remittances, in respect of PSU, may be permitted by AD without Gtee/Standby upto    </vt:lpstr>
      <vt:lpstr>     Q.  Import advance remittances of goods, in respect of other than PSU, may be permitted by AD without Gtee/Standby upto    </vt:lpstr>
      <vt:lpstr>        Q.  As per our Bank’s Policy, Who is the delegated authority for affecting advance remittances against Goods above USD 2 Mio or its equivalent and up to USD3 Mio or its equivalent without SBLC/Guarantee?   </vt:lpstr>
      <vt:lpstr>        Q.  As per our Bank’s Policy, Who is the delegated authority for affecting advance remittances against Goods above USD 3 Mio or its equivalent and up to USD 5 Mio or its equivalent without SBLC/Guarantee?  </vt:lpstr>
      <vt:lpstr>        Q.  As per our Bank’s Policy, Who is the delegated authority for affecting advance remittances against IMPORT OF ROUGH DIAMONDS above USD 3 Mio or its equivalent and up to USD 7 Mio or its equivalent without SBLC/Guarantee?  </vt:lpstr>
      <vt:lpstr>        Q.  As per our Bank’s Policy, Who is the delegated authority for affecting advance remittances against IMPORT OF ROUGH DIAMONDS above USD 7 Mio or its equivalent and up to USD 10 Mio or its equivalent without SBLC/Guarantee?  </vt:lpstr>
      <vt:lpstr>        Q.  As per our Bank’s Policy, Who is the delegated authority for affecting advance remittances against IMPORT OF ROUGH DIAMONDS above USD 10 Mio or its equivalent and up to USD 30 Mio or its equivalent without SBLC/Guarantee?  </vt:lpstr>
      <vt:lpstr>        Q.  As per our Bank’s Policy, Who is the delegated authority for affecting advance remittances against IMPORT OF ROUGH DIAMONDS above USD 30 Mio or its equivalent and up to USD 75 Mio or its equivalent without SBLC/Guarantee?  </vt:lpstr>
      <vt:lpstr>        Q.  As per our Bank’s Policy, Who is the delegated authority for affecting advance remittances against IMPORT OF ROUGH DIAMONDS above USD 75 Mio or its equivalent without SBLC/Guarantee?  </vt:lpstr>
      <vt:lpstr>        Q.  As per our Bank’s Policy, Who is the delegated authority for affecting advance remittances against IMPORT OF Aircrafts / Helicopters and other aviation related purchases  above USD 3 Mio or its equivalent and up to USD 7 Mio or its equivalent without SBLC/Guarantee?  </vt:lpstr>
      <vt:lpstr>        Q.  As per our Bank’s Policy, Who is the delegated authority for affecting advance remittances against IMPORT OF Aircrafts / Helicopters and other aviation related purchases  above USD 7 Mio or its equivalent and up to USD 8 Mio or its equivalent without SBLC/Guarantee?  </vt:lpstr>
      <vt:lpstr>        Q.  As per our Bank’s Policy, Who is the delegated authority for affecting advance remittances against IMPORT OF Aircrafts / Helicopters and other aviation related purchases  above USD 8 Mio or its equivalent and up to USD 30 Mio or its equivalent without SBLC/Guarantee?  </vt:lpstr>
      <vt:lpstr>        Q.  As per our Bank’s Policy, Who is the delegated authority for affecting advance remittances against IMPORT OF Aircrafts / Helicopters and other aviation related purchases  above USD 30 Mio or its equivalent and up to USD 50 Mio or its equivalent without SBLC/Guarantee?  </vt:lpstr>
      <vt:lpstr>        Q.  As per our Bank’s Policy, Who is the delegated authority for affecting advance remittances against IMPORT OF SERVICES upto USD 2LACS OR its equivalent without SBLC/Guarantee?  </vt:lpstr>
      <vt:lpstr>        Q.  As per our Bank’s Policy, Who is the delegated authority for affecting advance remittances against IMPORT OF SERVICES ABOVE USD 2LACS OR its equivalent &amp; UPTO 5LACS without SBLC/Guarantee?  </vt:lpstr>
      <vt:lpstr>        Q. Delegated authority for approving the transactions for confirmation to a Letter of Credit or issues an Inland Guarantee at the request of overseas correspondent Bank upto USD 3 Mio or equivalent?     </vt:lpstr>
      <vt:lpstr>     Q. Declaration in respect of software exports is to be done on   </vt:lpstr>
      <vt:lpstr>   Q. Bank acquiring INR from the customer for exchange of FC is a   </vt:lpstr>
      <vt:lpstr>   Q. In respect of two way quotations, type of quotes given by the market maker is   </vt:lpstr>
      <vt:lpstr>   Q. Maximum period for which Pre shipment finance at concessional rate can be extended is    </vt:lpstr>
      <vt:lpstr>   Q.  Advance against Bill sent on collection basis is called   </vt:lpstr>
      <vt:lpstr>   Q.  Exports made to a warehouse situated outside India – Realisation period permitted is   </vt:lpstr>
      <vt:lpstr>   Q.  As per RBI guidelines, for import of Aircraft maximum amount that can be remitted by AD Bank as advance remittance for category 2 (PSU/goi/state gov) without sblc/gtee is   </vt:lpstr>
      <vt:lpstr>   Q.  Banks can have access to information in Indian Customs EDI System through the portal   </vt:lpstr>
      <vt:lpstr> Q.  Settlement of Forward Contract : Exports/Purchase Transactions ?   </vt:lpstr>
      <vt:lpstr> Q.Settlement of Forward Contract Imports/Sale Transactions:    </vt:lpstr>
      <vt:lpstr>   Q.  What is early delivery and utilisation of forward contract?   </vt:lpstr>
      <vt:lpstr>Q.  What is SWAP difference?  </vt:lpstr>
      <vt:lpstr>   Q.  In case of early delivery of forward purchase / sale contracts, we need to recover/pay   </vt:lpstr>
      <vt:lpstr>   Q.  What is inlay of funds?   </vt:lpstr>
      <vt:lpstr>   Q.  What is outlay of funds?   </vt:lpstr>
      <vt:lpstr>  Q.  What is rate applied for inlay/outlay?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FREQUENTLY ASKED QUESTIONS</dc:title>
  <dc:creator>ibuser</dc:creator>
  <cp:lastModifiedBy>VINAY ASHOKKUMAR DARRA</cp:lastModifiedBy>
  <cp:revision>359</cp:revision>
  <dcterms:created xsi:type="dcterms:W3CDTF">2006-08-16T00:00:00Z</dcterms:created>
  <dcterms:modified xsi:type="dcterms:W3CDTF">2025-02-02T10:12:21Z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0ed21d0-0daf-4139-8040-3110418215e0_Enabled">
    <vt:lpwstr>true</vt:lpwstr>
  </property>
  <property fmtid="{D5CDD505-2E9C-101B-9397-08002B2CF9AE}" pid="3" name="MSIP_Label_50ed21d0-0daf-4139-8040-3110418215e0_SetDate">
    <vt:lpwstr>2025-02-01T13:39:17Z</vt:lpwstr>
  </property>
  <property fmtid="{D5CDD505-2E9C-101B-9397-08002B2CF9AE}" pid="4" name="MSIP_Label_50ed21d0-0daf-4139-8040-3110418215e0_Method">
    <vt:lpwstr>Standard</vt:lpwstr>
  </property>
  <property fmtid="{D5CDD505-2E9C-101B-9397-08002B2CF9AE}" pid="5" name="MSIP_Label_50ed21d0-0daf-4139-8040-3110418215e0_Name">
    <vt:lpwstr>Internal- Access within Indian bank domain</vt:lpwstr>
  </property>
  <property fmtid="{D5CDD505-2E9C-101B-9397-08002B2CF9AE}" pid="6" name="MSIP_Label_50ed21d0-0daf-4139-8040-3110418215e0_SiteId">
    <vt:lpwstr>19e8abd9-a4ec-4a12-a8e7-ad170593e0b2</vt:lpwstr>
  </property>
  <property fmtid="{D5CDD505-2E9C-101B-9397-08002B2CF9AE}" pid="7" name="MSIP_Label_50ed21d0-0daf-4139-8040-3110418215e0_ActionId">
    <vt:lpwstr>39bae963-671d-41ca-9161-ac2e36dc18f9</vt:lpwstr>
  </property>
  <property fmtid="{D5CDD505-2E9C-101B-9397-08002B2CF9AE}" pid="8" name="MSIP_Label_50ed21d0-0daf-4139-8040-3110418215e0_ContentBits">
    <vt:lpwstr>3</vt:lpwstr>
  </property>
  <property fmtid="{D5CDD505-2E9C-101B-9397-08002B2CF9AE}" pid="9" name="ClassificationContentMarkingFooterLocations">
    <vt:lpwstr>Office Theme:11\Damask:10</vt:lpwstr>
  </property>
  <property fmtid="{D5CDD505-2E9C-101B-9397-08002B2CF9AE}" pid="10" name="ClassificationContentMarkingFooterText">
    <vt:lpwstr>This message has been classified as Internal</vt:lpwstr>
  </property>
  <property fmtid="{D5CDD505-2E9C-101B-9397-08002B2CF9AE}" pid="11" name="ClassificationContentMarkingHeaderLocations">
    <vt:lpwstr>Office Theme:10\Damask:9</vt:lpwstr>
  </property>
  <property fmtid="{D5CDD505-2E9C-101B-9397-08002B2CF9AE}" pid="12" name="ClassificationContentMarkingHeaderText">
    <vt:lpwstr>Classification: Internal</vt:lpwstr>
  </property>
</Properties>
</file>