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4" r:id="rId2"/>
    <p:sldMasterId id="2147483750" r:id="rId3"/>
    <p:sldMasterId id="2147483786" r:id="rId4"/>
    <p:sldMasterId id="2147483863" r:id="rId5"/>
    <p:sldMasterId id="2147483882" r:id="rId6"/>
    <p:sldMasterId id="2147483900" r:id="rId7"/>
  </p:sldMasterIdLst>
  <p:notesMasterIdLst>
    <p:notesMasterId r:id="rId99"/>
  </p:notesMasterIdLst>
  <p:sldIdLst>
    <p:sldId id="256" r:id="rId8"/>
    <p:sldId id="270" r:id="rId9"/>
    <p:sldId id="259" r:id="rId10"/>
    <p:sldId id="261" r:id="rId11"/>
    <p:sldId id="260" r:id="rId12"/>
    <p:sldId id="264" r:id="rId13"/>
    <p:sldId id="269" r:id="rId14"/>
    <p:sldId id="276" r:id="rId15"/>
    <p:sldId id="267" r:id="rId16"/>
    <p:sldId id="280" r:id="rId17"/>
    <p:sldId id="295" r:id="rId18"/>
    <p:sldId id="304" r:id="rId19"/>
    <p:sldId id="308" r:id="rId20"/>
    <p:sldId id="311" r:id="rId21"/>
    <p:sldId id="316" r:id="rId22"/>
    <p:sldId id="318" r:id="rId23"/>
    <p:sldId id="321" r:id="rId24"/>
    <p:sldId id="322" r:id="rId25"/>
    <p:sldId id="324" r:id="rId26"/>
    <p:sldId id="326" r:id="rId27"/>
    <p:sldId id="329" r:id="rId28"/>
    <p:sldId id="327" r:id="rId29"/>
    <p:sldId id="330" r:id="rId30"/>
    <p:sldId id="402" r:id="rId31"/>
    <p:sldId id="287" r:id="rId32"/>
    <p:sldId id="288" r:id="rId33"/>
    <p:sldId id="289" r:id="rId34"/>
    <p:sldId id="406" r:id="rId35"/>
    <p:sldId id="407" r:id="rId36"/>
    <p:sldId id="281" r:id="rId37"/>
    <p:sldId id="282" r:id="rId38"/>
    <p:sldId id="410" r:id="rId39"/>
    <p:sldId id="413" r:id="rId40"/>
    <p:sldId id="414" r:id="rId41"/>
    <p:sldId id="415" r:id="rId42"/>
    <p:sldId id="418" r:id="rId43"/>
    <p:sldId id="328" r:id="rId44"/>
    <p:sldId id="1059" r:id="rId45"/>
    <p:sldId id="1063" r:id="rId46"/>
    <p:sldId id="1064" r:id="rId47"/>
    <p:sldId id="1065" r:id="rId48"/>
    <p:sldId id="1067" r:id="rId49"/>
    <p:sldId id="1109" r:id="rId50"/>
    <p:sldId id="1110" r:id="rId51"/>
    <p:sldId id="1111" r:id="rId52"/>
    <p:sldId id="1112" r:id="rId53"/>
    <p:sldId id="368" r:id="rId54"/>
    <p:sldId id="1069" r:id="rId55"/>
    <p:sldId id="1070" r:id="rId56"/>
    <p:sldId id="1071" r:id="rId57"/>
    <p:sldId id="1072" r:id="rId58"/>
    <p:sldId id="1073" r:id="rId59"/>
    <p:sldId id="1074" r:id="rId60"/>
    <p:sldId id="1075" r:id="rId61"/>
    <p:sldId id="1076" r:id="rId62"/>
    <p:sldId id="1077" r:id="rId63"/>
    <p:sldId id="1078" r:id="rId64"/>
    <p:sldId id="1079" r:id="rId65"/>
    <p:sldId id="1080" r:id="rId66"/>
    <p:sldId id="1081" r:id="rId67"/>
    <p:sldId id="1082" r:id="rId68"/>
    <p:sldId id="387" r:id="rId69"/>
    <p:sldId id="1083" r:id="rId70"/>
    <p:sldId id="1084" r:id="rId71"/>
    <p:sldId id="1085" r:id="rId72"/>
    <p:sldId id="1086" r:id="rId73"/>
    <p:sldId id="1087" r:id="rId74"/>
    <p:sldId id="1092" r:id="rId75"/>
    <p:sldId id="1089" r:id="rId76"/>
    <p:sldId id="262" r:id="rId77"/>
    <p:sldId id="1097" r:id="rId78"/>
    <p:sldId id="307" r:id="rId79"/>
    <p:sldId id="266" r:id="rId80"/>
    <p:sldId id="1100" r:id="rId81"/>
    <p:sldId id="1099" r:id="rId82"/>
    <p:sldId id="291" r:id="rId83"/>
    <p:sldId id="296" r:id="rId84"/>
    <p:sldId id="298" r:id="rId85"/>
    <p:sldId id="303" r:id="rId86"/>
    <p:sldId id="1098" r:id="rId87"/>
    <p:sldId id="1102" r:id="rId88"/>
    <p:sldId id="312" r:id="rId89"/>
    <p:sldId id="310" r:id="rId90"/>
    <p:sldId id="305" r:id="rId91"/>
    <p:sldId id="1108" r:id="rId92"/>
    <p:sldId id="297" r:id="rId93"/>
    <p:sldId id="1107" r:id="rId94"/>
    <p:sldId id="279" r:id="rId95"/>
    <p:sldId id="1106" r:id="rId96"/>
    <p:sldId id="1105" r:id="rId97"/>
    <p:sldId id="1104"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slideMaster" Target="slideMasters/slideMaster3.xml"/></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1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ata15.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image" Target="../media/image60.svg"/><Relationship Id="rId1" Type="http://schemas.openxmlformats.org/officeDocument/2006/relationships/image" Target="../media/image19.png"/><Relationship Id="rId6" Type="http://schemas.openxmlformats.org/officeDocument/2006/relationships/image" Target="../media/image63.svg"/><Relationship Id="rId5" Type="http://schemas.openxmlformats.org/officeDocument/2006/relationships/image" Target="../media/image15.png"/><Relationship Id="rId4" Type="http://schemas.openxmlformats.org/officeDocument/2006/relationships/image" Target="../media/image62.svg"/></Relationships>
</file>

<file path=ppt/diagrams/_rels/data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svg"/><Relationship Id="rId1" Type="http://schemas.openxmlformats.org/officeDocument/2006/relationships/image" Target="../media/image67.png"/><Relationship Id="rId4" Type="http://schemas.openxmlformats.org/officeDocument/2006/relationships/image" Target="../media/image7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rawing15.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image" Target="../media/image60.svg"/><Relationship Id="rId1" Type="http://schemas.openxmlformats.org/officeDocument/2006/relationships/image" Target="../media/image19.png"/><Relationship Id="rId6" Type="http://schemas.openxmlformats.org/officeDocument/2006/relationships/image" Target="../media/image63.svg"/><Relationship Id="rId5" Type="http://schemas.openxmlformats.org/officeDocument/2006/relationships/image" Target="../media/image15.png"/><Relationship Id="rId4" Type="http://schemas.openxmlformats.org/officeDocument/2006/relationships/image" Target="../media/image62.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svg"/><Relationship Id="rId1" Type="http://schemas.openxmlformats.org/officeDocument/2006/relationships/image" Target="../media/image67.png"/><Relationship Id="rId4" Type="http://schemas.openxmlformats.org/officeDocument/2006/relationships/image" Target="../media/image70.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icontext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EE203041-0300-4001-AEC0-4DA1E53FDFAF}"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A2144DB1-5850-49EC-9240-41EA53C23026}">
      <dgm:prSet/>
      <dgm:spPr/>
      <dgm:t>
        <a:bodyPr/>
        <a:lstStyle/>
        <a:p>
          <a:r>
            <a:rPr lang="en-US" b="0" i="0"/>
            <a:t>The jewels should normally be of not less than 22-carat fineness. </a:t>
          </a:r>
          <a:endParaRPr lang="en-US"/>
        </a:p>
      </dgm:t>
    </dgm:pt>
    <dgm:pt modelId="{94447771-67AC-4D59-894D-72BF1F404748}" type="parTrans" cxnId="{6AED0442-5C10-4808-A621-60B8EA9CF795}">
      <dgm:prSet/>
      <dgm:spPr/>
      <dgm:t>
        <a:bodyPr/>
        <a:lstStyle/>
        <a:p>
          <a:endParaRPr lang="en-US"/>
        </a:p>
      </dgm:t>
    </dgm:pt>
    <dgm:pt modelId="{F1180530-1CB3-4583-AD73-0E9C997A3156}" type="sibTrans" cxnId="{6AED0442-5C10-4808-A621-60B8EA9CF795}">
      <dgm:prSet/>
      <dgm:spPr/>
      <dgm:t>
        <a:bodyPr/>
        <a:lstStyle/>
        <a:p>
          <a:endParaRPr lang="en-US"/>
        </a:p>
      </dgm:t>
    </dgm:pt>
    <dgm:pt modelId="{C717239C-1A3F-4F39-9BEB-18A5D8F486FE}">
      <dgm:prSet/>
      <dgm:spPr/>
      <dgm:t>
        <a:bodyPr/>
        <a:lstStyle/>
        <a:p>
          <a:r>
            <a:rPr lang="en-US" b="0" i="0"/>
            <a:t>If the fineness is less than 22 carat and upto 18 carat, the same should be translated to 22 carat by deducting for copper/ silver and other impurities</a:t>
          </a:r>
          <a:endParaRPr lang="en-US"/>
        </a:p>
      </dgm:t>
    </dgm:pt>
    <dgm:pt modelId="{7487F2B4-16FB-4960-93B2-894C70F16607}" type="parTrans" cxnId="{1F87E1DF-2F21-4896-849C-6127FB8F2370}">
      <dgm:prSet/>
      <dgm:spPr/>
      <dgm:t>
        <a:bodyPr/>
        <a:lstStyle/>
        <a:p>
          <a:endParaRPr lang="en-US"/>
        </a:p>
      </dgm:t>
    </dgm:pt>
    <dgm:pt modelId="{DCB1F51E-ABBB-4633-B6B4-6CF1A2AC7E4A}" type="sibTrans" cxnId="{1F87E1DF-2F21-4896-849C-6127FB8F2370}">
      <dgm:prSet/>
      <dgm:spPr/>
      <dgm:t>
        <a:bodyPr/>
        <a:lstStyle/>
        <a:p>
          <a:endParaRPr lang="en-US"/>
        </a:p>
      </dgm:t>
    </dgm:pt>
    <dgm:pt modelId="{5ADF0487-79D0-41D8-8353-D347A3F6FC64}">
      <dgm:prSet/>
      <dgm:spPr/>
      <dgm:t>
        <a:bodyPr/>
        <a:lstStyle/>
        <a:p>
          <a:r>
            <a:rPr lang="en-US" b="0" i="0"/>
            <a:t>Ornaments carrying names and initials of persons other than the borrower should not be taken as security without enquiry</a:t>
          </a:r>
          <a:endParaRPr lang="en-US"/>
        </a:p>
      </dgm:t>
    </dgm:pt>
    <dgm:pt modelId="{6F60B630-E3F2-4A12-997E-D15955F6CC17}" type="parTrans" cxnId="{8B8AF95C-2F8F-4C99-85A7-A900B863EA50}">
      <dgm:prSet/>
      <dgm:spPr/>
      <dgm:t>
        <a:bodyPr/>
        <a:lstStyle/>
        <a:p>
          <a:endParaRPr lang="en-US"/>
        </a:p>
      </dgm:t>
    </dgm:pt>
    <dgm:pt modelId="{C98AE22E-56EB-4951-8AE1-D8E2DD539E08}" type="sibTrans" cxnId="{8B8AF95C-2F8F-4C99-85A7-A900B863EA50}">
      <dgm:prSet/>
      <dgm:spPr/>
      <dgm:t>
        <a:bodyPr/>
        <a:lstStyle/>
        <a:p>
          <a:endParaRPr lang="en-US"/>
        </a:p>
      </dgm:t>
    </dgm:pt>
    <dgm:pt modelId="{CF720895-2177-4D96-8E0E-3E5979AD607C}">
      <dgm:prSet/>
      <dgm:spPr/>
      <dgm:t>
        <a:bodyPr/>
        <a:lstStyle/>
        <a:p>
          <a:r>
            <a:rPr lang="en-US" b="0" i="0"/>
            <a:t>It is essential that the applicant is the owner of the ornaments.</a:t>
          </a:r>
          <a:endParaRPr lang="en-US"/>
        </a:p>
      </dgm:t>
    </dgm:pt>
    <dgm:pt modelId="{BEFA0CB2-8FF7-47E6-91A4-B7BFCF37CE31}" type="parTrans" cxnId="{D106517B-E5EA-42F5-B8F9-D79C259FB1C6}">
      <dgm:prSet/>
      <dgm:spPr/>
      <dgm:t>
        <a:bodyPr/>
        <a:lstStyle/>
        <a:p>
          <a:endParaRPr lang="en-US"/>
        </a:p>
      </dgm:t>
    </dgm:pt>
    <dgm:pt modelId="{47E8741C-62B5-4CA3-8517-FCE12FC754DF}" type="sibTrans" cxnId="{D106517B-E5EA-42F5-B8F9-D79C259FB1C6}">
      <dgm:prSet/>
      <dgm:spPr/>
      <dgm:t>
        <a:bodyPr/>
        <a:lstStyle/>
        <a:p>
          <a:endParaRPr lang="en-US"/>
        </a:p>
      </dgm:t>
    </dgm:pt>
    <dgm:pt modelId="{DC20D225-DAAA-4403-BB2E-52B444BA4336}" type="pres">
      <dgm:prSet presAssocID="{EE203041-0300-4001-AEC0-4DA1E53FDFAF}" presName="diagram" presStyleCnt="0">
        <dgm:presLayoutVars>
          <dgm:dir/>
          <dgm:resizeHandles val="exact"/>
        </dgm:presLayoutVars>
      </dgm:prSet>
      <dgm:spPr/>
    </dgm:pt>
    <dgm:pt modelId="{2B999774-776B-4F77-BFCD-84E1E395CE1E}" type="pres">
      <dgm:prSet presAssocID="{A2144DB1-5850-49EC-9240-41EA53C23026}" presName="node" presStyleLbl="node1" presStyleIdx="0" presStyleCnt="4">
        <dgm:presLayoutVars>
          <dgm:bulletEnabled val="1"/>
        </dgm:presLayoutVars>
      </dgm:prSet>
      <dgm:spPr/>
    </dgm:pt>
    <dgm:pt modelId="{6CD7FADC-87A9-4944-901A-AF521B1752DF}" type="pres">
      <dgm:prSet presAssocID="{F1180530-1CB3-4583-AD73-0E9C997A3156}" presName="sibTrans" presStyleCnt="0"/>
      <dgm:spPr/>
    </dgm:pt>
    <dgm:pt modelId="{0A694654-7420-43E4-9021-8D81ED7ADFF0}" type="pres">
      <dgm:prSet presAssocID="{C717239C-1A3F-4F39-9BEB-18A5D8F486FE}" presName="node" presStyleLbl="node1" presStyleIdx="1" presStyleCnt="4">
        <dgm:presLayoutVars>
          <dgm:bulletEnabled val="1"/>
        </dgm:presLayoutVars>
      </dgm:prSet>
      <dgm:spPr/>
    </dgm:pt>
    <dgm:pt modelId="{BB891C94-CE1C-4CD9-B7A8-0AC728E56114}" type="pres">
      <dgm:prSet presAssocID="{DCB1F51E-ABBB-4633-B6B4-6CF1A2AC7E4A}" presName="sibTrans" presStyleCnt="0"/>
      <dgm:spPr/>
    </dgm:pt>
    <dgm:pt modelId="{82573309-0304-42B7-B3D5-8CC40E2480E8}" type="pres">
      <dgm:prSet presAssocID="{5ADF0487-79D0-41D8-8353-D347A3F6FC64}" presName="node" presStyleLbl="node1" presStyleIdx="2" presStyleCnt="4">
        <dgm:presLayoutVars>
          <dgm:bulletEnabled val="1"/>
        </dgm:presLayoutVars>
      </dgm:prSet>
      <dgm:spPr/>
    </dgm:pt>
    <dgm:pt modelId="{82CEAC78-A2B6-499D-B51B-817A07F0D420}" type="pres">
      <dgm:prSet presAssocID="{C98AE22E-56EB-4951-8AE1-D8E2DD539E08}" presName="sibTrans" presStyleCnt="0"/>
      <dgm:spPr/>
    </dgm:pt>
    <dgm:pt modelId="{BEF0C966-2121-4C9D-B5CD-BEA4040B0547}" type="pres">
      <dgm:prSet presAssocID="{CF720895-2177-4D96-8E0E-3E5979AD607C}" presName="node" presStyleLbl="node1" presStyleIdx="3" presStyleCnt="4">
        <dgm:presLayoutVars>
          <dgm:bulletEnabled val="1"/>
        </dgm:presLayoutVars>
      </dgm:prSet>
      <dgm:spPr/>
    </dgm:pt>
  </dgm:ptLst>
  <dgm:cxnLst>
    <dgm:cxn modelId="{B9E0C932-24F2-41EE-80E2-84F284AF8434}" type="presOf" srcId="{EE203041-0300-4001-AEC0-4DA1E53FDFAF}" destId="{DC20D225-DAAA-4403-BB2E-52B444BA4336}" srcOrd="0" destOrd="0" presId="urn:microsoft.com/office/officeart/2005/8/layout/default"/>
    <dgm:cxn modelId="{8B8AF95C-2F8F-4C99-85A7-A900B863EA50}" srcId="{EE203041-0300-4001-AEC0-4DA1E53FDFAF}" destId="{5ADF0487-79D0-41D8-8353-D347A3F6FC64}" srcOrd="2" destOrd="0" parTransId="{6F60B630-E3F2-4A12-997E-D15955F6CC17}" sibTransId="{C98AE22E-56EB-4951-8AE1-D8E2DD539E08}"/>
    <dgm:cxn modelId="{6AED0442-5C10-4808-A621-60B8EA9CF795}" srcId="{EE203041-0300-4001-AEC0-4DA1E53FDFAF}" destId="{A2144DB1-5850-49EC-9240-41EA53C23026}" srcOrd="0" destOrd="0" parTransId="{94447771-67AC-4D59-894D-72BF1F404748}" sibTransId="{F1180530-1CB3-4583-AD73-0E9C997A3156}"/>
    <dgm:cxn modelId="{D106517B-E5EA-42F5-B8F9-D79C259FB1C6}" srcId="{EE203041-0300-4001-AEC0-4DA1E53FDFAF}" destId="{CF720895-2177-4D96-8E0E-3E5979AD607C}" srcOrd="3" destOrd="0" parTransId="{BEFA0CB2-8FF7-47E6-91A4-B7BFCF37CE31}" sibTransId="{47E8741C-62B5-4CA3-8517-FCE12FC754DF}"/>
    <dgm:cxn modelId="{4D32E99A-BB70-41A1-A8CE-C48E5E5E0261}" type="presOf" srcId="{CF720895-2177-4D96-8E0E-3E5979AD607C}" destId="{BEF0C966-2121-4C9D-B5CD-BEA4040B0547}" srcOrd="0" destOrd="0" presId="urn:microsoft.com/office/officeart/2005/8/layout/default"/>
    <dgm:cxn modelId="{813900A6-05A1-4D06-8F67-0F59980C9E65}" type="presOf" srcId="{C717239C-1A3F-4F39-9BEB-18A5D8F486FE}" destId="{0A694654-7420-43E4-9021-8D81ED7ADFF0}" srcOrd="0" destOrd="0" presId="urn:microsoft.com/office/officeart/2005/8/layout/default"/>
    <dgm:cxn modelId="{80E9A2D0-385F-47C3-B8B5-0EDE91BC22E5}" type="presOf" srcId="{5ADF0487-79D0-41D8-8353-D347A3F6FC64}" destId="{82573309-0304-42B7-B3D5-8CC40E2480E8}" srcOrd="0" destOrd="0" presId="urn:microsoft.com/office/officeart/2005/8/layout/default"/>
    <dgm:cxn modelId="{1F87E1DF-2F21-4896-849C-6127FB8F2370}" srcId="{EE203041-0300-4001-AEC0-4DA1E53FDFAF}" destId="{C717239C-1A3F-4F39-9BEB-18A5D8F486FE}" srcOrd="1" destOrd="0" parTransId="{7487F2B4-16FB-4960-93B2-894C70F16607}" sibTransId="{DCB1F51E-ABBB-4633-B6B4-6CF1A2AC7E4A}"/>
    <dgm:cxn modelId="{9EFFE5E9-4218-4DA0-BAE3-96F61A6C57ED}" type="presOf" srcId="{A2144DB1-5850-49EC-9240-41EA53C23026}" destId="{2B999774-776B-4F77-BFCD-84E1E395CE1E}" srcOrd="0" destOrd="0" presId="urn:microsoft.com/office/officeart/2005/8/layout/default"/>
    <dgm:cxn modelId="{F8292BB8-7D67-4585-88A9-DC9BA07E0FAA}" type="presParOf" srcId="{DC20D225-DAAA-4403-BB2E-52B444BA4336}" destId="{2B999774-776B-4F77-BFCD-84E1E395CE1E}" srcOrd="0" destOrd="0" presId="urn:microsoft.com/office/officeart/2005/8/layout/default"/>
    <dgm:cxn modelId="{254F241A-810E-4648-9EF9-14A1E48C50D6}" type="presParOf" srcId="{DC20D225-DAAA-4403-BB2E-52B444BA4336}" destId="{6CD7FADC-87A9-4944-901A-AF521B1752DF}" srcOrd="1" destOrd="0" presId="urn:microsoft.com/office/officeart/2005/8/layout/default"/>
    <dgm:cxn modelId="{1448B4B2-9AC4-4D21-8C9E-5492CF7CF9D0}" type="presParOf" srcId="{DC20D225-DAAA-4403-BB2E-52B444BA4336}" destId="{0A694654-7420-43E4-9021-8D81ED7ADFF0}" srcOrd="2" destOrd="0" presId="urn:microsoft.com/office/officeart/2005/8/layout/default"/>
    <dgm:cxn modelId="{8AA7A4FC-2A2F-4008-97DD-59320F1B6AEB}" type="presParOf" srcId="{DC20D225-DAAA-4403-BB2E-52B444BA4336}" destId="{BB891C94-CE1C-4CD9-B7A8-0AC728E56114}" srcOrd="3" destOrd="0" presId="urn:microsoft.com/office/officeart/2005/8/layout/default"/>
    <dgm:cxn modelId="{D68C02DC-5005-43AA-9C7E-D808273959D9}" type="presParOf" srcId="{DC20D225-DAAA-4403-BB2E-52B444BA4336}" destId="{82573309-0304-42B7-B3D5-8CC40E2480E8}" srcOrd="4" destOrd="0" presId="urn:microsoft.com/office/officeart/2005/8/layout/default"/>
    <dgm:cxn modelId="{8EC20BD4-FC99-4CAD-973F-922B12CB95D7}" type="presParOf" srcId="{DC20D225-DAAA-4403-BB2E-52B444BA4336}" destId="{82CEAC78-A2B6-499D-B51B-817A07F0D420}" srcOrd="5" destOrd="0" presId="urn:microsoft.com/office/officeart/2005/8/layout/default"/>
    <dgm:cxn modelId="{9D1074ED-49AD-4423-91C2-F38873622AF1}" type="presParOf" srcId="{DC20D225-DAAA-4403-BB2E-52B444BA4336}" destId="{BEF0C966-2121-4C9D-B5CD-BEA4040B0547}"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3A0A78-5089-4988-A14D-59C9AF5C7C4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40B73BF-E23A-4EAB-8903-4E5AAF642B3A}">
      <dgm:prSet/>
      <dgm:spPr/>
      <dgm:t>
        <a:bodyPr/>
        <a:lstStyle/>
        <a:p>
          <a:r>
            <a:rPr lang="en-US" b="0" i="0"/>
            <a:t>Requested loan amount </a:t>
          </a:r>
          <a:endParaRPr lang="en-US"/>
        </a:p>
      </dgm:t>
    </dgm:pt>
    <dgm:pt modelId="{3B3BE731-A535-4D2C-B3C5-9B3E404F9B52}" type="parTrans" cxnId="{6A31C1F9-B518-4C37-AE20-6F482FA4BFB0}">
      <dgm:prSet/>
      <dgm:spPr/>
      <dgm:t>
        <a:bodyPr/>
        <a:lstStyle/>
        <a:p>
          <a:endParaRPr lang="en-US"/>
        </a:p>
      </dgm:t>
    </dgm:pt>
    <dgm:pt modelId="{FA3E7F32-D86F-4873-A6E0-4CC8B57548A2}" type="sibTrans" cxnId="{6A31C1F9-B518-4C37-AE20-6F482FA4BFB0}">
      <dgm:prSet/>
      <dgm:spPr/>
      <dgm:t>
        <a:bodyPr/>
        <a:lstStyle/>
        <a:p>
          <a:endParaRPr lang="en-US"/>
        </a:p>
      </dgm:t>
    </dgm:pt>
    <dgm:pt modelId="{976C34DC-8428-4CF5-B8ED-4EC464299C79}">
      <dgm:prSet/>
      <dgm:spPr/>
      <dgm:t>
        <a:bodyPr/>
        <a:lstStyle/>
        <a:p>
          <a:r>
            <a:rPr lang="en-US" b="0" i="0"/>
            <a:t>ii. Requirement to meet Working Capital requirements as per Scale of Finance whichever is less.</a:t>
          </a:r>
          <a:endParaRPr lang="en-US"/>
        </a:p>
      </dgm:t>
    </dgm:pt>
    <dgm:pt modelId="{8D5739A3-BDA7-4D39-A323-ED6FB2D057B1}" type="parTrans" cxnId="{128000D4-182B-4C9D-B904-6BF05B041B9B}">
      <dgm:prSet/>
      <dgm:spPr/>
      <dgm:t>
        <a:bodyPr/>
        <a:lstStyle/>
        <a:p>
          <a:endParaRPr lang="en-US"/>
        </a:p>
      </dgm:t>
    </dgm:pt>
    <dgm:pt modelId="{931D0BF1-DC49-4572-B3BB-F151A4E830CC}" type="sibTrans" cxnId="{128000D4-182B-4C9D-B904-6BF05B041B9B}">
      <dgm:prSet/>
      <dgm:spPr/>
      <dgm:t>
        <a:bodyPr/>
        <a:lstStyle/>
        <a:p>
          <a:endParaRPr lang="en-US"/>
        </a:p>
      </dgm:t>
    </dgm:pt>
    <dgm:pt modelId="{AC0674B9-1080-48E2-A182-5A55F990B11E}">
      <dgm:prSet/>
      <dgm:spPr/>
      <dgm:t>
        <a:bodyPr/>
        <a:lstStyle/>
        <a:p>
          <a:r>
            <a:rPr lang="en-US" b="0" i="0"/>
            <a:t>iii. Per gram lending rate fixed by bank or 85% / 70% of panel jewel appraiser’s value, whichever is lower.</a:t>
          </a:r>
          <a:endParaRPr lang="en-US"/>
        </a:p>
      </dgm:t>
    </dgm:pt>
    <dgm:pt modelId="{F6251F19-CD7C-445C-9C2D-B3AC2FD4B789}" type="parTrans" cxnId="{5506D5CF-B182-485B-B74E-80040BB27E15}">
      <dgm:prSet/>
      <dgm:spPr/>
      <dgm:t>
        <a:bodyPr/>
        <a:lstStyle/>
        <a:p>
          <a:endParaRPr lang="en-US"/>
        </a:p>
      </dgm:t>
    </dgm:pt>
    <dgm:pt modelId="{C207083F-7F39-4B45-AD9F-2D03F8240D2C}" type="sibTrans" cxnId="{5506D5CF-B182-485B-B74E-80040BB27E15}">
      <dgm:prSet/>
      <dgm:spPr/>
      <dgm:t>
        <a:bodyPr/>
        <a:lstStyle/>
        <a:p>
          <a:endParaRPr lang="en-US"/>
        </a:p>
      </dgm:t>
    </dgm:pt>
    <dgm:pt modelId="{33D17290-F83E-4D57-AC0E-A103FBC1F02B}">
      <dgm:prSet/>
      <dgm:spPr/>
      <dgm:t>
        <a:bodyPr/>
        <a:lstStyle/>
        <a:p>
          <a:r>
            <a:rPr lang="en-US" b="0" i="0"/>
            <a:t>(Repayment capacity is assessed based on the SOF for the proposed activity.)</a:t>
          </a:r>
          <a:endParaRPr lang="en-US"/>
        </a:p>
      </dgm:t>
    </dgm:pt>
    <dgm:pt modelId="{BD361EDB-5422-4FAE-AC57-98225349EA75}" type="parTrans" cxnId="{0C932896-EF91-4EA1-BE2E-30368B44D963}">
      <dgm:prSet/>
      <dgm:spPr/>
      <dgm:t>
        <a:bodyPr/>
        <a:lstStyle/>
        <a:p>
          <a:endParaRPr lang="en-US"/>
        </a:p>
      </dgm:t>
    </dgm:pt>
    <dgm:pt modelId="{F7FFFF68-5280-497A-91AE-07BE88596BC0}" type="sibTrans" cxnId="{0C932896-EF91-4EA1-BE2E-30368B44D963}">
      <dgm:prSet/>
      <dgm:spPr/>
      <dgm:t>
        <a:bodyPr/>
        <a:lstStyle/>
        <a:p>
          <a:endParaRPr lang="en-US"/>
        </a:p>
      </dgm:t>
    </dgm:pt>
    <dgm:pt modelId="{F823F1C7-D0DE-4FA1-BEE6-4192CE7D9363}" type="pres">
      <dgm:prSet presAssocID="{2C3A0A78-5089-4988-A14D-59C9AF5C7C41}" presName="root" presStyleCnt="0">
        <dgm:presLayoutVars>
          <dgm:dir/>
          <dgm:resizeHandles val="exact"/>
        </dgm:presLayoutVars>
      </dgm:prSet>
      <dgm:spPr/>
    </dgm:pt>
    <dgm:pt modelId="{1013A9D6-B7CF-47F5-AD59-E36C216FDBAB}" type="pres">
      <dgm:prSet presAssocID="{D40B73BF-E23A-4EAB-8903-4E5AAF642B3A}" presName="compNode" presStyleCnt="0"/>
      <dgm:spPr/>
    </dgm:pt>
    <dgm:pt modelId="{6EF8B151-1F80-4E0E-8360-9CF0B094E62E}" type="pres">
      <dgm:prSet presAssocID="{D40B73BF-E23A-4EAB-8903-4E5AAF642B3A}" presName="bgRect" presStyleLbl="bgShp" presStyleIdx="0" presStyleCnt="4"/>
      <dgm:spPr/>
    </dgm:pt>
    <dgm:pt modelId="{BF8086B9-05B4-44BF-8BB8-D74FE332B217}" type="pres">
      <dgm:prSet presAssocID="{D40B73BF-E23A-4EAB-8903-4E5AAF642B3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6B2439FD-A5D5-452A-9054-CCF50A931F25}" type="pres">
      <dgm:prSet presAssocID="{D40B73BF-E23A-4EAB-8903-4E5AAF642B3A}" presName="spaceRect" presStyleCnt="0"/>
      <dgm:spPr/>
    </dgm:pt>
    <dgm:pt modelId="{86BCA613-49FC-4AE4-B474-77389064F16A}" type="pres">
      <dgm:prSet presAssocID="{D40B73BF-E23A-4EAB-8903-4E5AAF642B3A}" presName="parTx" presStyleLbl="revTx" presStyleIdx="0" presStyleCnt="4">
        <dgm:presLayoutVars>
          <dgm:chMax val="0"/>
          <dgm:chPref val="0"/>
        </dgm:presLayoutVars>
      </dgm:prSet>
      <dgm:spPr/>
    </dgm:pt>
    <dgm:pt modelId="{833739A0-DA87-4C36-A759-C321A0DFE913}" type="pres">
      <dgm:prSet presAssocID="{FA3E7F32-D86F-4873-A6E0-4CC8B57548A2}" presName="sibTrans" presStyleCnt="0"/>
      <dgm:spPr/>
    </dgm:pt>
    <dgm:pt modelId="{28EA54CC-EBB8-479A-91A3-838B8180B7EA}" type="pres">
      <dgm:prSet presAssocID="{976C34DC-8428-4CF5-B8ED-4EC464299C79}" presName="compNode" presStyleCnt="0"/>
      <dgm:spPr/>
    </dgm:pt>
    <dgm:pt modelId="{F54F4707-9FAF-4A5F-8DEB-D2DE5340F152}" type="pres">
      <dgm:prSet presAssocID="{976C34DC-8428-4CF5-B8ED-4EC464299C79}" presName="bgRect" presStyleLbl="bgShp" presStyleIdx="1" presStyleCnt="4"/>
      <dgm:spPr/>
    </dgm:pt>
    <dgm:pt modelId="{CC01C91A-C3E6-46B6-948F-5199CB73B513}" type="pres">
      <dgm:prSet presAssocID="{976C34DC-8428-4CF5-B8ED-4EC464299C7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7721F855-778C-497F-B682-5B85AA49677F}" type="pres">
      <dgm:prSet presAssocID="{976C34DC-8428-4CF5-B8ED-4EC464299C79}" presName="spaceRect" presStyleCnt="0"/>
      <dgm:spPr/>
    </dgm:pt>
    <dgm:pt modelId="{84B99AE7-12C8-43AC-BE6D-5DD54E696D3D}" type="pres">
      <dgm:prSet presAssocID="{976C34DC-8428-4CF5-B8ED-4EC464299C79}" presName="parTx" presStyleLbl="revTx" presStyleIdx="1" presStyleCnt="4">
        <dgm:presLayoutVars>
          <dgm:chMax val="0"/>
          <dgm:chPref val="0"/>
        </dgm:presLayoutVars>
      </dgm:prSet>
      <dgm:spPr/>
    </dgm:pt>
    <dgm:pt modelId="{28C2A14C-2E7B-4DDE-A760-A8ACD8D8BC12}" type="pres">
      <dgm:prSet presAssocID="{931D0BF1-DC49-4572-B3BB-F151A4E830CC}" presName="sibTrans" presStyleCnt="0"/>
      <dgm:spPr/>
    </dgm:pt>
    <dgm:pt modelId="{EFD14325-D580-4B56-BAA4-12A8961BAAB3}" type="pres">
      <dgm:prSet presAssocID="{AC0674B9-1080-48E2-A182-5A55F990B11E}" presName="compNode" presStyleCnt="0"/>
      <dgm:spPr/>
    </dgm:pt>
    <dgm:pt modelId="{B7EB30E6-02D7-48A6-ACFE-BF98114948B5}" type="pres">
      <dgm:prSet presAssocID="{AC0674B9-1080-48E2-A182-5A55F990B11E}" presName="bgRect" presStyleLbl="bgShp" presStyleIdx="2" presStyleCnt="4"/>
      <dgm:spPr/>
    </dgm:pt>
    <dgm:pt modelId="{C866A9AE-3253-4983-AA80-B5ED5981BA85}" type="pres">
      <dgm:prSet presAssocID="{AC0674B9-1080-48E2-A182-5A55F990B11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7668B499-FDE4-4705-A9AD-CCD003B24021}" type="pres">
      <dgm:prSet presAssocID="{AC0674B9-1080-48E2-A182-5A55F990B11E}" presName="spaceRect" presStyleCnt="0"/>
      <dgm:spPr/>
    </dgm:pt>
    <dgm:pt modelId="{2A6D5E41-2DF4-4631-A092-F7DC6E439BDF}" type="pres">
      <dgm:prSet presAssocID="{AC0674B9-1080-48E2-A182-5A55F990B11E}" presName="parTx" presStyleLbl="revTx" presStyleIdx="2" presStyleCnt="4">
        <dgm:presLayoutVars>
          <dgm:chMax val="0"/>
          <dgm:chPref val="0"/>
        </dgm:presLayoutVars>
      </dgm:prSet>
      <dgm:spPr/>
    </dgm:pt>
    <dgm:pt modelId="{7E83B4F4-40FF-4FF4-A963-383390BB85AC}" type="pres">
      <dgm:prSet presAssocID="{C207083F-7F39-4B45-AD9F-2D03F8240D2C}" presName="sibTrans" presStyleCnt="0"/>
      <dgm:spPr/>
    </dgm:pt>
    <dgm:pt modelId="{3A6B84F3-CAF0-45CB-A148-089FA4EC8B01}" type="pres">
      <dgm:prSet presAssocID="{33D17290-F83E-4D57-AC0E-A103FBC1F02B}" presName="compNode" presStyleCnt="0"/>
      <dgm:spPr/>
    </dgm:pt>
    <dgm:pt modelId="{3125FEBB-DC85-45FF-9ABC-809DDB0B497A}" type="pres">
      <dgm:prSet presAssocID="{33D17290-F83E-4D57-AC0E-A103FBC1F02B}" presName="bgRect" presStyleLbl="bgShp" presStyleIdx="3" presStyleCnt="4"/>
      <dgm:spPr/>
    </dgm:pt>
    <dgm:pt modelId="{7440007C-3415-4149-BAD4-8F38E2F63342}" type="pres">
      <dgm:prSet presAssocID="{33D17290-F83E-4D57-AC0E-A103FBC1F02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Yuan"/>
        </a:ext>
      </dgm:extLst>
    </dgm:pt>
    <dgm:pt modelId="{C6ACB4AE-18BD-4D9B-9131-54BEDCC37762}" type="pres">
      <dgm:prSet presAssocID="{33D17290-F83E-4D57-AC0E-A103FBC1F02B}" presName="spaceRect" presStyleCnt="0"/>
      <dgm:spPr/>
    </dgm:pt>
    <dgm:pt modelId="{4AE05D10-AF3E-4DA2-933A-5415857B1D8D}" type="pres">
      <dgm:prSet presAssocID="{33D17290-F83E-4D57-AC0E-A103FBC1F02B}" presName="parTx" presStyleLbl="revTx" presStyleIdx="3" presStyleCnt="4">
        <dgm:presLayoutVars>
          <dgm:chMax val="0"/>
          <dgm:chPref val="0"/>
        </dgm:presLayoutVars>
      </dgm:prSet>
      <dgm:spPr/>
    </dgm:pt>
  </dgm:ptLst>
  <dgm:cxnLst>
    <dgm:cxn modelId="{F689F003-A573-466B-833C-B22C677E0F2C}" type="presOf" srcId="{AC0674B9-1080-48E2-A182-5A55F990B11E}" destId="{2A6D5E41-2DF4-4631-A092-F7DC6E439BDF}" srcOrd="0" destOrd="0" presId="urn:microsoft.com/office/officeart/2018/2/layout/IconVerticalSolidList"/>
    <dgm:cxn modelId="{34715D1B-1129-48EC-9279-4B136B352034}" type="presOf" srcId="{976C34DC-8428-4CF5-B8ED-4EC464299C79}" destId="{84B99AE7-12C8-43AC-BE6D-5DD54E696D3D}" srcOrd="0" destOrd="0" presId="urn:microsoft.com/office/officeart/2018/2/layout/IconVerticalSolidList"/>
    <dgm:cxn modelId="{922DB071-CE50-4225-8119-520776805431}" type="presOf" srcId="{D40B73BF-E23A-4EAB-8903-4E5AAF642B3A}" destId="{86BCA613-49FC-4AE4-B474-77389064F16A}" srcOrd="0" destOrd="0" presId="urn:microsoft.com/office/officeart/2018/2/layout/IconVerticalSolidList"/>
    <dgm:cxn modelId="{0C932896-EF91-4EA1-BE2E-30368B44D963}" srcId="{2C3A0A78-5089-4988-A14D-59C9AF5C7C41}" destId="{33D17290-F83E-4D57-AC0E-A103FBC1F02B}" srcOrd="3" destOrd="0" parTransId="{BD361EDB-5422-4FAE-AC57-98225349EA75}" sibTransId="{F7FFFF68-5280-497A-91AE-07BE88596BC0}"/>
    <dgm:cxn modelId="{AFE3EEB6-07C3-4335-A027-9A48E26BFA67}" type="presOf" srcId="{33D17290-F83E-4D57-AC0E-A103FBC1F02B}" destId="{4AE05D10-AF3E-4DA2-933A-5415857B1D8D}" srcOrd="0" destOrd="0" presId="urn:microsoft.com/office/officeart/2018/2/layout/IconVerticalSolidList"/>
    <dgm:cxn modelId="{5506D5CF-B182-485B-B74E-80040BB27E15}" srcId="{2C3A0A78-5089-4988-A14D-59C9AF5C7C41}" destId="{AC0674B9-1080-48E2-A182-5A55F990B11E}" srcOrd="2" destOrd="0" parTransId="{F6251F19-CD7C-445C-9C2D-B3AC2FD4B789}" sibTransId="{C207083F-7F39-4B45-AD9F-2D03F8240D2C}"/>
    <dgm:cxn modelId="{128000D4-182B-4C9D-B904-6BF05B041B9B}" srcId="{2C3A0A78-5089-4988-A14D-59C9AF5C7C41}" destId="{976C34DC-8428-4CF5-B8ED-4EC464299C79}" srcOrd="1" destOrd="0" parTransId="{8D5739A3-BDA7-4D39-A323-ED6FB2D057B1}" sibTransId="{931D0BF1-DC49-4572-B3BB-F151A4E830CC}"/>
    <dgm:cxn modelId="{2911F8D5-5DF2-442B-BFD2-0FDCC5D7FE20}" type="presOf" srcId="{2C3A0A78-5089-4988-A14D-59C9AF5C7C41}" destId="{F823F1C7-D0DE-4FA1-BEE6-4192CE7D9363}" srcOrd="0" destOrd="0" presId="urn:microsoft.com/office/officeart/2018/2/layout/IconVerticalSolidList"/>
    <dgm:cxn modelId="{6A31C1F9-B518-4C37-AE20-6F482FA4BFB0}" srcId="{2C3A0A78-5089-4988-A14D-59C9AF5C7C41}" destId="{D40B73BF-E23A-4EAB-8903-4E5AAF642B3A}" srcOrd="0" destOrd="0" parTransId="{3B3BE731-A535-4D2C-B3C5-9B3E404F9B52}" sibTransId="{FA3E7F32-D86F-4873-A6E0-4CC8B57548A2}"/>
    <dgm:cxn modelId="{6211885D-E738-4C1D-BDCE-4DCC3E93AAF1}" type="presParOf" srcId="{F823F1C7-D0DE-4FA1-BEE6-4192CE7D9363}" destId="{1013A9D6-B7CF-47F5-AD59-E36C216FDBAB}" srcOrd="0" destOrd="0" presId="urn:microsoft.com/office/officeart/2018/2/layout/IconVerticalSolidList"/>
    <dgm:cxn modelId="{EC168FB7-9FA6-46F9-B680-6805FB1EE177}" type="presParOf" srcId="{1013A9D6-B7CF-47F5-AD59-E36C216FDBAB}" destId="{6EF8B151-1F80-4E0E-8360-9CF0B094E62E}" srcOrd="0" destOrd="0" presId="urn:microsoft.com/office/officeart/2018/2/layout/IconVerticalSolidList"/>
    <dgm:cxn modelId="{5F01BF32-4B0E-4AAF-82F1-24EBB2EFA071}" type="presParOf" srcId="{1013A9D6-B7CF-47F5-AD59-E36C216FDBAB}" destId="{BF8086B9-05B4-44BF-8BB8-D74FE332B217}" srcOrd="1" destOrd="0" presId="urn:microsoft.com/office/officeart/2018/2/layout/IconVerticalSolidList"/>
    <dgm:cxn modelId="{227DC9CE-B494-49C9-B3E1-712F6A4A33D1}" type="presParOf" srcId="{1013A9D6-B7CF-47F5-AD59-E36C216FDBAB}" destId="{6B2439FD-A5D5-452A-9054-CCF50A931F25}" srcOrd="2" destOrd="0" presId="urn:microsoft.com/office/officeart/2018/2/layout/IconVerticalSolidList"/>
    <dgm:cxn modelId="{E89E2E51-81DD-4E97-B279-C8E2BE9DD635}" type="presParOf" srcId="{1013A9D6-B7CF-47F5-AD59-E36C216FDBAB}" destId="{86BCA613-49FC-4AE4-B474-77389064F16A}" srcOrd="3" destOrd="0" presId="urn:microsoft.com/office/officeart/2018/2/layout/IconVerticalSolidList"/>
    <dgm:cxn modelId="{2C886A33-0D91-4230-9EBD-03D300F8476A}" type="presParOf" srcId="{F823F1C7-D0DE-4FA1-BEE6-4192CE7D9363}" destId="{833739A0-DA87-4C36-A759-C321A0DFE913}" srcOrd="1" destOrd="0" presId="urn:microsoft.com/office/officeart/2018/2/layout/IconVerticalSolidList"/>
    <dgm:cxn modelId="{1A5E6A8D-AE9C-4BD5-BC54-4D9CFBAC5910}" type="presParOf" srcId="{F823F1C7-D0DE-4FA1-BEE6-4192CE7D9363}" destId="{28EA54CC-EBB8-479A-91A3-838B8180B7EA}" srcOrd="2" destOrd="0" presId="urn:microsoft.com/office/officeart/2018/2/layout/IconVerticalSolidList"/>
    <dgm:cxn modelId="{2D65C51F-1309-49FE-AB53-D31F0858C498}" type="presParOf" srcId="{28EA54CC-EBB8-479A-91A3-838B8180B7EA}" destId="{F54F4707-9FAF-4A5F-8DEB-D2DE5340F152}" srcOrd="0" destOrd="0" presId="urn:microsoft.com/office/officeart/2018/2/layout/IconVerticalSolidList"/>
    <dgm:cxn modelId="{C7F8652B-21BC-41A3-8FE4-B2760AD8A160}" type="presParOf" srcId="{28EA54CC-EBB8-479A-91A3-838B8180B7EA}" destId="{CC01C91A-C3E6-46B6-948F-5199CB73B513}" srcOrd="1" destOrd="0" presId="urn:microsoft.com/office/officeart/2018/2/layout/IconVerticalSolidList"/>
    <dgm:cxn modelId="{13625976-158E-45C6-8D70-CD64635FBCEE}" type="presParOf" srcId="{28EA54CC-EBB8-479A-91A3-838B8180B7EA}" destId="{7721F855-778C-497F-B682-5B85AA49677F}" srcOrd="2" destOrd="0" presId="urn:microsoft.com/office/officeart/2018/2/layout/IconVerticalSolidList"/>
    <dgm:cxn modelId="{F5E491AF-7CB9-4060-A4C5-06EB468547DB}" type="presParOf" srcId="{28EA54CC-EBB8-479A-91A3-838B8180B7EA}" destId="{84B99AE7-12C8-43AC-BE6D-5DD54E696D3D}" srcOrd="3" destOrd="0" presId="urn:microsoft.com/office/officeart/2018/2/layout/IconVerticalSolidList"/>
    <dgm:cxn modelId="{FBE7F3CE-0B15-4CF1-B155-4536D476AA60}" type="presParOf" srcId="{F823F1C7-D0DE-4FA1-BEE6-4192CE7D9363}" destId="{28C2A14C-2E7B-4DDE-A760-A8ACD8D8BC12}" srcOrd="3" destOrd="0" presId="urn:microsoft.com/office/officeart/2018/2/layout/IconVerticalSolidList"/>
    <dgm:cxn modelId="{E28502FA-4BA9-48C2-BD93-0A264370A2F2}" type="presParOf" srcId="{F823F1C7-D0DE-4FA1-BEE6-4192CE7D9363}" destId="{EFD14325-D580-4B56-BAA4-12A8961BAAB3}" srcOrd="4" destOrd="0" presId="urn:microsoft.com/office/officeart/2018/2/layout/IconVerticalSolidList"/>
    <dgm:cxn modelId="{87AD8D1E-8A12-48D6-9FFB-B9502F0229C0}" type="presParOf" srcId="{EFD14325-D580-4B56-BAA4-12A8961BAAB3}" destId="{B7EB30E6-02D7-48A6-ACFE-BF98114948B5}" srcOrd="0" destOrd="0" presId="urn:microsoft.com/office/officeart/2018/2/layout/IconVerticalSolidList"/>
    <dgm:cxn modelId="{4F935DE3-DC2A-4278-9D56-7272C65D54A5}" type="presParOf" srcId="{EFD14325-D580-4B56-BAA4-12A8961BAAB3}" destId="{C866A9AE-3253-4983-AA80-B5ED5981BA85}" srcOrd="1" destOrd="0" presId="urn:microsoft.com/office/officeart/2018/2/layout/IconVerticalSolidList"/>
    <dgm:cxn modelId="{ACD665A3-873E-4D04-8F00-5038AFC41BC6}" type="presParOf" srcId="{EFD14325-D580-4B56-BAA4-12A8961BAAB3}" destId="{7668B499-FDE4-4705-A9AD-CCD003B24021}" srcOrd="2" destOrd="0" presId="urn:microsoft.com/office/officeart/2018/2/layout/IconVerticalSolidList"/>
    <dgm:cxn modelId="{AEAECAC9-667E-4EED-9088-42E658F19DDC}" type="presParOf" srcId="{EFD14325-D580-4B56-BAA4-12A8961BAAB3}" destId="{2A6D5E41-2DF4-4631-A092-F7DC6E439BDF}" srcOrd="3" destOrd="0" presId="urn:microsoft.com/office/officeart/2018/2/layout/IconVerticalSolidList"/>
    <dgm:cxn modelId="{1EB86A66-9340-43A9-88DA-84B938C04D08}" type="presParOf" srcId="{F823F1C7-D0DE-4FA1-BEE6-4192CE7D9363}" destId="{7E83B4F4-40FF-4FF4-A963-383390BB85AC}" srcOrd="5" destOrd="0" presId="urn:microsoft.com/office/officeart/2018/2/layout/IconVerticalSolidList"/>
    <dgm:cxn modelId="{6BBB0923-F037-49A7-9592-CA9412444F8B}" type="presParOf" srcId="{F823F1C7-D0DE-4FA1-BEE6-4192CE7D9363}" destId="{3A6B84F3-CAF0-45CB-A148-089FA4EC8B01}" srcOrd="6" destOrd="0" presId="urn:microsoft.com/office/officeart/2018/2/layout/IconVerticalSolidList"/>
    <dgm:cxn modelId="{DB52BC5F-C386-408D-9D54-23B9D0DA22EE}" type="presParOf" srcId="{3A6B84F3-CAF0-45CB-A148-089FA4EC8B01}" destId="{3125FEBB-DC85-45FF-9ABC-809DDB0B497A}" srcOrd="0" destOrd="0" presId="urn:microsoft.com/office/officeart/2018/2/layout/IconVerticalSolidList"/>
    <dgm:cxn modelId="{D62E68F9-308F-4D30-8A47-4C693D954E9D}" type="presParOf" srcId="{3A6B84F3-CAF0-45CB-A148-089FA4EC8B01}" destId="{7440007C-3415-4149-BAD4-8F38E2F63342}" srcOrd="1" destOrd="0" presId="urn:microsoft.com/office/officeart/2018/2/layout/IconVerticalSolidList"/>
    <dgm:cxn modelId="{E545B0DE-73D7-4990-A4DB-B4D407C95AA9}" type="presParOf" srcId="{3A6B84F3-CAF0-45CB-A148-089FA4EC8B01}" destId="{C6ACB4AE-18BD-4D9B-9131-54BEDCC37762}" srcOrd="2" destOrd="0" presId="urn:microsoft.com/office/officeart/2018/2/layout/IconVerticalSolidList"/>
    <dgm:cxn modelId="{90B56828-D840-49D4-92BD-D50E15C9FAF7}" type="presParOf" srcId="{3A6B84F3-CAF0-45CB-A148-089FA4EC8B01}" destId="{4AE05D10-AF3E-4DA2-933A-5415857B1D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0D1096-1AAA-435F-BF51-43CB0AB8DC4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10EABD0-9F58-4A14-B040-973A381B055A}">
      <dgm:prSet/>
      <dgm:spPr/>
      <dgm:t>
        <a:bodyPr/>
        <a:lstStyle/>
        <a:p>
          <a:r>
            <a:rPr lang="en-US" b="0" i="0"/>
            <a:t>For effective monitoring and to maintain the stipulated LTV ratio during the tenure of the loan, Bank has set a “trigger LTV”, (the point where the monitoring will commence) for Jewel Loans. </a:t>
          </a:r>
          <a:endParaRPr lang="en-US"/>
        </a:p>
      </dgm:t>
    </dgm:pt>
    <dgm:pt modelId="{29A8BBAA-23CC-4488-89FF-FDB1BF54B5D2}" type="parTrans" cxnId="{9B3F0A41-BEB0-4ED9-9B37-BF52C04C34BF}">
      <dgm:prSet/>
      <dgm:spPr/>
      <dgm:t>
        <a:bodyPr/>
        <a:lstStyle/>
        <a:p>
          <a:endParaRPr lang="en-US"/>
        </a:p>
      </dgm:t>
    </dgm:pt>
    <dgm:pt modelId="{3FD5781E-1019-4BF6-B77B-7F5C3E3D6816}" type="sibTrans" cxnId="{9B3F0A41-BEB0-4ED9-9B37-BF52C04C34BF}">
      <dgm:prSet/>
      <dgm:spPr/>
      <dgm:t>
        <a:bodyPr/>
        <a:lstStyle/>
        <a:p>
          <a:endParaRPr lang="en-US"/>
        </a:p>
      </dgm:t>
    </dgm:pt>
    <dgm:pt modelId="{8C2F4D11-72CD-4399-9AB8-F9D5A7DB6B8B}">
      <dgm:prSet/>
      <dgm:spPr/>
      <dgm:t>
        <a:bodyPr/>
        <a:lstStyle/>
        <a:p>
          <a:r>
            <a:rPr lang="en-US" b="0" i="0"/>
            <a:t>This trigger LTV will help Branches to prevent loans from breaching the Regulatory LTV.</a:t>
          </a:r>
          <a:endParaRPr lang="en-US"/>
        </a:p>
      </dgm:t>
    </dgm:pt>
    <dgm:pt modelId="{13062C64-C681-467D-A7ED-A217C6376EF7}" type="parTrans" cxnId="{920B7029-9183-4D79-A0C1-41FE7969CD19}">
      <dgm:prSet/>
      <dgm:spPr/>
      <dgm:t>
        <a:bodyPr/>
        <a:lstStyle/>
        <a:p>
          <a:endParaRPr lang="en-US"/>
        </a:p>
      </dgm:t>
    </dgm:pt>
    <dgm:pt modelId="{0B91E041-882B-4526-8AFB-BAA39F9D56DB}" type="sibTrans" cxnId="{920B7029-9183-4D79-A0C1-41FE7969CD19}">
      <dgm:prSet/>
      <dgm:spPr/>
      <dgm:t>
        <a:bodyPr/>
        <a:lstStyle/>
        <a:p>
          <a:endParaRPr lang="en-US"/>
        </a:p>
      </dgm:t>
    </dgm:pt>
    <dgm:pt modelId="{35A138A1-F2CD-4E7A-AE6A-6927AE138409}">
      <dgm:prSet/>
      <dgm:spPr/>
      <dgm:t>
        <a:bodyPr/>
        <a:lstStyle/>
        <a:p>
          <a:r>
            <a:rPr lang="en-US" b="0" i="0"/>
            <a:t>MIS Portal Report ID-5177 is available for Branches/ZOs / FGMOs, which provides details of accounts, which have breached Trigger LTV and Regulatory LTV value. </a:t>
          </a:r>
          <a:endParaRPr lang="en-US"/>
        </a:p>
      </dgm:t>
    </dgm:pt>
    <dgm:pt modelId="{B80F4A24-9AFA-4E3E-8FE5-C94BA616F93F}" type="parTrans" cxnId="{9C9C38F0-7F4F-451B-A567-1E481F55B0BA}">
      <dgm:prSet/>
      <dgm:spPr/>
      <dgm:t>
        <a:bodyPr/>
        <a:lstStyle/>
        <a:p>
          <a:endParaRPr lang="en-US"/>
        </a:p>
      </dgm:t>
    </dgm:pt>
    <dgm:pt modelId="{AA7F84DA-1247-4691-8982-5921E0F50E18}" type="sibTrans" cxnId="{9C9C38F0-7F4F-451B-A567-1E481F55B0BA}">
      <dgm:prSet/>
      <dgm:spPr/>
      <dgm:t>
        <a:bodyPr/>
        <a:lstStyle/>
        <a:p>
          <a:endParaRPr lang="en-US"/>
        </a:p>
      </dgm:t>
    </dgm:pt>
    <dgm:pt modelId="{D4986194-ABBA-4972-B02B-5CE2BBECE8D0}" type="pres">
      <dgm:prSet presAssocID="{4E0D1096-1AAA-435F-BF51-43CB0AB8DC4E}" presName="linear" presStyleCnt="0">
        <dgm:presLayoutVars>
          <dgm:animLvl val="lvl"/>
          <dgm:resizeHandles val="exact"/>
        </dgm:presLayoutVars>
      </dgm:prSet>
      <dgm:spPr/>
    </dgm:pt>
    <dgm:pt modelId="{031A24B1-82D2-4BEA-8EEC-1860B6E4105A}" type="pres">
      <dgm:prSet presAssocID="{610EABD0-9F58-4A14-B040-973A381B055A}" presName="parentText" presStyleLbl="node1" presStyleIdx="0" presStyleCnt="3">
        <dgm:presLayoutVars>
          <dgm:chMax val="0"/>
          <dgm:bulletEnabled val="1"/>
        </dgm:presLayoutVars>
      </dgm:prSet>
      <dgm:spPr/>
    </dgm:pt>
    <dgm:pt modelId="{13D094D4-C53A-42AD-97C4-9CB5F494C344}" type="pres">
      <dgm:prSet presAssocID="{3FD5781E-1019-4BF6-B77B-7F5C3E3D6816}" presName="spacer" presStyleCnt="0"/>
      <dgm:spPr/>
    </dgm:pt>
    <dgm:pt modelId="{3419C8D5-0C3D-42D2-A04F-5EFD05A7DB6D}" type="pres">
      <dgm:prSet presAssocID="{8C2F4D11-72CD-4399-9AB8-F9D5A7DB6B8B}" presName="parentText" presStyleLbl="node1" presStyleIdx="1" presStyleCnt="3">
        <dgm:presLayoutVars>
          <dgm:chMax val="0"/>
          <dgm:bulletEnabled val="1"/>
        </dgm:presLayoutVars>
      </dgm:prSet>
      <dgm:spPr/>
    </dgm:pt>
    <dgm:pt modelId="{5AB9B98C-DD69-4BB4-93C9-251290E29E4D}" type="pres">
      <dgm:prSet presAssocID="{0B91E041-882B-4526-8AFB-BAA39F9D56DB}" presName="spacer" presStyleCnt="0"/>
      <dgm:spPr/>
    </dgm:pt>
    <dgm:pt modelId="{326B4FEA-FB6D-4C38-85AB-79C2921B691F}" type="pres">
      <dgm:prSet presAssocID="{35A138A1-F2CD-4E7A-AE6A-6927AE138409}" presName="parentText" presStyleLbl="node1" presStyleIdx="2" presStyleCnt="3">
        <dgm:presLayoutVars>
          <dgm:chMax val="0"/>
          <dgm:bulletEnabled val="1"/>
        </dgm:presLayoutVars>
      </dgm:prSet>
      <dgm:spPr/>
    </dgm:pt>
  </dgm:ptLst>
  <dgm:cxnLst>
    <dgm:cxn modelId="{920B7029-9183-4D79-A0C1-41FE7969CD19}" srcId="{4E0D1096-1AAA-435F-BF51-43CB0AB8DC4E}" destId="{8C2F4D11-72CD-4399-9AB8-F9D5A7DB6B8B}" srcOrd="1" destOrd="0" parTransId="{13062C64-C681-467D-A7ED-A217C6376EF7}" sibTransId="{0B91E041-882B-4526-8AFB-BAA39F9D56DB}"/>
    <dgm:cxn modelId="{6FDFB431-374E-4D36-AE60-DFD08C73DC5F}" type="presOf" srcId="{35A138A1-F2CD-4E7A-AE6A-6927AE138409}" destId="{326B4FEA-FB6D-4C38-85AB-79C2921B691F}" srcOrd="0" destOrd="0" presId="urn:microsoft.com/office/officeart/2005/8/layout/vList2"/>
    <dgm:cxn modelId="{9B3F0A41-BEB0-4ED9-9B37-BF52C04C34BF}" srcId="{4E0D1096-1AAA-435F-BF51-43CB0AB8DC4E}" destId="{610EABD0-9F58-4A14-B040-973A381B055A}" srcOrd="0" destOrd="0" parTransId="{29A8BBAA-23CC-4488-89FF-FDB1BF54B5D2}" sibTransId="{3FD5781E-1019-4BF6-B77B-7F5C3E3D6816}"/>
    <dgm:cxn modelId="{5EE8BD71-5C0B-4D3C-91E4-F4B1B9CE4AA4}" type="presOf" srcId="{8C2F4D11-72CD-4399-9AB8-F9D5A7DB6B8B}" destId="{3419C8D5-0C3D-42D2-A04F-5EFD05A7DB6D}" srcOrd="0" destOrd="0" presId="urn:microsoft.com/office/officeart/2005/8/layout/vList2"/>
    <dgm:cxn modelId="{B7A46889-B6B1-4D2A-A6FD-BB9417D2E81C}" type="presOf" srcId="{4E0D1096-1AAA-435F-BF51-43CB0AB8DC4E}" destId="{D4986194-ABBA-4972-B02B-5CE2BBECE8D0}" srcOrd="0" destOrd="0" presId="urn:microsoft.com/office/officeart/2005/8/layout/vList2"/>
    <dgm:cxn modelId="{D6F3A0B8-18A8-4D98-96E9-386E87937437}" type="presOf" srcId="{610EABD0-9F58-4A14-B040-973A381B055A}" destId="{031A24B1-82D2-4BEA-8EEC-1860B6E4105A}" srcOrd="0" destOrd="0" presId="urn:microsoft.com/office/officeart/2005/8/layout/vList2"/>
    <dgm:cxn modelId="{9C9C38F0-7F4F-451B-A567-1E481F55B0BA}" srcId="{4E0D1096-1AAA-435F-BF51-43CB0AB8DC4E}" destId="{35A138A1-F2CD-4E7A-AE6A-6927AE138409}" srcOrd="2" destOrd="0" parTransId="{B80F4A24-9AFA-4E3E-8FE5-C94BA616F93F}" sibTransId="{AA7F84DA-1247-4691-8982-5921E0F50E18}"/>
    <dgm:cxn modelId="{93AF06D0-8142-46CF-A3FA-6D25B6F51251}" type="presParOf" srcId="{D4986194-ABBA-4972-B02B-5CE2BBECE8D0}" destId="{031A24B1-82D2-4BEA-8EEC-1860B6E4105A}" srcOrd="0" destOrd="0" presId="urn:microsoft.com/office/officeart/2005/8/layout/vList2"/>
    <dgm:cxn modelId="{46350461-3FE1-4A59-9338-F07D273A2F5A}" type="presParOf" srcId="{D4986194-ABBA-4972-B02B-5CE2BBECE8D0}" destId="{13D094D4-C53A-42AD-97C4-9CB5F494C344}" srcOrd="1" destOrd="0" presId="urn:microsoft.com/office/officeart/2005/8/layout/vList2"/>
    <dgm:cxn modelId="{BF8D2D3E-054B-4D80-BC1B-9EE4BAB4DB78}" type="presParOf" srcId="{D4986194-ABBA-4972-B02B-5CE2BBECE8D0}" destId="{3419C8D5-0C3D-42D2-A04F-5EFD05A7DB6D}" srcOrd="2" destOrd="0" presId="urn:microsoft.com/office/officeart/2005/8/layout/vList2"/>
    <dgm:cxn modelId="{929256F4-C015-4FC3-8CC7-9D7B1E91002A}" type="presParOf" srcId="{D4986194-ABBA-4972-B02B-5CE2BBECE8D0}" destId="{5AB9B98C-DD69-4BB4-93C9-251290E29E4D}" srcOrd="3" destOrd="0" presId="urn:microsoft.com/office/officeart/2005/8/layout/vList2"/>
    <dgm:cxn modelId="{99A1BF61-BBDA-449D-A07D-B92DE8D94258}" type="presParOf" srcId="{D4986194-ABBA-4972-B02B-5CE2BBECE8D0}" destId="{326B4FEA-FB6D-4C38-85AB-79C2921B691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79917B-7661-4731-AFE7-012600E50A2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3951BFE-5252-4709-B160-BC93374A3CB6}">
      <dgm:prSet/>
      <dgm:spPr/>
      <dgm:t>
        <a:bodyPr/>
        <a:lstStyle/>
        <a:p>
          <a:pPr>
            <a:lnSpc>
              <a:spcPct val="100000"/>
            </a:lnSpc>
          </a:pPr>
          <a:r>
            <a:rPr lang="en-US" b="0" i="0" dirty="0"/>
            <a:t>Jewels proposed to be auctioned is examined by the bank's appraiser in the presence of the Branch Manager and their present value is ascertained before Auction</a:t>
          </a:r>
          <a:endParaRPr lang="en-US" dirty="0"/>
        </a:p>
      </dgm:t>
    </dgm:pt>
    <dgm:pt modelId="{88BC7F67-6EB4-4305-B4C2-A8E04EC9D064}" type="parTrans" cxnId="{F664C9C9-ED9A-4AB9-9924-573886E55FE8}">
      <dgm:prSet/>
      <dgm:spPr/>
      <dgm:t>
        <a:bodyPr/>
        <a:lstStyle/>
        <a:p>
          <a:endParaRPr lang="en-US"/>
        </a:p>
      </dgm:t>
    </dgm:pt>
    <dgm:pt modelId="{B7C8620D-2516-4EF9-9C1F-59C3D659562A}" type="sibTrans" cxnId="{F664C9C9-ED9A-4AB9-9924-573886E55FE8}">
      <dgm:prSet/>
      <dgm:spPr/>
      <dgm:t>
        <a:bodyPr/>
        <a:lstStyle/>
        <a:p>
          <a:pPr>
            <a:lnSpc>
              <a:spcPct val="100000"/>
            </a:lnSpc>
          </a:pPr>
          <a:endParaRPr lang="en-US"/>
        </a:p>
      </dgm:t>
    </dgm:pt>
    <dgm:pt modelId="{54AC1399-5DDA-421B-901E-0AA5C68EB753}">
      <dgm:prSet/>
      <dgm:spPr/>
      <dgm:t>
        <a:bodyPr/>
        <a:lstStyle/>
        <a:p>
          <a:pPr>
            <a:lnSpc>
              <a:spcPct val="100000"/>
            </a:lnSpc>
          </a:pPr>
          <a:r>
            <a:rPr lang="en-US" b="0" i="0"/>
            <a:t>Jewel Auction threshold value = Net weight arrived* Market value as on date of auction (22K) </a:t>
          </a:r>
          <a:endParaRPr lang="en-US"/>
        </a:p>
      </dgm:t>
    </dgm:pt>
    <dgm:pt modelId="{E5E5D597-9370-43F9-9071-AEEFE26A7FFE}" type="parTrans" cxnId="{D022A055-BB9A-4765-B73A-3A2B494B184B}">
      <dgm:prSet/>
      <dgm:spPr/>
      <dgm:t>
        <a:bodyPr/>
        <a:lstStyle/>
        <a:p>
          <a:endParaRPr lang="en-US"/>
        </a:p>
      </dgm:t>
    </dgm:pt>
    <dgm:pt modelId="{5481CCF5-EA31-4541-88C2-60CCC85CA354}" type="sibTrans" cxnId="{D022A055-BB9A-4765-B73A-3A2B494B184B}">
      <dgm:prSet/>
      <dgm:spPr/>
      <dgm:t>
        <a:bodyPr/>
        <a:lstStyle/>
        <a:p>
          <a:pPr>
            <a:lnSpc>
              <a:spcPct val="100000"/>
            </a:lnSpc>
          </a:pPr>
          <a:endParaRPr lang="en-US"/>
        </a:p>
      </dgm:t>
    </dgm:pt>
    <dgm:pt modelId="{E7925CEC-3846-40CC-B392-A5F0081AE31C}">
      <dgm:prSet/>
      <dgm:spPr/>
      <dgm:t>
        <a:bodyPr/>
        <a:lstStyle/>
        <a:p>
          <a:pPr>
            <a:lnSpc>
              <a:spcPct val="100000"/>
            </a:lnSpc>
          </a:pPr>
          <a:r>
            <a:rPr lang="en-US" b="0" i="0" dirty="0"/>
            <a:t>If auction fails due to bid amount lower than the threshold value, the same is to be taken up with ZO with proper justification for approval. </a:t>
          </a:r>
          <a:endParaRPr lang="en-US" dirty="0"/>
        </a:p>
      </dgm:t>
    </dgm:pt>
    <dgm:pt modelId="{ED4AEC2E-9F59-44E3-A44C-30C89320248F}" type="parTrans" cxnId="{564FF84E-BA9D-4D5E-A854-C473AF2E19C5}">
      <dgm:prSet/>
      <dgm:spPr/>
      <dgm:t>
        <a:bodyPr/>
        <a:lstStyle/>
        <a:p>
          <a:endParaRPr lang="en-US"/>
        </a:p>
      </dgm:t>
    </dgm:pt>
    <dgm:pt modelId="{242B2A6A-E104-448A-8998-B2EC997C2F26}" type="sibTrans" cxnId="{564FF84E-BA9D-4D5E-A854-C473AF2E19C5}">
      <dgm:prSet/>
      <dgm:spPr/>
      <dgm:t>
        <a:bodyPr/>
        <a:lstStyle/>
        <a:p>
          <a:pPr>
            <a:lnSpc>
              <a:spcPct val="100000"/>
            </a:lnSpc>
          </a:pPr>
          <a:endParaRPr lang="en-US"/>
        </a:p>
      </dgm:t>
    </dgm:pt>
    <dgm:pt modelId="{F9EF7AAC-1A4E-4B0C-8BFA-9436FEE11363}">
      <dgm:prSet/>
      <dgm:spPr/>
      <dgm:t>
        <a:bodyPr/>
        <a:lstStyle/>
        <a:p>
          <a:pPr>
            <a:lnSpc>
              <a:spcPct val="100000"/>
            </a:lnSpc>
          </a:pPr>
          <a:r>
            <a:rPr lang="en-US" b="0" i="0"/>
            <a:t>Staff members and their relatives, jewel appraisers and their relatives should not be permitted to participate in the auction of jewels pledged as security to the Bank</a:t>
          </a:r>
          <a:endParaRPr lang="en-US"/>
        </a:p>
      </dgm:t>
    </dgm:pt>
    <dgm:pt modelId="{59C851A9-7860-4544-A53B-A80705DF97CB}" type="parTrans" cxnId="{AE26BCD9-166E-48D9-A955-74EB63E2FFDD}">
      <dgm:prSet/>
      <dgm:spPr/>
      <dgm:t>
        <a:bodyPr/>
        <a:lstStyle/>
        <a:p>
          <a:endParaRPr lang="en-US"/>
        </a:p>
      </dgm:t>
    </dgm:pt>
    <dgm:pt modelId="{59E46E88-93E4-41C6-A13E-31F59D588AEA}" type="sibTrans" cxnId="{AE26BCD9-166E-48D9-A955-74EB63E2FFDD}">
      <dgm:prSet/>
      <dgm:spPr/>
      <dgm:t>
        <a:bodyPr/>
        <a:lstStyle/>
        <a:p>
          <a:endParaRPr lang="en-US"/>
        </a:p>
      </dgm:t>
    </dgm:pt>
    <dgm:pt modelId="{F523EDA7-EC24-4FE5-AA0F-4D0B037D1F21}" type="pres">
      <dgm:prSet presAssocID="{CF79917B-7661-4731-AFE7-012600E50A2A}" presName="root" presStyleCnt="0">
        <dgm:presLayoutVars>
          <dgm:dir/>
          <dgm:resizeHandles val="exact"/>
        </dgm:presLayoutVars>
      </dgm:prSet>
      <dgm:spPr/>
    </dgm:pt>
    <dgm:pt modelId="{4C39376B-8777-4A37-8500-0F9726164EB8}" type="pres">
      <dgm:prSet presAssocID="{CF79917B-7661-4731-AFE7-012600E50A2A}" presName="container" presStyleCnt="0">
        <dgm:presLayoutVars>
          <dgm:dir/>
          <dgm:resizeHandles val="exact"/>
        </dgm:presLayoutVars>
      </dgm:prSet>
      <dgm:spPr/>
    </dgm:pt>
    <dgm:pt modelId="{A0CC57A3-20D7-48E0-809D-6C43D6E77507}" type="pres">
      <dgm:prSet presAssocID="{03951BFE-5252-4709-B160-BC93374A3CB6}" presName="compNode" presStyleCnt="0"/>
      <dgm:spPr/>
    </dgm:pt>
    <dgm:pt modelId="{A4B4E235-02BC-45D3-8ED7-3FE12C88F8FE}" type="pres">
      <dgm:prSet presAssocID="{03951BFE-5252-4709-B160-BC93374A3CB6}" presName="iconBgRect" presStyleLbl="bgShp" presStyleIdx="0" presStyleCnt="4"/>
      <dgm:spPr/>
    </dgm:pt>
    <dgm:pt modelId="{F3977BD3-760F-4887-94E9-815C578C2D53}" type="pres">
      <dgm:prSet presAssocID="{03951BFE-5252-4709-B160-BC93374A3CB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D0E4993C-EC94-431A-8CA7-42155B2C39D6}" type="pres">
      <dgm:prSet presAssocID="{03951BFE-5252-4709-B160-BC93374A3CB6}" presName="spaceRect" presStyleCnt="0"/>
      <dgm:spPr/>
    </dgm:pt>
    <dgm:pt modelId="{B4C26FB4-0550-4157-8EAE-786EE381E868}" type="pres">
      <dgm:prSet presAssocID="{03951BFE-5252-4709-B160-BC93374A3CB6}" presName="textRect" presStyleLbl="revTx" presStyleIdx="0" presStyleCnt="4">
        <dgm:presLayoutVars>
          <dgm:chMax val="1"/>
          <dgm:chPref val="1"/>
        </dgm:presLayoutVars>
      </dgm:prSet>
      <dgm:spPr/>
    </dgm:pt>
    <dgm:pt modelId="{45ECF946-6BC3-48AC-8FF1-BAB7BA9B3BE6}" type="pres">
      <dgm:prSet presAssocID="{B7C8620D-2516-4EF9-9C1F-59C3D659562A}" presName="sibTrans" presStyleLbl="sibTrans2D1" presStyleIdx="0" presStyleCnt="0"/>
      <dgm:spPr/>
    </dgm:pt>
    <dgm:pt modelId="{6B15EC6A-0AD3-43B4-8684-D819F28B7A00}" type="pres">
      <dgm:prSet presAssocID="{54AC1399-5DDA-421B-901E-0AA5C68EB753}" presName="compNode" presStyleCnt="0"/>
      <dgm:spPr/>
    </dgm:pt>
    <dgm:pt modelId="{CBC9A2F3-0906-4D93-834A-8E5F6126C020}" type="pres">
      <dgm:prSet presAssocID="{54AC1399-5DDA-421B-901E-0AA5C68EB753}" presName="iconBgRect" presStyleLbl="bgShp" presStyleIdx="1" presStyleCnt="4"/>
      <dgm:spPr/>
    </dgm:pt>
    <dgm:pt modelId="{818A23C9-4150-47AC-8AA6-EBA84603CD50}" type="pres">
      <dgm:prSet presAssocID="{54AC1399-5DDA-421B-901E-0AA5C68EB75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amond"/>
        </a:ext>
      </dgm:extLst>
    </dgm:pt>
    <dgm:pt modelId="{704A7F14-F5DD-42F0-A702-785F55F02715}" type="pres">
      <dgm:prSet presAssocID="{54AC1399-5DDA-421B-901E-0AA5C68EB753}" presName="spaceRect" presStyleCnt="0"/>
      <dgm:spPr/>
    </dgm:pt>
    <dgm:pt modelId="{2538F79C-A11C-447B-9DAE-76853CC6D97C}" type="pres">
      <dgm:prSet presAssocID="{54AC1399-5DDA-421B-901E-0AA5C68EB753}" presName="textRect" presStyleLbl="revTx" presStyleIdx="1" presStyleCnt="4">
        <dgm:presLayoutVars>
          <dgm:chMax val="1"/>
          <dgm:chPref val="1"/>
        </dgm:presLayoutVars>
      </dgm:prSet>
      <dgm:spPr/>
    </dgm:pt>
    <dgm:pt modelId="{43A859DD-6529-4E9F-8A6E-3BF427CDF514}" type="pres">
      <dgm:prSet presAssocID="{5481CCF5-EA31-4541-88C2-60CCC85CA354}" presName="sibTrans" presStyleLbl="sibTrans2D1" presStyleIdx="0" presStyleCnt="0"/>
      <dgm:spPr/>
    </dgm:pt>
    <dgm:pt modelId="{8274D7F6-28B5-448F-A5B9-2BB266C3A086}" type="pres">
      <dgm:prSet presAssocID="{E7925CEC-3846-40CC-B392-A5F0081AE31C}" presName="compNode" presStyleCnt="0"/>
      <dgm:spPr/>
    </dgm:pt>
    <dgm:pt modelId="{2E47CE62-0050-4E03-803C-F47DEE108E76}" type="pres">
      <dgm:prSet presAssocID="{E7925CEC-3846-40CC-B392-A5F0081AE31C}" presName="iconBgRect" presStyleLbl="bgShp" presStyleIdx="2" presStyleCnt="4"/>
      <dgm:spPr/>
    </dgm:pt>
    <dgm:pt modelId="{1862DE76-C7EB-4D79-B567-DA0444DF5BAD}" type="pres">
      <dgm:prSet presAssocID="{E7925CEC-3846-40CC-B392-A5F0081AE31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9F52C212-9C03-4D24-B7E2-4B123614D3CC}" type="pres">
      <dgm:prSet presAssocID="{E7925CEC-3846-40CC-B392-A5F0081AE31C}" presName="spaceRect" presStyleCnt="0"/>
      <dgm:spPr/>
    </dgm:pt>
    <dgm:pt modelId="{176AA11C-F770-467E-9C4F-3697B518F93E}" type="pres">
      <dgm:prSet presAssocID="{E7925CEC-3846-40CC-B392-A5F0081AE31C}" presName="textRect" presStyleLbl="revTx" presStyleIdx="2" presStyleCnt="4">
        <dgm:presLayoutVars>
          <dgm:chMax val="1"/>
          <dgm:chPref val="1"/>
        </dgm:presLayoutVars>
      </dgm:prSet>
      <dgm:spPr/>
    </dgm:pt>
    <dgm:pt modelId="{B9F32067-BB6C-4703-A687-A8D9C089A7DE}" type="pres">
      <dgm:prSet presAssocID="{242B2A6A-E104-448A-8998-B2EC997C2F26}" presName="sibTrans" presStyleLbl="sibTrans2D1" presStyleIdx="0" presStyleCnt="0"/>
      <dgm:spPr/>
    </dgm:pt>
    <dgm:pt modelId="{4E00AF99-97D0-45F8-8458-3A4FA7914A77}" type="pres">
      <dgm:prSet presAssocID="{F9EF7AAC-1A4E-4B0C-8BFA-9436FEE11363}" presName="compNode" presStyleCnt="0"/>
      <dgm:spPr/>
    </dgm:pt>
    <dgm:pt modelId="{B44F447F-53C0-4756-B0B9-5D110EFEEA52}" type="pres">
      <dgm:prSet presAssocID="{F9EF7AAC-1A4E-4B0C-8BFA-9436FEE11363}" presName="iconBgRect" presStyleLbl="bgShp" presStyleIdx="3" presStyleCnt="4"/>
      <dgm:spPr/>
    </dgm:pt>
    <dgm:pt modelId="{ADCBA5D6-69FD-45CE-A32D-85955105808C}" type="pres">
      <dgm:prSet presAssocID="{F9EF7AAC-1A4E-4B0C-8BFA-9436FEE1136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stle scene"/>
        </a:ext>
      </dgm:extLst>
    </dgm:pt>
    <dgm:pt modelId="{B67FB28F-FA02-4FE1-AFDF-5A084EFB2E63}" type="pres">
      <dgm:prSet presAssocID="{F9EF7AAC-1A4E-4B0C-8BFA-9436FEE11363}" presName="spaceRect" presStyleCnt="0"/>
      <dgm:spPr/>
    </dgm:pt>
    <dgm:pt modelId="{2132D250-7279-4B22-8A8D-E00663C7E069}" type="pres">
      <dgm:prSet presAssocID="{F9EF7AAC-1A4E-4B0C-8BFA-9436FEE11363}" presName="textRect" presStyleLbl="revTx" presStyleIdx="3" presStyleCnt="4">
        <dgm:presLayoutVars>
          <dgm:chMax val="1"/>
          <dgm:chPref val="1"/>
        </dgm:presLayoutVars>
      </dgm:prSet>
      <dgm:spPr/>
    </dgm:pt>
  </dgm:ptLst>
  <dgm:cxnLst>
    <dgm:cxn modelId="{1B0D233A-E002-473F-8934-551B13DB31F6}" type="presOf" srcId="{CF79917B-7661-4731-AFE7-012600E50A2A}" destId="{F523EDA7-EC24-4FE5-AA0F-4D0B037D1F21}" srcOrd="0" destOrd="0" presId="urn:microsoft.com/office/officeart/2018/2/layout/IconCircleList"/>
    <dgm:cxn modelId="{6310E83F-32FC-4A1A-93CB-EAF419525CFE}" type="presOf" srcId="{54AC1399-5DDA-421B-901E-0AA5C68EB753}" destId="{2538F79C-A11C-447B-9DAE-76853CC6D97C}" srcOrd="0" destOrd="0" presId="urn:microsoft.com/office/officeart/2018/2/layout/IconCircleList"/>
    <dgm:cxn modelId="{F637406E-AB02-42BA-9B11-E9D694211C36}" type="presOf" srcId="{F9EF7AAC-1A4E-4B0C-8BFA-9436FEE11363}" destId="{2132D250-7279-4B22-8A8D-E00663C7E069}" srcOrd="0" destOrd="0" presId="urn:microsoft.com/office/officeart/2018/2/layout/IconCircleList"/>
    <dgm:cxn modelId="{564FF84E-BA9D-4D5E-A854-C473AF2E19C5}" srcId="{CF79917B-7661-4731-AFE7-012600E50A2A}" destId="{E7925CEC-3846-40CC-B392-A5F0081AE31C}" srcOrd="2" destOrd="0" parTransId="{ED4AEC2E-9F59-44E3-A44C-30C89320248F}" sibTransId="{242B2A6A-E104-448A-8998-B2EC997C2F26}"/>
    <dgm:cxn modelId="{56CECF4F-D0A8-4093-8C25-9BAB077EA28A}" type="presOf" srcId="{03951BFE-5252-4709-B160-BC93374A3CB6}" destId="{B4C26FB4-0550-4157-8EAE-786EE381E868}" srcOrd="0" destOrd="0" presId="urn:microsoft.com/office/officeart/2018/2/layout/IconCircleList"/>
    <dgm:cxn modelId="{D022A055-BB9A-4765-B73A-3A2B494B184B}" srcId="{CF79917B-7661-4731-AFE7-012600E50A2A}" destId="{54AC1399-5DDA-421B-901E-0AA5C68EB753}" srcOrd="1" destOrd="0" parTransId="{E5E5D597-9370-43F9-9071-AEEFE26A7FFE}" sibTransId="{5481CCF5-EA31-4541-88C2-60CCC85CA354}"/>
    <dgm:cxn modelId="{49365779-7700-448D-AB47-36023D71412B}" type="presOf" srcId="{B7C8620D-2516-4EF9-9C1F-59C3D659562A}" destId="{45ECF946-6BC3-48AC-8FF1-BAB7BA9B3BE6}" srcOrd="0" destOrd="0" presId="urn:microsoft.com/office/officeart/2018/2/layout/IconCircleList"/>
    <dgm:cxn modelId="{EEDA978E-F506-4B84-96D7-2316B26F9666}" type="presOf" srcId="{E7925CEC-3846-40CC-B392-A5F0081AE31C}" destId="{176AA11C-F770-467E-9C4F-3697B518F93E}" srcOrd="0" destOrd="0" presId="urn:microsoft.com/office/officeart/2018/2/layout/IconCircleList"/>
    <dgm:cxn modelId="{AA3A029A-4DFE-42D6-B193-EBF520722537}" type="presOf" srcId="{242B2A6A-E104-448A-8998-B2EC997C2F26}" destId="{B9F32067-BB6C-4703-A687-A8D9C089A7DE}" srcOrd="0" destOrd="0" presId="urn:microsoft.com/office/officeart/2018/2/layout/IconCircleList"/>
    <dgm:cxn modelId="{F664C9C9-ED9A-4AB9-9924-573886E55FE8}" srcId="{CF79917B-7661-4731-AFE7-012600E50A2A}" destId="{03951BFE-5252-4709-B160-BC93374A3CB6}" srcOrd="0" destOrd="0" parTransId="{88BC7F67-6EB4-4305-B4C2-A8E04EC9D064}" sibTransId="{B7C8620D-2516-4EF9-9C1F-59C3D659562A}"/>
    <dgm:cxn modelId="{AE26BCD9-166E-48D9-A955-74EB63E2FFDD}" srcId="{CF79917B-7661-4731-AFE7-012600E50A2A}" destId="{F9EF7AAC-1A4E-4B0C-8BFA-9436FEE11363}" srcOrd="3" destOrd="0" parTransId="{59C851A9-7860-4544-A53B-A80705DF97CB}" sibTransId="{59E46E88-93E4-41C6-A13E-31F59D588AEA}"/>
    <dgm:cxn modelId="{908D56EE-BC80-4D67-AD8D-955DCC15D2CF}" type="presOf" srcId="{5481CCF5-EA31-4541-88C2-60CCC85CA354}" destId="{43A859DD-6529-4E9F-8A6E-3BF427CDF514}" srcOrd="0" destOrd="0" presId="urn:microsoft.com/office/officeart/2018/2/layout/IconCircleList"/>
    <dgm:cxn modelId="{070ABAAA-0017-4603-BFCE-692A95F0DB53}" type="presParOf" srcId="{F523EDA7-EC24-4FE5-AA0F-4D0B037D1F21}" destId="{4C39376B-8777-4A37-8500-0F9726164EB8}" srcOrd="0" destOrd="0" presId="urn:microsoft.com/office/officeart/2018/2/layout/IconCircleList"/>
    <dgm:cxn modelId="{FE10E3C4-8F29-4A2C-99AC-EE9266C805E3}" type="presParOf" srcId="{4C39376B-8777-4A37-8500-0F9726164EB8}" destId="{A0CC57A3-20D7-48E0-809D-6C43D6E77507}" srcOrd="0" destOrd="0" presId="urn:microsoft.com/office/officeart/2018/2/layout/IconCircleList"/>
    <dgm:cxn modelId="{6F315EDF-2ED0-48B2-BDB6-62AD48B4B6DF}" type="presParOf" srcId="{A0CC57A3-20D7-48E0-809D-6C43D6E77507}" destId="{A4B4E235-02BC-45D3-8ED7-3FE12C88F8FE}" srcOrd="0" destOrd="0" presId="urn:microsoft.com/office/officeart/2018/2/layout/IconCircleList"/>
    <dgm:cxn modelId="{6FA541AA-F0C4-4927-BF4E-22E099DDD0A5}" type="presParOf" srcId="{A0CC57A3-20D7-48E0-809D-6C43D6E77507}" destId="{F3977BD3-760F-4887-94E9-815C578C2D53}" srcOrd="1" destOrd="0" presId="urn:microsoft.com/office/officeart/2018/2/layout/IconCircleList"/>
    <dgm:cxn modelId="{4917ABC3-B873-4EE1-BF4A-59B668C8DFDC}" type="presParOf" srcId="{A0CC57A3-20D7-48E0-809D-6C43D6E77507}" destId="{D0E4993C-EC94-431A-8CA7-42155B2C39D6}" srcOrd="2" destOrd="0" presId="urn:microsoft.com/office/officeart/2018/2/layout/IconCircleList"/>
    <dgm:cxn modelId="{26951372-3C0B-466F-9654-CF7FA498156C}" type="presParOf" srcId="{A0CC57A3-20D7-48E0-809D-6C43D6E77507}" destId="{B4C26FB4-0550-4157-8EAE-786EE381E868}" srcOrd="3" destOrd="0" presId="urn:microsoft.com/office/officeart/2018/2/layout/IconCircleList"/>
    <dgm:cxn modelId="{1E2F5EC4-B2A6-4F09-AE4A-0C508A516B72}" type="presParOf" srcId="{4C39376B-8777-4A37-8500-0F9726164EB8}" destId="{45ECF946-6BC3-48AC-8FF1-BAB7BA9B3BE6}" srcOrd="1" destOrd="0" presId="urn:microsoft.com/office/officeart/2018/2/layout/IconCircleList"/>
    <dgm:cxn modelId="{3E96421E-3C83-4AD4-8727-A62F3BB0248E}" type="presParOf" srcId="{4C39376B-8777-4A37-8500-0F9726164EB8}" destId="{6B15EC6A-0AD3-43B4-8684-D819F28B7A00}" srcOrd="2" destOrd="0" presId="urn:microsoft.com/office/officeart/2018/2/layout/IconCircleList"/>
    <dgm:cxn modelId="{DC0D2C81-9BA8-4257-959B-B66AB4868ED0}" type="presParOf" srcId="{6B15EC6A-0AD3-43B4-8684-D819F28B7A00}" destId="{CBC9A2F3-0906-4D93-834A-8E5F6126C020}" srcOrd="0" destOrd="0" presId="urn:microsoft.com/office/officeart/2018/2/layout/IconCircleList"/>
    <dgm:cxn modelId="{B42460A1-976A-4B30-B150-6D23D2B779BB}" type="presParOf" srcId="{6B15EC6A-0AD3-43B4-8684-D819F28B7A00}" destId="{818A23C9-4150-47AC-8AA6-EBA84603CD50}" srcOrd="1" destOrd="0" presId="urn:microsoft.com/office/officeart/2018/2/layout/IconCircleList"/>
    <dgm:cxn modelId="{581FBC0F-B675-4D31-8A31-137C9686EE8A}" type="presParOf" srcId="{6B15EC6A-0AD3-43B4-8684-D819F28B7A00}" destId="{704A7F14-F5DD-42F0-A702-785F55F02715}" srcOrd="2" destOrd="0" presId="urn:microsoft.com/office/officeart/2018/2/layout/IconCircleList"/>
    <dgm:cxn modelId="{44B15FF4-126A-42C7-9D48-50B470E4AA2D}" type="presParOf" srcId="{6B15EC6A-0AD3-43B4-8684-D819F28B7A00}" destId="{2538F79C-A11C-447B-9DAE-76853CC6D97C}" srcOrd="3" destOrd="0" presId="urn:microsoft.com/office/officeart/2018/2/layout/IconCircleList"/>
    <dgm:cxn modelId="{3ACB2655-08A6-4CDB-8850-74C97694CF43}" type="presParOf" srcId="{4C39376B-8777-4A37-8500-0F9726164EB8}" destId="{43A859DD-6529-4E9F-8A6E-3BF427CDF514}" srcOrd="3" destOrd="0" presId="urn:microsoft.com/office/officeart/2018/2/layout/IconCircleList"/>
    <dgm:cxn modelId="{07E0FABC-8889-44EF-9B23-94F259F7B9BD}" type="presParOf" srcId="{4C39376B-8777-4A37-8500-0F9726164EB8}" destId="{8274D7F6-28B5-448F-A5B9-2BB266C3A086}" srcOrd="4" destOrd="0" presId="urn:microsoft.com/office/officeart/2018/2/layout/IconCircleList"/>
    <dgm:cxn modelId="{E9FB3242-8ECF-4E4A-94B7-92715C4872C6}" type="presParOf" srcId="{8274D7F6-28B5-448F-A5B9-2BB266C3A086}" destId="{2E47CE62-0050-4E03-803C-F47DEE108E76}" srcOrd="0" destOrd="0" presId="urn:microsoft.com/office/officeart/2018/2/layout/IconCircleList"/>
    <dgm:cxn modelId="{D03412FC-751F-49A4-AFBC-4D93C55EFC03}" type="presParOf" srcId="{8274D7F6-28B5-448F-A5B9-2BB266C3A086}" destId="{1862DE76-C7EB-4D79-B567-DA0444DF5BAD}" srcOrd="1" destOrd="0" presId="urn:microsoft.com/office/officeart/2018/2/layout/IconCircleList"/>
    <dgm:cxn modelId="{A87FB65F-F09F-45AA-BE5E-0800F1577049}" type="presParOf" srcId="{8274D7F6-28B5-448F-A5B9-2BB266C3A086}" destId="{9F52C212-9C03-4D24-B7E2-4B123614D3CC}" srcOrd="2" destOrd="0" presId="urn:microsoft.com/office/officeart/2018/2/layout/IconCircleList"/>
    <dgm:cxn modelId="{6AAEE833-576D-4600-86F2-7E2FC3D2348B}" type="presParOf" srcId="{8274D7F6-28B5-448F-A5B9-2BB266C3A086}" destId="{176AA11C-F770-467E-9C4F-3697B518F93E}" srcOrd="3" destOrd="0" presId="urn:microsoft.com/office/officeart/2018/2/layout/IconCircleList"/>
    <dgm:cxn modelId="{411D4461-B1E7-438E-8BD8-647B3372A9CA}" type="presParOf" srcId="{4C39376B-8777-4A37-8500-0F9726164EB8}" destId="{B9F32067-BB6C-4703-A687-A8D9C089A7DE}" srcOrd="5" destOrd="0" presId="urn:microsoft.com/office/officeart/2018/2/layout/IconCircleList"/>
    <dgm:cxn modelId="{794AC7A1-D743-4976-A5CB-5BC9951C6BC1}" type="presParOf" srcId="{4C39376B-8777-4A37-8500-0F9726164EB8}" destId="{4E00AF99-97D0-45F8-8458-3A4FA7914A77}" srcOrd="6" destOrd="0" presId="urn:microsoft.com/office/officeart/2018/2/layout/IconCircleList"/>
    <dgm:cxn modelId="{A8A56D42-46EA-43AF-A7A7-3EBEE6BF0CD9}" type="presParOf" srcId="{4E00AF99-97D0-45F8-8458-3A4FA7914A77}" destId="{B44F447F-53C0-4756-B0B9-5D110EFEEA52}" srcOrd="0" destOrd="0" presId="urn:microsoft.com/office/officeart/2018/2/layout/IconCircleList"/>
    <dgm:cxn modelId="{8DB96F70-6913-49B2-98DE-1103A75BFFE9}" type="presParOf" srcId="{4E00AF99-97D0-45F8-8458-3A4FA7914A77}" destId="{ADCBA5D6-69FD-45CE-A32D-85955105808C}" srcOrd="1" destOrd="0" presId="urn:microsoft.com/office/officeart/2018/2/layout/IconCircleList"/>
    <dgm:cxn modelId="{81F7B77F-D48F-42C5-AD77-A00F8723B095}" type="presParOf" srcId="{4E00AF99-97D0-45F8-8458-3A4FA7914A77}" destId="{B67FB28F-FA02-4FE1-AFDF-5A084EFB2E63}" srcOrd="2" destOrd="0" presId="urn:microsoft.com/office/officeart/2018/2/layout/IconCircleList"/>
    <dgm:cxn modelId="{35487E33-9F81-437E-97F9-8A6F4DA55315}" type="presParOf" srcId="{4E00AF99-97D0-45F8-8458-3A4FA7914A77}" destId="{2132D250-7279-4B22-8A8D-E00663C7E069}"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A7AAD8-0254-4920-A42A-A2E473655308}"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D976917B-B994-4485-86FD-53E24D53FE34}">
      <dgm:prSet/>
      <dgm:spPr/>
      <dgm:t>
        <a:bodyPr/>
        <a:lstStyle/>
        <a:p>
          <a:r>
            <a:rPr lang="en-US"/>
            <a:t>The Reappraisal expenses of Rs.5/- per packet shall be borne by the Bank.</a:t>
          </a:r>
        </a:p>
      </dgm:t>
    </dgm:pt>
    <dgm:pt modelId="{DAB7C763-2EF9-4D35-8EDD-DB573D5AFE44}" type="parTrans" cxnId="{7A645CCE-33B5-47C3-9DFE-C0BE8AD7126B}">
      <dgm:prSet/>
      <dgm:spPr/>
      <dgm:t>
        <a:bodyPr/>
        <a:lstStyle/>
        <a:p>
          <a:endParaRPr lang="en-US"/>
        </a:p>
      </dgm:t>
    </dgm:pt>
    <dgm:pt modelId="{52B97B5D-AE73-412F-A700-B199971077A4}" type="sibTrans" cxnId="{7A645CCE-33B5-47C3-9DFE-C0BE8AD7126B}">
      <dgm:prSet/>
      <dgm:spPr/>
      <dgm:t>
        <a:bodyPr/>
        <a:lstStyle/>
        <a:p>
          <a:endParaRPr lang="en-US"/>
        </a:p>
      </dgm:t>
    </dgm:pt>
    <dgm:pt modelId="{606672FB-5B62-4C6B-9306-33FCEADCCE95}">
      <dgm:prSet/>
      <dgm:spPr/>
      <dgm:t>
        <a:bodyPr/>
        <a:lstStyle/>
        <a:p>
          <a:r>
            <a:rPr lang="en-US"/>
            <a:t>In non-traditional jewel loan areas, Minimum remuneration amount of Rs.500/- per day for reappraising of jewels shall be paid. </a:t>
          </a:r>
        </a:p>
      </dgm:t>
    </dgm:pt>
    <dgm:pt modelId="{EE0B1BCC-15F8-4D23-8581-D7E590546160}" type="parTrans" cxnId="{15906A25-D150-4394-ADED-A99757FE6A6C}">
      <dgm:prSet/>
      <dgm:spPr/>
      <dgm:t>
        <a:bodyPr/>
        <a:lstStyle/>
        <a:p>
          <a:endParaRPr lang="en-US"/>
        </a:p>
      </dgm:t>
    </dgm:pt>
    <dgm:pt modelId="{F45E4F5E-A326-4564-926B-49474A9D760C}" type="sibTrans" cxnId="{15906A25-D150-4394-ADED-A99757FE6A6C}">
      <dgm:prSet/>
      <dgm:spPr/>
      <dgm:t>
        <a:bodyPr/>
        <a:lstStyle/>
        <a:p>
          <a:endParaRPr lang="en-US"/>
        </a:p>
      </dgm:t>
    </dgm:pt>
    <dgm:pt modelId="{1C38840C-3A15-4635-9AE4-E10C47F8FFEB}">
      <dgm:prSet/>
      <dgm:spPr/>
      <dgm:t>
        <a:bodyPr/>
        <a:lstStyle/>
        <a:p>
          <a:r>
            <a:rPr lang="en-US"/>
            <a:t>The payments to be made by debiting BGL “98311- Re-Appraisal fee” and transferred to the Panel Jewel Appraiser’s Account directly. </a:t>
          </a:r>
        </a:p>
      </dgm:t>
    </dgm:pt>
    <dgm:pt modelId="{B7499BF3-28B1-4218-8457-DFC8C58B9D91}" type="parTrans" cxnId="{D9C2BAE4-4353-4CA9-B2A0-F3A1039AA59B}">
      <dgm:prSet/>
      <dgm:spPr/>
      <dgm:t>
        <a:bodyPr/>
        <a:lstStyle/>
        <a:p>
          <a:endParaRPr lang="en-US"/>
        </a:p>
      </dgm:t>
    </dgm:pt>
    <dgm:pt modelId="{C4D15EF8-DD87-48CA-BDE5-0CC1F97EF75B}" type="sibTrans" cxnId="{D9C2BAE4-4353-4CA9-B2A0-F3A1039AA59B}">
      <dgm:prSet/>
      <dgm:spPr/>
      <dgm:t>
        <a:bodyPr/>
        <a:lstStyle/>
        <a:p>
          <a:endParaRPr lang="en-US"/>
        </a:p>
      </dgm:t>
    </dgm:pt>
    <dgm:pt modelId="{D3F63BD5-ACCD-4E45-849C-F98D9BD95063}" type="pres">
      <dgm:prSet presAssocID="{5DA7AAD8-0254-4920-A42A-A2E473655308}" presName="diagram" presStyleCnt="0">
        <dgm:presLayoutVars>
          <dgm:dir/>
          <dgm:resizeHandles val="exact"/>
        </dgm:presLayoutVars>
      </dgm:prSet>
      <dgm:spPr/>
    </dgm:pt>
    <dgm:pt modelId="{C373AD9F-110C-4FA7-BD3A-C2D9CBD61E97}" type="pres">
      <dgm:prSet presAssocID="{D976917B-B994-4485-86FD-53E24D53FE34}" presName="node" presStyleLbl="node1" presStyleIdx="0" presStyleCnt="3">
        <dgm:presLayoutVars>
          <dgm:bulletEnabled val="1"/>
        </dgm:presLayoutVars>
      </dgm:prSet>
      <dgm:spPr/>
    </dgm:pt>
    <dgm:pt modelId="{67DDF2D9-8CA2-4737-873C-4CEDE2B7AA29}" type="pres">
      <dgm:prSet presAssocID="{52B97B5D-AE73-412F-A700-B199971077A4}" presName="sibTrans" presStyleCnt="0"/>
      <dgm:spPr/>
    </dgm:pt>
    <dgm:pt modelId="{7FA1893B-8E3C-4778-A5EF-A12D5EEDCBEB}" type="pres">
      <dgm:prSet presAssocID="{606672FB-5B62-4C6B-9306-33FCEADCCE95}" presName="node" presStyleLbl="node1" presStyleIdx="1" presStyleCnt="3">
        <dgm:presLayoutVars>
          <dgm:bulletEnabled val="1"/>
        </dgm:presLayoutVars>
      </dgm:prSet>
      <dgm:spPr/>
    </dgm:pt>
    <dgm:pt modelId="{21434908-AA4D-4C5A-8EEF-2C1E8AC5A254}" type="pres">
      <dgm:prSet presAssocID="{F45E4F5E-A326-4564-926B-49474A9D760C}" presName="sibTrans" presStyleCnt="0"/>
      <dgm:spPr/>
    </dgm:pt>
    <dgm:pt modelId="{2F39A273-136D-4068-B208-28C1C3BA1451}" type="pres">
      <dgm:prSet presAssocID="{1C38840C-3A15-4635-9AE4-E10C47F8FFEB}" presName="node" presStyleLbl="node1" presStyleIdx="2" presStyleCnt="3">
        <dgm:presLayoutVars>
          <dgm:bulletEnabled val="1"/>
        </dgm:presLayoutVars>
      </dgm:prSet>
      <dgm:spPr/>
    </dgm:pt>
  </dgm:ptLst>
  <dgm:cxnLst>
    <dgm:cxn modelId="{15906A25-D150-4394-ADED-A99757FE6A6C}" srcId="{5DA7AAD8-0254-4920-A42A-A2E473655308}" destId="{606672FB-5B62-4C6B-9306-33FCEADCCE95}" srcOrd="1" destOrd="0" parTransId="{EE0B1BCC-15F8-4D23-8581-D7E590546160}" sibTransId="{F45E4F5E-A326-4564-926B-49474A9D760C}"/>
    <dgm:cxn modelId="{0F754535-2053-4F9F-95CB-07CE074E0A36}" type="presOf" srcId="{5DA7AAD8-0254-4920-A42A-A2E473655308}" destId="{D3F63BD5-ACCD-4E45-849C-F98D9BD95063}" srcOrd="0" destOrd="0" presId="urn:microsoft.com/office/officeart/2005/8/layout/default"/>
    <dgm:cxn modelId="{98994551-D5FC-47E2-B0F4-A8793ED19C20}" type="presOf" srcId="{606672FB-5B62-4C6B-9306-33FCEADCCE95}" destId="{7FA1893B-8E3C-4778-A5EF-A12D5EEDCBEB}" srcOrd="0" destOrd="0" presId="urn:microsoft.com/office/officeart/2005/8/layout/default"/>
    <dgm:cxn modelId="{7A645CCE-33B5-47C3-9DFE-C0BE8AD7126B}" srcId="{5DA7AAD8-0254-4920-A42A-A2E473655308}" destId="{D976917B-B994-4485-86FD-53E24D53FE34}" srcOrd="0" destOrd="0" parTransId="{DAB7C763-2EF9-4D35-8EDD-DB573D5AFE44}" sibTransId="{52B97B5D-AE73-412F-A700-B199971077A4}"/>
    <dgm:cxn modelId="{1ADBB8D5-B104-48F7-B75E-2CF22990B7DC}" type="presOf" srcId="{1C38840C-3A15-4635-9AE4-E10C47F8FFEB}" destId="{2F39A273-136D-4068-B208-28C1C3BA1451}" srcOrd="0" destOrd="0" presId="urn:microsoft.com/office/officeart/2005/8/layout/default"/>
    <dgm:cxn modelId="{D9C2BAE4-4353-4CA9-B2A0-F3A1039AA59B}" srcId="{5DA7AAD8-0254-4920-A42A-A2E473655308}" destId="{1C38840C-3A15-4635-9AE4-E10C47F8FFEB}" srcOrd="2" destOrd="0" parTransId="{B7499BF3-28B1-4218-8457-DFC8C58B9D91}" sibTransId="{C4D15EF8-DD87-48CA-BDE5-0CC1F97EF75B}"/>
    <dgm:cxn modelId="{308DF3F8-FAD7-40C9-B7B9-2DD02CF0ACF7}" type="presOf" srcId="{D976917B-B994-4485-86FD-53E24D53FE34}" destId="{C373AD9F-110C-4FA7-BD3A-C2D9CBD61E97}" srcOrd="0" destOrd="0" presId="urn:microsoft.com/office/officeart/2005/8/layout/default"/>
    <dgm:cxn modelId="{52A2346F-2158-476B-8B56-AA240FBD0EBE}" type="presParOf" srcId="{D3F63BD5-ACCD-4E45-849C-F98D9BD95063}" destId="{C373AD9F-110C-4FA7-BD3A-C2D9CBD61E97}" srcOrd="0" destOrd="0" presId="urn:microsoft.com/office/officeart/2005/8/layout/default"/>
    <dgm:cxn modelId="{A69EE5D7-5732-43CB-A4A1-1816859E310B}" type="presParOf" srcId="{D3F63BD5-ACCD-4E45-849C-F98D9BD95063}" destId="{67DDF2D9-8CA2-4737-873C-4CEDE2B7AA29}" srcOrd="1" destOrd="0" presId="urn:microsoft.com/office/officeart/2005/8/layout/default"/>
    <dgm:cxn modelId="{A81F6746-FAE3-4AEA-B35E-C9A7AF5EBFD0}" type="presParOf" srcId="{D3F63BD5-ACCD-4E45-849C-F98D9BD95063}" destId="{7FA1893B-8E3C-4778-A5EF-A12D5EEDCBEB}" srcOrd="2" destOrd="0" presId="urn:microsoft.com/office/officeart/2005/8/layout/default"/>
    <dgm:cxn modelId="{94C7F40E-3F45-4EE2-A519-198074E74EEC}" type="presParOf" srcId="{D3F63BD5-ACCD-4E45-849C-F98D9BD95063}" destId="{21434908-AA4D-4C5A-8EEF-2C1E8AC5A254}" srcOrd="3" destOrd="0" presId="urn:microsoft.com/office/officeart/2005/8/layout/default"/>
    <dgm:cxn modelId="{2217E94B-A603-4BD8-AF61-5C87D43B4814}" type="presParOf" srcId="{D3F63BD5-ACCD-4E45-849C-F98D9BD95063}" destId="{2F39A273-136D-4068-B208-28C1C3BA1451}"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4D3862A-9874-4ABF-9A92-E5C9C2BDE6E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3D699FE-F2E5-440E-9704-7F598DAE3FD3}">
      <dgm:prSet/>
      <dgm:spPr/>
      <dgm:t>
        <a:bodyPr/>
        <a:lstStyle/>
        <a:p>
          <a:r>
            <a:rPr lang="en-US" b="0" i="0"/>
            <a:t>I accept that Bank shall reimburse the value of the Net Weight of gold ornament, as accepted at the time of advance to me in case of any untoward incidents happens to the pledged jewels at branch premises.</a:t>
          </a:r>
          <a:endParaRPr lang="en-US"/>
        </a:p>
      </dgm:t>
    </dgm:pt>
    <dgm:pt modelId="{9DDEB5FC-B7A4-46F0-BE29-8BB52F4487D5}" type="parTrans" cxnId="{9D6272DE-ABDA-4509-912C-3D72ACCD5525}">
      <dgm:prSet/>
      <dgm:spPr/>
      <dgm:t>
        <a:bodyPr/>
        <a:lstStyle/>
        <a:p>
          <a:endParaRPr lang="en-US"/>
        </a:p>
      </dgm:t>
    </dgm:pt>
    <dgm:pt modelId="{B5C1D9EA-98E2-4201-9F00-8F429602CC8E}" type="sibTrans" cxnId="{9D6272DE-ABDA-4509-912C-3D72ACCD5525}">
      <dgm:prSet/>
      <dgm:spPr/>
      <dgm:t>
        <a:bodyPr/>
        <a:lstStyle/>
        <a:p>
          <a:endParaRPr lang="en-US"/>
        </a:p>
      </dgm:t>
    </dgm:pt>
    <dgm:pt modelId="{200DE4E2-CB01-445A-943C-334E6041E9AD}">
      <dgm:prSet/>
      <dgm:spPr/>
      <dgm:t>
        <a:bodyPr/>
        <a:lstStyle/>
        <a:p>
          <a:r>
            <a:rPr lang="en-US" b="0" i="0" dirty="0"/>
            <a:t>For the materials causing difference in Gross Weight &amp; Net Weight, I am liable to prove and justify its purity / genuineness by submitting valid proof of the same through proper bills, </a:t>
          </a:r>
          <a:r>
            <a:rPr lang="en-US" b="0" i="0" dirty="0" err="1"/>
            <a:t>etc</a:t>
          </a:r>
          <a:r>
            <a:rPr lang="en-US" b="0" i="0" dirty="0"/>
            <a:t>, at the time of applying the loan and the same will be part of the loan document.</a:t>
          </a:r>
          <a:endParaRPr lang="en-US" dirty="0"/>
        </a:p>
      </dgm:t>
    </dgm:pt>
    <dgm:pt modelId="{D72096C2-3941-460E-AFC3-BF35AD414287}" type="parTrans" cxnId="{EDC7675E-D443-440E-B696-F43C74613B51}">
      <dgm:prSet/>
      <dgm:spPr/>
      <dgm:t>
        <a:bodyPr/>
        <a:lstStyle/>
        <a:p>
          <a:endParaRPr lang="en-US"/>
        </a:p>
      </dgm:t>
    </dgm:pt>
    <dgm:pt modelId="{71020491-55FF-4D80-B754-650E6FFF9FEB}" type="sibTrans" cxnId="{EDC7675E-D443-440E-B696-F43C74613B51}">
      <dgm:prSet/>
      <dgm:spPr/>
      <dgm:t>
        <a:bodyPr/>
        <a:lstStyle/>
        <a:p>
          <a:endParaRPr lang="en-US"/>
        </a:p>
      </dgm:t>
    </dgm:pt>
    <dgm:pt modelId="{B7052804-86BA-4219-9C2E-9C6744C13F45}">
      <dgm:prSet/>
      <dgm:spPr/>
      <dgm:t>
        <a:bodyPr/>
        <a:lstStyle/>
        <a:p>
          <a:r>
            <a:rPr lang="en-US" b="0" i="0"/>
            <a:t>In absence of which, I shall not make any claim against the loss of the same.</a:t>
          </a:r>
          <a:endParaRPr lang="en-US"/>
        </a:p>
      </dgm:t>
    </dgm:pt>
    <dgm:pt modelId="{D2CFD087-683B-4414-B086-A7B039DDEE54}" type="parTrans" cxnId="{16F089BE-07FC-47BF-825D-A71E14CB48B9}">
      <dgm:prSet/>
      <dgm:spPr/>
      <dgm:t>
        <a:bodyPr/>
        <a:lstStyle/>
        <a:p>
          <a:endParaRPr lang="en-US"/>
        </a:p>
      </dgm:t>
    </dgm:pt>
    <dgm:pt modelId="{D57AF433-87CB-449D-88FA-0C5E2D3FBA0F}" type="sibTrans" cxnId="{16F089BE-07FC-47BF-825D-A71E14CB48B9}">
      <dgm:prSet/>
      <dgm:spPr/>
      <dgm:t>
        <a:bodyPr/>
        <a:lstStyle/>
        <a:p>
          <a:endParaRPr lang="en-US"/>
        </a:p>
      </dgm:t>
    </dgm:pt>
    <dgm:pt modelId="{80A9CC5D-D0C7-4BFC-B500-4EBC48D561D9}">
      <dgm:prSet/>
      <dgm:spPr/>
      <dgm:t>
        <a:bodyPr/>
        <a:lstStyle/>
        <a:p>
          <a:r>
            <a:rPr lang="en-US" b="0" i="0" dirty="0"/>
            <a:t>I hereby declare that precious stones / gems are not pledged by me.</a:t>
          </a:r>
          <a:endParaRPr lang="en-US" dirty="0"/>
        </a:p>
      </dgm:t>
    </dgm:pt>
    <dgm:pt modelId="{325F5444-755E-493D-B958-BC8AD3F947AF}" type="parTrans" cxnId="{DD4201D2-D001-4C2E-9D7E-040B8D146088}">
      <dgm:prSet/>
      <dgm:spPr/>
      <dgm:t>
        <a:bodyPr/>
        <a:lstStyle/>
        <a:p>
          <a:endParaRPr lang="en-US"/>
        </a:p>
      </dgm:t>
    </dgm:pt>
    <dgm:pt modelId="{BB58226A-FC60-4694-B915-C4DE48570454}" type="sibTrans" cxnId="{DD4201D2-D001-4C2E-9D7E-040B8D146088}">
      <dgm:prSet/>
      <dgm:spPr/>
      <dgm:t>
        <a:bodyPr/>
        <a:lstStyle/>
        <a:p>
          <a:endParaRPr lang="en-US"/>
        </a:p>
      </dgm:t>
    </dgm:pt>
    <dgm:pt modelId="{0D14546B-5333-471C-AB63-57FF9C581F75}">
      <dgm:prSet/>
      <dgm:spPr/>
      <dgm:t>
        <a:bodyPr/>
        <a:lstStyle/>
        <a:p>
          <a:r>
            <a:rPr lang="en-US" b="0" i="0"/>
            <a:t>Further, I accept that Bank shall reimburse the 10% of value of the stones / gems or Rs.10,000/- whichever is lower as compensation. </a:t>
          </a:r>
          <a:endParaRPr lang="en-US"/>
        </a:p>
      </dgm:t>
    </dgm:pt>
    <dgm:pt modelId="{7E6F9755-9E6C-42AC-9782-3431CFEBDD9D}" type="parTrans" cxnId="{B536213D-F32B-4C19-8A24-0602B4366F8E}">
      <dgm:prSet/>
      <dgm:spPr/>
      <dgm:t>
        <a:bodyPr/>
        <a:lstStyle/>
        <a:p>
          <a:endParaRPr lang="en-US"/>
        </a:p>
      </dgm:t>
    </dgm:pt>
    <dgm:pt modelId="{A3E46C1B-BDD2-4417-83B0-49F4579CE2EF}" type="sibTrans" cxnId="{B536213D-F32B-4C19-8A24-0602B4366F8E}">
      <dgm:prSet/>
      <dgm:spPr/>
      <dgm:t>
        <a:bodyPr/>
        <a:lstStyle/>
        <a:p>
          <a:endParaRPr lang="en-US"/>
        </a:p>
      </dgm:t>
    </dgm:pt>
    <dgm:pt modelId="{292170F3-05FA-44A4-BB40-EB385082E3CA}" type="pres">
      <dgm:prSet presAssocID="{94D3862A-9874-4ABF-9A92-E5C9C2BDE6E8}" presName="linear" presStyleCnt="0">
        <dgm:presLayoutVars>
          <dgm:animLvl val="lvl"/>
          <dgm:resizeHandles val="exact"/>
        </dgm:presLayoutVars>
      </dgm:prSet>
      <dgm:spPr/>
    </dgm:pt>
    <dgm:pt modelId="{8FA7A35C-9154-44A3-9D81-2C04FCCAA548}" type="pres">
      <dgm:prSet presAssocID="{83D699FE-F2E5-440E-9704-7F598DAE3FD3}" presName="parentText" presStyleLbl="node1" presStyleIdx="0" presStyleCnt="5">
        <dgm:presLayoutVars>
          <dgm:chMax val="0"/>
          <dgm:bulletEnabled val="1"/>
        </dgm:presLayoutVars>
      </dgm:prSet>
      <dgm:spPr/>
    </dgm:pt>
    <dgm:pt modelId="{7BE66613-0FD0-491B-9817-55E2759C739B}" type="pres">
      <dgm:prSet presAssocID="{B5C1D9EA-98E2-4201-9F00-8F429602CC8E}" presName="spacer" presStyleCnt="0"/>
      <dgm:spPr/>
    </dgm:pt>
    <dgm:pt modelId="{D798B51B-37B4-4BDF-9658-08B07CA443AD}" type="pres">
      <dgm:prSet presAssocID="{200DE4E2-CB01-445A-943C-334E6041E9AD}" presName="parentText" presStyleLbl="node1" presStyleIdx="1" presStyleCnt="5">
        <dgm:presLayoutVars>
          <dgm:chMax val="0"/>
          <dgm:bulletEnabled val="1"/>
        </dgm:presLayoutVars>
      </dgm:prSet>
      <dgm:spPr/>
    </dgm:pt>
    <dgm:pt modelId="{395CFEAC-310C-4F86-ADB6-EC706D11075F}" type="pres">
      <dgm:prSet presAssocID="{71020491-55FF-4D80-B754-650E6FFF9FEB}" presName="spacer" presStyleCnt="0"/>
      <dgm:spPr/>
    </dgm:pt>
    <dgm:pt modelId="{B766E73B-293B-485A-822D-D4165017A9D2}" type="pres">
      <dgm:prSet presAssocID="{B7052804-86BA-4219-9C2E-9C6744C13F45}" presName="parentText" presStyleLbl="node1" presStyleIdx="2" presStyleCnt="5">
        <dgm:presLayoutVars>
          <dgm:chMax val="0"/>
          <dgm:bulletEnabled val="1"/>
        </dgm:presLayoutVars>
      </dgm:prSet>
      <dgm:spPr/>
    </dgm:pt>
    <dgm:pt modelId="{51A8B906-8F2A-45F8-8414-29646161CE78}" type="pres">
      <dgm:prSet presAssocID="{D57AF433-87CB-449D-88FA-0C5E2D3FBA0F}" presName="spacer" presStyleCnt="0"/>
      <dgm:spPr/>
    </dgm:pt>
    <dgm:pt modelId="{B923A78A-9967-4E87-92C4-A4D091B6ED60}" type="pres">
      <dgm:prSet presAssocID="{80A9CC5D-D0C7-4BFC-B500-4EBC48D561D9}" presName="parentText" presStyleLbl="node1" presStyleIdx="3" presStyleCnt="5">
        <dgm:presLayoutVars>
          <dgm:chMax val="0"/>
          <dgm:bulletEnabled val="1"/>
        </dgm:presLayoutVars>
      </dgm:prSet>
      <dgm:spPr/>
    </dgm:pt>
    <dgm:pt modelId="{78CAD861-EECD-47CF-9721-72027CA06592}" type="pres">
      <dgm:prSet presAssocID="{BB58226A-FC60-4694-B915-C4DE48570454}" presName="spacer" presStyleCnt="0"/>
      <dgm:spPr/>
    </dgm:pt>
    <dgm:pt modelId="{856DF700-190D-4DB0-BE76-852A7E0153E2}" type="pres">
      <dgm:prSet presAssocID="{0D14546B-5333-471C-AB63-57FF9C581F75}" presName="parentText" presStyleLbl="node1" presStyleIdx="4" presStyleCnt="5">
        <dgm:presLayoutVars>
          <dgm:chMax val="0"/>
          <dgm:bulletEnabled val="1"/>
        </dgm:presLayoutVars>
      </dgm:prSet>
      <dgm:spPr/>
    </dgm:pt>
  </dgm:ptLst>
  <dgm:cxnLst>
    <dgm:cxn modelId="{B536213D-F32B-4C19-8A24-0602B4366F8E}" srcId="{94D3862A-9874-4ABF-9A92-E5C9C2BDE6E8}" destId="{0D14546B-5333-471C-AB63-57FF9C581F75}" srcOrd="4" destOrd="0" parTransId="{7E6F9755-9E6C-42AC-9782-3431CFEBDD9D}" sibTransId="{A3E46C1B-BDD2-4417-83B0-49F4579CE2EF}"/>
    <dgm:cxn modelId="{EDC7675E-D443-440E-B696-F43C74613B51}" srcId="{94D3862A-9874-4ABF-9A92-E5C9C2BDE6E8}" destId="{200DE4E2-CB01-445A-943C-334E6041E9AD}" srcOrd="1" destOrd="0" parTransId="{D72096C2-3941-460E-AFC3-BF35AD414287}" sibTransId="{71020491-55FF-4D80-B754-650E6FFF9FEB}"/>
    <dgm:cxn modelId="{31CEAC50-5FBF-4191-9E12-EB3647FF06DB}" type="presOf" srcId="{94D3862A-9874-4ABF-9A92-E5C9C2BDE6E8}" destId="{292170F3-05FA-44A4-BB40-EB385082E3CA}" srcOrd="0" destOrd="0" presId="urn:microsoft.com/office/officeart/2005/8/layout/vList2"/>
    <dgm:cxn modelId="{3F567E55-9B08-41A8-AB6E-F7659E432782}" type="presOf" srcId="{80A9CC5D-D0C7-4BFC-B500-4EBC48D561D9}" destId="{B923A78A-9967-4E87-92C4-A4D091B6ED60}" srcOrd="0" destOrd="0" presId="urn:microsoft.com/office/officeart/2005/8/layout/vList2"/>
    <dgm:cxn modelId="{488FEF94-731D-4630-9A34-887D22229957}" type="presOf" srcId="{0D14546B-5333-471C-AB63-57FF9C581F75}" destId="{856DF700-190D-4DB0-BE76-852A7E0153E2}" srcOrd="0" destOrd="0" presId="urn:microsoft.com/office/officeart/2005/8/layout/vList2"/>
    <dgm:cxn modelId="{16F089BE-07FC-47BF-825D-A71E14CB48B9}" srcId="{94D3862A-9874-4ABF-9A92-E5C9C2BDE6E8}" destId="{B7052804-86BA-4219-9C2E-9C6744C13F45}" srcOrd="2" destOrd="0" parTransId="{D2CFD087-683B-4414-B086-A7B039DDEE54}" sibTransId="{D57AF433-87CB-449D-88FA-0C5E2D3FBA0F}"/>
    <dgm:cxn modelId="{DD4201D2-D001-4C2E-9D7E-040B8D146088}" srcId="{94D3862A-9874-4ABF-9A92-E5C9C2BDE6E8}" destId="{80A9CC5D-D0C7-4BFC-B500-4EBC48D561D9}" srcOrd="3" destOrd="0" parTransId="{325F5444-755E-493D-B958-BC8AD3F947AF}" sibTransId="{BB58226A-FC60-4694-B915-C4DE48570454}"/>
    <dgm:cxn modelId="{4FA18CD5-7870-4BBC-9E98-2CD4138DBA1C}" type="presOf" srcId="{83D699FE-F2E5-440E-9704-7F598DAE3FD3}" destId="{8FA7A35C-9154-44A3-9D81-2C04FCCAA548}" srcOrd="0" destOrd="0" presId="urn:microsoft.com/office/officeart/2005/8/layout/vList2"/>
    <dgm:cxn modelId="{9D6272DE-ABDA-4509-912C-3D72ACCD5525}" srcId="{94D3862A-9874-4ABF-9A92-E5C9C2BDE6E8}" destId="{83D699FE-F2E5-440E-9704-7F598DAE3FD3}" srcOrd="0" destOrd="0" parTransId="{9DDEB5FC-B7A4-46F0-BE29-8BB52F4487D5}" sibTransId="{B5C1D9EA-98E2-4201-9F00-8F429602CC8E}"/>
    <dgm:cxn modelId="{D61087F3-0619-472B-9DEE-1E1ABE53FFF6}" type="presOf" srcId="{200DE4E2-CB01-445A-943C-334E6041E9AD}" destId="{D798B51B-37B4-4BDF-9658-08B07CA443AD}" srcOrd="0" destOrd="0" presId="urn:microsoft.com/office/officeart/2005/8/layout/vList2"/>
    <dgm:cxn modelId="{EDBAA4FD-2D02-46BE-83A5-CC475DC570A3}" type="presOf" srcId="{B7052804-86BA-4219-9C2E-9C6744C13F45}" destId="{B766E73B-293B-485A-822D-D4165017A9D2}" srcOrd="0" destOrd="0" presId="urn:microsoft.com/office/officeart/2005/8/layout/vList2"/>
    <dgm:cxn modelId="{2B72AB79-50AC-4BE4-BB14-3783234702AB}" type="presParOf" srcId="{292170F3-05FA-44A4-BB40-EB385082E3CA}" destId="{8FA7A35C-9154-44A3-9D81-2C04FCCAA548}" srcOrd="0" destOrd="0" presId="urn:microsoft.com/office/officeart/2005/8/layout/vList2"/>
    <dgm:cxn modelId="{75B86777-AD95-49C4-8B5A-609ED6E15B07}" type="presParOf" srcId="{292170F3-05FA-44A4-BB40-EB385082E3CA}" destId="{7BE66613-0FD0-491B-9817-55E2759C739B}" srcOrd="1" destOrd="0" presId="urn:microsoft.com/office/officeart/2005/8/layout/vList2"/>
    <dgm:cxn modelId="{EE71F097-AB82-42F5-BA67-17F214008756}" type="presParOf" srcId="{292170F3-05FA-44A4-BB40-EB385082E3CA}" destId="{D798B51B-37B4-4BDF-9658-08B07CA443AD}" srcOrd="2" destOrd="0" presId="urn:microsoft.com/office/officeart/2005/8/layout/vList2"/>
    <dgm:cxn modelId="{559CA644-B325-466E-84C4-7633F1EF000E}" type="presParOf" srcId="{292170F3-05FA-44A4-BB40-EB385082E3CA}" destId="{395CFEAC-310C-4F86-ADB6-EC706D11075F}" srcOrd="3" destOrd="0" presId="urn:microsoft.com/office/officeart/2005/8/layout/vList2"/>
    <dgm:cxn modelId="{AF2A82F7-AFAB-4F51-80BD-F558FCC50C66}" type="presParOf" srcId="{292170F3-05FA-44A4-BB40-EB385082E3CA}" destId="{B766E73B-293B-485A-822D-D4165017A9D2}" srcOrd="4" destOrd="0" presId="urn:microsoft.com/office/officeart/2005/8/layout/vList2"/>
    <dgm:cxn modelId="{E740C7AC-E7AF-46D9-9363-9D3FA9108D75}" type="presParOf" srcId="{292170F3-05FA-44A4-BB40-EB385082E3CA}" destId="{51A8B906-8F2A-45F8-8414-29646161CE78}" srcOrd="5" destOrd="0" presId="urn:microsoft.com/office/officeart/2005/8/layout/vList2"/>
    <dgm:cxn modelId="{E39D7C70-6BCD-41D1-AEB3-EE749A23A084}" type="presParOf" srcId="{292170F3-05FA-44A4-BB40-EB385082E3CA}" destId="{B923A78A-9967-4E87-92C4-A4D091B6ED60}" srcOrd="6" destOrd="0" presId="urn:microsoft.com/office/officeart/2005/8/layout/vList2"/>
    <dgm:cxn modelId="{B8006F4B-62E5-4501-A765-65487F81974D}" type="presParOf" srcId="{292170F3-05FA-44A4-BB40-EB385082E3CA}" destId="{78CAD861-EECD-47CF-9721-72027CA06592}" srcOrd="7" destOrd="0" presId="urn:microsoft.com/office/officeart/2005/8/layout/vList2"/>
    <dgm:cxn modelId="{75F9A8AB-F62B-4718-A8CD-D94D71322245}" type="presParOf" srcId="{292170F3-05FA-44A4-BB40-EB385082E3CA}" destId="{856DF700-190D-4DB0-BE76-852A7E0153E2}"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A94E94-4A1A-4075-BD2A-F4B7565F49AB}"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5EC49D5B-E48D-424F-A3B7-29E3B940B4BF}">
      <dgm:prSet/>
      <dgm:spPr/>
      <dgm:t>
        <a:bodyPr/>
        <a:lstStyle/>
        <a:p>
          <a:r>
            <a:rPr lang="en-US" b="0" i="0"/>
            <a:t>Only Fresh/ Enhancement and Takeover accounts are eligible. </a:t>
          </a:r>
          <a:endParaRPr lang="en-US"/>
        </a:p>
      </dgm:t>
    </dgm:pt>
    <dgm:pt modelId="{A0427071-1432-4CFB-900F-3581C921A8C5}" type="parTrans" cxnId="{AD803F28-0022-469B-9B68-7B36CE78EC48}">
      <dgm:prSet/>
      <dgm:spPr/>
      <dgm:t>
        <a:bodyPr/>
        <a:lstStyle/>
        <a:p>
          <a:endParaRPr lang="en-US"/>
        </a:p>
      </dgm:t>
    </dgm:pt>
    <dgm:pt modelId="{EB33CEDF-E33F-41D8-82BA-A8AC34AE372A}" type="sibTrans" cxnId="{AD803F28-0022-469B-9B68-7B36CE78EC48}">
      <dgm:prSet/>
      <dgm:spPr/>
      <dgm:t>
        <a:bodyPr/>
        <a:lstStyle/>
        <a:p>
          <a:endParaRPr lang="en-US"/>
        </a:p>
      </dgm:t>
    </dgm:pt>
    <dgm:pt modelId="{83536A0E-3DF7-43A0-A2BE-74F9131A7D5A}">
      <dgm:prSet/>
      <dgm:spPr/>
      <dgm:t>
        <a:bodyPr/>
        <a:lstStyle/>
        <a:p>
          <a:r>
            <a:rPr lang="en-US" b="0" i="0"/>
            <a:t>Loan amount from Rs.25 lakhs and up to Rs.30 Cr. </a:t>
          </a:r>
          <a:endParaRPr lang="en-US"/>
        </a:p>
      </dgm:t>
    </dgm:pt>
    <dgm:pt modelId="{A032FBC1-9B35-4F44-9719-8DCA485476FF}" type="parTrans" cxnId="{CAB0D0C4-4378-47DA-80C2-93629A2E21F3}">
      <dgm:prSet/>
      <dgm:spPr/>
      <dgm:t>
        <a:bodyPr/>
        <a:lstStyle/>
        <a:p>
          <a:endParaRPr lang="en-US"/>
        </a:p>
      </dgm:t>
    </dgm:pt>
    <dgm:pt modelId="{744BFC45-9534-43FC-ACB5-A9750A1919E1}" type="sibTrans" cxnId="{CAB0D0C4-4378-47DA-80C2-93629A2E21F3}">
      <dgm:prSet/>
      <dgm:spPr/>
      <dgm:t>
        <a:bodyPr/>
        <a:lstStyle/>
        <a:p>
          <a:endParaRPr lang="en-US"/>
        </a:p>
      </dgm:t>
    </dgm:pt>
    <dgm:pt modelId="{2ECE80E3-F093-404D-B1C2-822410988467}">
      <dgm:prSet/>
      <dgm:spPr/>
      <dgm:t>
        <a:bodyPr/>
        <a:lstStyle/>
        <a:p>
          <a:r>
            <a:rPr lang="en-US" b="0" i="0"/>
            <a:t>Proposal with CMR 1 to 4 or equivalent CIC rank, with minimum immovable/liquid security coverage of 50%. </a:t>
          </a:r>
          <a:endParaRPr lang="en-US"/>
        </a:p>
      </dgm:t>
    </dgm:pt>
    <dgm:pt modelId="{35308BB6-E40D-4125-95DF-8A761F34F6E7}" type="parTrans" cxnId="{16F2F188-BC6F-44BB-BB7E-E6F5C604DFF6}">
      <dgm:prSet/>
      <dgm:spPr/>
      <dgm:t>
        <a:bodyPr/>
        <a:lstStyle/>
        <a:p>
          <a:endParaRPr lang="en-US"/>
        </a:p>
      </dgm:t>
    </dgm:pt>
    <dgm:pt modelId="{00842EE5-945B-4A32-A050-03A87DDDDC02}" type="sibTrans" cxnId="{16F2F188-BC6F-44BB-BB7E-E6F5C604DFF6}">
      <dgm:prSet/>
      <dgm:spPr/>
      <dgm:t>
        <a:bodyPr/>
        <a:lstStyle/>
        <a:p>
          <a:endParaRPr lang="en-US"/>
        </a:p>
      </dgm:t>
    </dgm:pt>
    <dgm:pt modelId="{5BAA13B6-9D53-4EEB-AB89-20CAB6DBC400}">
      <dgm:prSet/>
      <dgm:spPr/>
      <dgm:t>
        <a:bodyPr/>
        <a:lstStyle/>
        <a:p>
          <a:r>
            <a:rPr lang="en-US" b="0" i="0"/>
            <a:t>CMR – 5/Proposal without CMR or equivalent other commercial CIC score - additional security of 10% or more i.e 60% &amp; above. </a:t>
          </a:r>
          <a:endParaRPr lang="en-US"/>
        </a:p>
      </dgm:t>
    </dgm:pt>
    <dgm:pt modelId="{92AEE9B8-ABEF-4CF8-83ED-0EFADFFBEE41}" type="parTrans" cxnId="{E16D2F2C-9A2E-4DEA-9D62-C123B60E591E}">
      <dgm:prSet/>
      <dgm:spPr/>
      <dgm:t>
        <a:bodyPr/>
        <a:lstStyle/>
        <a:p>
          <a:endParaRPr lang="en-US"/>
        </a:p>
      </dgm:t>
    </dgm:pt>
    <dgm:pt modelId="{23DA06FA-013F-4701-8D3E-57F43EFFC8F2}" type="sibTrans" cxnId="{E16D2F2C-9A2E-4DEA-9D62-C123B60E591E}">
      <dgm:prSet/>
      <dgm:spPr/>
      <dgm:t>
        <a:bodyPr/>
        <a:lstStyle/>
        <a:p>
          <a:endParaRPr lang="en-US"/>
        </a:p>
      </dgm:t>
    </dgm:pt>
    <dgm:pt modelId="{D81694CA-8CA3-47C2-81ED-D2BEE40D9854}">
      <dgm:prSet/>
      <dgm:spPr/>
      <dgm:t>
        <a:bodyPr/>
        <a:lstStyle/>
        <a:p>
          <a:r>
            <a:rPr lang="en-US" b="0" i="0"/>
            <a:t>For ETB (Existing to Bank) with CMR 1-5 accounts/ equivalent other commercial CIC score, concessional ROI will be only on additional / fresh TL (in case of TL sanction) </a:t>
          </a:r>
          <a:endParaRPr lang="en-US"/>
        </a:p>
      </dgm:t>
    </dgm:pt>
    <dgm:pt modelId="{039A95E1-7F4A-4E65-8EA4-5CAD68B4DF23}" type="parTrans" cxnId="{B6426023-2A5B-4DB9-8DCB-E2F2B03B002F}">
      <dgm:prSet/>
      <dgm:spPr/>
      <dgm:t>
        <a:bodyPr/>
        <a:lstStyle/>
        <a:p>
          <a:endParaRPr lang="en-US"/>
        </a:p>
      </dgm:t>
    </dgm:pt>
    <dgm:pt modelId="{5C08B13D-0AF2-4481-AA62-D203558E1184}" type="sibTrans" cxnId="{B6426023-2A5B-4DB9-8DCB-E2F2B03B002F}">
      <dgm:prSet/>
      <dgm:spPr/>
      <dgm:t>
        <a:bodyPr/>
        <a:lstStyle/>
        <a:p>
          <a:endParaRPr lang="en-US"/>
        </a:p>
      </dgm:t>
    </dgm:pt>
    <dgm:pt modelId="{85324769-81D3-4664-8F69-8B81287A7254}">
      <dgm:prSet/>
      <dgm:spPr/>
      <dgm:t>
        <a:bodyPr/>
        <a:lstStyle/>
        <a:p>
          <a:r>
            <a:rPr lang="en-US" b="0" i="0"/>
            <a:t>Enhancement in Working capital limit, concessional ROI will be applicable on entire limit subject to additional fund based (Enhancement OCC and Additional TL) amount is more than 40% of existing FB limits. </a:t>
          </a:r>
          <a:endParaRPr lang="en-US"/>
        </a:p>
      </dgm:t>
    </dgm:pt>
    <dgm:pt modelId="{CF3560A0-2C61-496A-97DA-6E73A5FCEBF9}" type="parTrans" cxnId="{7564E858-E4BD-4C90-AAC4-890569A5EAC1}">
      <dgm:prSet/>
      <dgm:spPr/>
      <dgm:t>
        <a:bodyPr/>
        <a:lstStyle/>
        <a:p>
          <a:endParaRPr lang="en-US"/>
        </a:p>
      </dgm:t>
    </dgm:pt>
    <dgm:pt modelId="{5E577BD4-E65C-41EE-9AE6-6CAFB4768EF8}" type="sibTrans" cxnId="{7564E858-E4BD-4C90-AAC4-890569A5EAC1}">
      <dgm:prSet/>
      <dgm:spPr/>
      <dgm:t>
        <a:bodyPr/>
        <a:lstStyle/>
        <a:p>
          <a:endParaRPr lang="en-US"/>
        </a:p>
      </dgm:t>
    </dgm:pt>
    <dgm:pt modelId="{44FD6BEC-58B0-40D3-B962-70A5EC8802DA}" type="pres">
      <dgm:prSet presAssocID="{8CA94E94-4A1A-4075-BD2A-F4B7565F49AB}" presName="diagram" presStyleCnt="0">
        <dgm:presLayoutVars>
          <dgm:dir/>
          <dgm:resizeHandles val="exact"/>
        </dgm:presLayoutVars>
      </dgm:prSet>
      <dgm:spPr/>
    </dgm:pt>
    <dgm:pt modelId="{CFC3CA77-4350-484D-9F62-847C54624675}" type="pres">
      <dgm:prSet presAssocID="{5EC49D5B-E48D-424F-A3B7-29E3B940B4BF}" presName="node" presStyleLbl="node1" presStyleIdx="0" presStyleCnt="6">
        <dgm:presLayoutVars>
          <dgm:bulletEnabled val="1"/>
        </dgm:presLayoutVars>
      </dgm:prSet>
      <dgm:spPr/>
    </dgm:pt>
    <dgm:pt modelId="{E90A8EC5-44B7-4B3A-9C26-5332BD5F46B2}" type="pres">
      <dgm:prSet presAssocID="{EB33CEDF-E33F-41D8-82BA-A8AC34AE372A}" presName="sibTrans" presStyleCnt="0"/>
      <dgm:spPr/>
    </dgm:pt>
    <dgm:pt modelId="{B58F963B-20A3-46C3-AF5F-5D295E8195D2}" type="pres">
      <dgm:prSet presAssocID="{83536A0E-3DF7-43A0-A2BE-74F9131A7D5A}" presName="node" presStyleLbl="node1" presStyleIdx="1" presStyleCnt="6">
        <dgm:presLayoutVars>
          <dgm:bulletEnabled val="1"/>
        </dgm:presLayoutVars>
      </dgm:prSet>
      <dgm:spPr/>
    </dgm:pt>
    <dgm:pt modelId="{7603B0D5-7897-4FCB-99B7-BEEC6DF8A4AC}" type="pres">
      <dgm:prSet presAssocID="{744BFC45-9534-43FC-ACB5-A9750A1919E1}" presName="sibTrans" presStyleCnt="0"/>
      <dgm:spPr/>
    </dgm:pt>
    <dgm:pt modelId="{70E2DB28-EDC4-43AD-B832-3E5EFB4F0DFC}" type="pres">
      <dgm:prSet presAssocID="{2ECE80E3-F093-404D-B1C2-822410988467}" presName="node" presStyleLbl="node1" presStyleIdx="2" presStyleCnt="6">
        <dgm:presLayoutVars>
          <dgm:bulletEnabled val="1"/>
        </dgm:presLayoutVars>
      </dgm:prSet>
      <dgm:spPr/>
    </dgm:pt>
    <dgm:pt modelId="{7A012E78-6B45-4EB7-B000-8515812C57E1}" type="pres">
      <dgm:prSet presAssocID="{00842EE5-945B-4A32-A050-03A87DDDDC02}" presName="sibTrans" presStyleCnt="0"/>
      <dgm:spPr/>
    </dgm:pt>
    <dgm:pt modelId="{EAA373CC-1480-45F6-A2EC-8A7D0A00F65E}" type="pres">
      <dgm:prSet presAssocID="{5BAA13B6-9D53-4EEB-AB89-20CAB6DBC400}" presName="node" presStyleLbl="node1" presStyleIdx="3" presStyleCnt="6">
        <dgm:presLayoutVars>
          <dgm:bulletEnabled val="1"/>
        </dgm:presLayoutVars>
      </dgm:prSet>
      <dgm:spPr/>
    </dgm:pt>
    <dgm:pt modelId="{FA680E89-42AF-440F-9F5E-4D597F1E1A9D}" type="pres">
      <dgm:prSet presAssocID="{23DA06FA-013F-4701-8D3E-57F43EFFC8F2}" presName="sibTrans" presStyleCnt="0"/>
      <dgm:spPr/>
    </dgm:pt>
    <dgm:pt modelId="{BAA1B3F6-D14D-4157-B8FB-6E58A455D31E}" type="pres">
      <dgm:prSet presAssocID="{D81694CA-8CA3-47C2-81ED-D2BEE40D9854}" presName="node" presStyleLbl="node1" presStyleIdx="4" presStyleCnt="6">
        <dgm:presLayoutVars>
          <dgm:bulletEnabled val="1"/>
        </dgm:presLayoutVars>
      </dgm:prSet>
      <dgm:spPr/>
    </dgm:pt>
    <dgm:pt modelId="{883FAC57-21F2-447F-B99F-F1FAAC6C466A}" type="pres">
      <dgm:prSet presAssocID="{5C08B13D-0AF2-4481-AA62-D203558E1184}" presName="sibTrans" presStyleCnt="0"/>
      <dgm:spPr/>
    </dgm:pt>
    <dgm:pt modelId="{19EA4991-BA03-4B73-8FF0-3CD98AAA4049}" type="pres">
      <dgm:prSet presAssocID="{85324769-81D3-4664-8F69-8B81287A7254}" presName="node" presStyleLbl="node1" presStyleIdx="5" presStyleCnt="6">
        <dgm:presLayoutVars>
          <dgm:bulletEnabled val="1"/>
        </dgm:presLayoutVars>
      </dgm:prSet>
      <dgm:spPr/>
    </dgm:pt>
  </dgm:ptLst>
  <dgm:cxnLst>
    <dgm:cxn modelId="{B6426023-2A5B-4DB9-8DCB-E2F2B03B002F}" srcId="{8CA94E94-4A1A-4075-BD2A-F4B7565F49AB}" destId="{D81694CA-8CA3-47C2-81ED-D2BEE40D9854}" srcOrd="4" destOrd="0" parTransId="{039A95E1-7F4A-4E65-8EA4-5CAD68B4DF23}" sibTransId="{5C08B13D-0AF2-4481-AA62-D203558E1184}"/>
    <dgm:cxn modelId="{AD803F28-0022-469B-9B68-7B36CE78EC48}" srcId="{8CA94E94-4A1A-4075-BD2A-F4B7565F49AB}" destId="{5EC49D5B-E48D-424F-A3B7-29E3B940B4BF}" srcOrd="0" destOrd="0" parTransId="{A0427071-1432-4CFB-900F-3581C921A8C5}" sibTransId="{EB33CEDF-E33F-41D8-82BA-A8AC34AE372A}"/>
    <dgm:cxn modelId="{E16D2F2C-9A2E-4DEA-9D62-C123B60E591E}" srcId="{8CA94E94-4A1A-4075-BD2A-F4B7565F49AB}" destId="{5BAA13B6-9D53-4EEB-AB89-20CAB6DBC400}" srcOrd="3" destOrd="0" parTransId="{92AEE9B8-ABEF-4CF8-83ED-0EFADFFBEE41}" sibTransId="{23DA06FA-013F-4701-8D3E-57F43EFFC8F2}"/>
    <dgm:cxn modelId="{7564E858-E4BD-4C90-AAC4-890569A5EAC1}" srcId="{8CA94E94-4A1A-4075-BD2A-F4B7565F49AB}" destId="{85324769-81D3-4664-8F69-8B81287A7254}" srcOrd="5" destOrd="0" parTransId="{CF3560A0-2C61-496A-97DA-6E73A5FCEBF9}" sibTransId="{5E577BD4-E65C-41EE-9AE6-6CAFB4768EF8}"/>
    <dgm:cxn modelId="{E4AEF680-A435-424F-A59C-C460C1F7E3ED}" type="presOf" srcId="{5EC49D5B-E48D-424F-A3B7-29E3B940B4BF}" destId="{CFC3CA77-4350-484D-9F62-847C54624675}" srcOrd="0" destOrd="0" presId="urn:microsoft.com/office/officeart/2005/8/layout/default"/>
    <dgm:cxn modelId="{B8EA4383-5817-48C0-8E72-C3C24854C038}" type="presOf" srcId="{D81694CA-8CA3-47C2-81ED-D2BEE40D9854}" destId="{BAA1B3F6-D14D-4157-B8FB-6E58A455D31E}" srcOrd="0" destOrd="0" presId="urn:microsoft.com/office/officeart/2005/8/layout/default"/>
    <dgm:cxn modelId="{14A5A386-9BAB-4573-9736-FE58A8FFA053}" type="presOf" srcId="{5BAA13B6-9D53-4EEB-AB89-20CAB6DBC400}" destId="{EAA373CC-1480-45F6-A2EC-8A7D0A00F65E}" srcOrd="0" destOrd="0" presId="urn:microsoft.com/office/officeart/2005/8/layout/default"/>
    <dgm:cxn modelId="{16F2F188-BC6F-44BB-BB7E-E6F5C604DFF6}" srcId="{8CA94E94-4A1A-4075-BD2A-F4B7565F49AB}" destId="{2ECE80E3-F093-404D-B1C2-822410988467}" srcOrd="2" destOrd="0" parTransId="{35308BB6-E40D-4125-95DF-8A761F34F6E7}" sibTransId="{00842EE5-945B-4A32-A050-03A87DDDDC02}"/>
    <dgm:cxn modelId="{579D6889-1F09-4298-B76B-841BB6D835E7}" type="presOf" srcId="{2ECE80E3-F093-404D-B1C2-822410988467}" destId="{70E2DB28-EDC4-43AD-B832-3E5EFB4F0DFC}" srcOrd="0" destOrd="0" presId="urn:microsoft.com/office/officeart/2005/8/layout/default"/>
    <dgm:cxn modelId="{7ACBB292-19A5-46D9-9C6C-2C04D1641AC2}" type="presOf" srcId="{85324769-81D3-4664-8F69-8B81287A7254}" destId="{19EA4991-BA03-4B73-8FF0-3CD98AAA4049}" srcOrd="0" destOrd="0" presId="urn:microsoft.com/office/officeart/2005/8/layout/default"/>
    <dgm:cxn modelId="{CAB0D0C4-4378-47DA-80C2-93629A2E21F3}" srcId="{8CA94E94-4A1A-4075-BD2A-F4B7565F49AB}" destId="{83536A0E-3DF7-43A0-A2BE-74F9131A7D5A}" srcOrd="1" destOrd="0" parTransId="{A032FBC1-9B35-4F44-9719-8DCA485476FF}" sibTransId="{744BFC45-9534-43FC-ACB5-A9750A1919E1}"/>
    <dgm:cxn modelId="{5330A4CA-49E9-4C41-805F-3EDA1F0DB65C}" type="presOf" srcId="{83536A0E-3DF7-43A0-A2BE-74F9131A7D5A}" destId="{B58F963B-20A3-46C3-AF5F-5D295E8195D2}" srcOrd="0" destOrd="0" presId="urn:microsoft.com/office/officeart/2005/8/layout/default"/>
    <dgm:cxn modelId="{3E19E2FD-3ED7-453D-BB69-E32112DCCF7F}" type="presOf" srcId="{8CA94E94-4A1A-4075-BD2A-F4B7565F49AB}" destId="{44FD6BEC-58B0-40D3-B962-70A5EC8802DA}" srcOrd="0" destOrd="0" presId="urn:microsoft.com/office/officeart/2005/8/layout/default"/>
    <dgm:cxn modelId="{E08185D3-4752-4F5F-BD4A-50940FE05283}" type="presParOf" srcId="{44FD6BEC-58B0-40D3-B962-70A5EC8802DA}" destId="{CFC3CA77-4350-484D-9F62-847C54624675}" srcOrd="0" destOrd="0" presId="urn:microsoft.com/office/officeart/2005/8/layout/default"/>
    <dgm:cxn modelId="{A44C6A62-2E06-4DE0-B9B5-6A7B164BBB06}" type="presParOf" srcId="{44FD6BEC-58B0-40D3-B962-70A5EC8802DA}" destId="{E90A8EC5-44B7-4B3A-9C26-5332BD5F46B2}" srcOrd="1" destOrd="0" presId="urn:microsoft.com/office/officeart/2005/8/layout/default"/>
    <dgm:cxn modelId="{54233695-5D55-482C-96B2-F1B57111FC6A}" type="presParOf" srcId="{44FD6BEC-58B0-40D3-B962-70A5EC8802DA}" destId="{B58F963B-20A3-46C3-AF5F-5D295E8195D2}" srcOrd="2" destOrd="0" presId="urn:microsoft.com/office/officeart/2005/8/layout/default"/>
    <dgm:cxn modelId="{AE14A0DD-CD2C-4D85-A117-4F1AC92DBB62}" type="presParOf" srcId="{44FD6BEC-58B0-40D3-B962-70A5EC8802DA}" destId="{7603B0D5-7897-4FCB-99B7-BEEC6DF8A4AC}" srcOrd="3" destOrd="0" presId="urn:microsoft.com/office/officeart/2005/8/layout/default"/>
    <dgm:cxn modelId="{0BAC6C47-5E38-41FD-8D5D-F98889763848}" type="presParOf" srcId="{44FD6BEC-58B0-40D3-B962-70A5EC8802DA}" destId="{70E2DB28-EDC4-43AD-B832-3E5EFB4F0DFC}" srcOrd="4" destOrd="0" presId="urn:microsoft.com/office/officeart/2005/8/layout/default"/>
    <dgm:cxn modelId="{5CDE75FE-1C4D-4B32-8177-51B055925B8B}" type="presParOf" srcId="{44FD6BEC-58B0-40D3-B962-70A5EC8802DA}" destId="{7A012E78-6B45-4EB7-B000-8515812C57E1}" srcOrd="5" destOrd="0" presId="urn:microsoft.com/office/officeart/2005/8/layout/default"/>
    <dgm:cxn modelId="{D0A45A9D-AF63-485A-86D9-0DAF41FADCD3}" type="presParOf" srcId="{44FD6BEC-58B0-40D3-B962-70A5EC8802DA}" destId="{EAA373CC-1480-45F6-A2EC-8A7D0A00F65E}" srcOrd="6" destOrd="0" presId="urn:microsoft.com/office/officeart/2005/8/layout/default"/>
    <dgm:cxn modelId="{9BC55AB4-F5A8-4948-960A-41E0B3A05B0F}" type="presParOf" srcId="{44FD6BEC-58B0-40D3-B962-70A5EC8802DA}" destId="{FA680E89-42AF-440F-9F5E-4D597F1E1A9D}" srcOrd="7" destOrd="0" presId="urn:microsoft.com/office/officeart/2005/8/layout/default"/>
    <dgm:cxn modelId="{C22DB0B2-C561-4BC1-A421-CBEBC00CA186}" type="presParOf" srcId="{44FD6BEC-58B0-40D3-B962-70A5EC8802DA}" destId="{BAA1B3F6-D14D-4157-B8FB-6E58A455D31E}" srcOrd="8" destOrd="0" presId="urn:microsoft.com/office/officeart/2005/8/layout/default"/>
    <dgm:cxn modelId="{7C5CF7E1-C380-4E45-BBF4-88F97A66D1E6}" type="presParOf" srcId="{44FD6BEC-58B0-40D3-B962-70A5EC8802DA}" destId="{883FAC57-21F2-447F-B99F-F1FAAC6C466A}" srcOrd="9" destOrd="0" presId="urn:microsoft.com/office/officeart/2005/8/layout/default"/>
    <dgm:cxn modelId="{94E3017B-1C00-4B07-8E72-068F164187AC}" type="presParOf" srcId="{44FD6BEC-58B0-40D3-B962-70A5EC8802DA}" destId="{19EA4991-BA03-4B73-8FF0-3CD98AAA40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E62544-7E72-4AEF-86A9-1714C9065CC7}" type="doc">
      <dgm:prSet loTypeId="urn:microsoft.com/office/officeart/2005/8/layout/vProcess5" loCatId="process" qsTypeId="urn:microsoft.com/office/officeart/2005/8/quickstyle/simple4" qsCatId="simple" csTypeId="urn:microsoft.com/office/officeart/2005/8/colors/colorful1" csCatId="colorful"/>
      <dgm:spPr/>
      <dgm:t>
        <a:bodyPr/>
        <a:lstStyle/>
        <a:p>
          <a:endParaRPr lang="en-US"/>
        </a:p>
      </dgm:t>
    </dgm:pt>
    <dgm:pt modelId="{6AD23A24-83F8-43A0-855C-8B1838F7F9BC}">
      <dgm:prSet/>
      <dgm:spPr/>
      <dgm:t>
        <a:bodyPr/>
        <a:lstStyle/>
        <a:p>
          <a:r>
            <a:rPr lang="en-US" b="0" i="0"/>
            <a:t>Concession in Processing Charges / Upfront fee (Maximum up to 100%). </a:t>
          </a:r>
          <a:endParaRPr lang="en-US"/>
        </a:p>
      </dgm:t>
    </dgm:pt>
    <dgm:pt modelId="{87D37A40-9CD6-45CC-8174-79182119AE30}" type="parTrans" cxnId="{DE6A0011-8519-48AC-B716-F364625D1F9E}">
      <dgm:prSet/>
      <dgm:spPr/>
      <dgm:t>
        <a:bodyPr/>
        <a:lstStyle/>
        <a:p>
          <a:endParaRPr lang="en-US"/>
        </a:p>
      </dgm:t>
    </dgm:pt>
    <dgm:pt modelId="{1E86DE55-C3A8-45D6-9DE2-78C4CBC9F253}" type="sibTrans" cxnId="{DE6A0011-8519-48AC-B716-F364625D1F9E}">
      <dgm:prSet/>
      <dgm:spPr/>
      <dgm:t>
        <a:bodyPr/>
        <a:lstStyle/>
        <a:p>
          <a:endParaRPr lang="en-US"/>
        </a:p>
      </dgm:t>
    </dgm:pt>
    <dgm:pt modelId="{089A3DE6-590C-484D-B03E-848F87F91134}">
      <dgm:prSet/>
      <dgm:spPr/>
      <dgm:t>
        <a:bodyPr/>
        <a:lstStyle/>
        <a:p>
          <a:r>
            <a:rPr lang="en-US" b="0" i="0"/>
            <a:t>Concession in Documentation and EM Charges (Maximum up to 100%). </a:t>
          </a:r>
          <a:endParaRPr lang="en-US"/>
        </a:p>
      </dgm:t>
    </dgm:pt>
    <dgm:pt modelId="{5D7386C6-4893-4C36-83EB-7E71EC0CE132}" type="parTrans" cxnId="{25010B59-65B3-4852-879F-1609826DB970}">
      <dgm:prSet/>
      <dgm:spPr/>
      <dgm:t>
        <a:bodyPr/>
        <a:lstStyle/>
        <a:p>
          <a:endParaRPr lang="en-US"/>
        </a:p>
      </dgm:t>
    </dgm:pt>
    <dgm:pt modelId="{A813C534-F38A-4145-9764-51D978632831}" type="sibTrans" cxnId="{25010B59-65B3-4852-879F-1609826DB970}">
      <dgm:prSet/>
      <dgm:spPr/>
      <dgm:t>
        <a:bodyPr/>
        <a:lstStyle/>
        <a:p>
          <a:endParaRPr lang="en-US"/>
        </a:p>
      </dgm:t>
    </dgm:pt>
    <dgm:pt modelId="{EC5534A0-5A5D-476F-96AA-B10D34259EA9}">
      <dgm:prSet/>
      <dgm:spPr/>
      <dgm:t>
        <a:bodyPr/>
        <a:lstStyle/>
        <a:p>
          <a:r>
            <a:rPr lang="en-US" b="0" i="0"/>
            <a:t>Finer ROI</a:t>
          </a:r>
          <a:endParaRPr lang="en-US"/>
        </a:p>
      </dgm:t>
    </dgm:pt>
    <dgm:pt modelId="{7A89D24F-CE1C-40E6-A53E-AE9464A098E7}" type="parTrans" cxnId="{F22A11F2-7B1E-46FE-8EAC-B1CF217C9F76}">
      <dgm:prSet/>
      <dgm:spPr/>
      <dgm:t>
        <a:bodyPr/>
        <a:lstStyle/>
        <a:p>
          <a:endParaRPr lang="en-US"/>
        </a:p>
      </dgm:t>
    </dgm:pt>
    <dgm:pt modelId="{41C8EFE4-342C-43B2-A54B-27255BD16735}" type="sibTrans" cxnId="{F22A11F2-7B1E-46FE-8EAC-B1CF217C9F76}">
      <dgm:prSet/>
      <dgm:spPr/>
      <dgm:t>
        <a:bodyPr/>
        <a:lstStyle/>
        <a:p>
          <a:endParaRPr lang="en-US"/>
        </a:p>
      </dgm:t>
    </dgm:pt>
    <dgm:pt modelId="{BFF9B9D6-2CF4-4D63-ABE5-89B5CEA7B688}">
      <dgm:prSet/>
      <dgm:spPr/>
      <dgm:t>
        <a:bodyPr/>
        <a:lstStyle/>
        <a:p>
          <a:r>
            <a:rPr lang="en-US" b="0" i="0"/>
            <a:t>With a Project Outlay of Rs 2500.00 Cr</a:t>
          </a:r>
          <a:endParaRPr lang="en-US"/>
        </a:p>
      </dgm:t>
    </dgm:pt>
    <dgm:pt modelId="{38EA5743-42EA-4C74-8E0B-3B07C724C32F}" type="parTrans" cxnId="{EEC21D5E-E1D0-4098-9E50-5CC1AEB847A7}">
      <dgm:prSet/>
      <dgm:spPr/>
      <dgm:t>
        <a:bodyPr/>
        <a:lstStyle/>
        <a:p>
          <a:endParaRPr lang="en-US"/>
        </a:p>
      </dgm:t>
    </dgm:pt>
    <dgm:pt modelId="{51065B30-6F21-451A-8270-92ADF5EFA13F}" type="sibTrans" cxnId="{EEC21D5E-E1D0-4098-9E50-5CC1AEB847A7}">
      <dgm:prSet/>
      <dgm:spPr/>
      <dgm:t>
        <a:bodyPr/>
        <a:lstStyle/>
        <a:p>
          <a:endParaRPr lang="en-US"/>
        </a:p>
      </dgm:t>
    </dgm:pt>
    <dgm:pt modelId="{10971F75-092D-4E6B-A57F-77D09FF103D9}" type="pres">
      <dgm:prSet presAssocID="{D0E62544-7E72-4AEF-86A9-1714C9065CC7}" presName="outerComposite" presStyleCnt="0">
        <dgm:presLayoutVars>
          <dgm:chMax val="5"/>
          <dgm:dir/>
          <dgm:resizeHandles val="exact"/>
        </dgm:presLayoutVars>
      </dgm:prSet>
      <dgm:spPr/>
    </dgm:pt>
    <dgm:pt modelId="{2735864E-03C2-4852-A2F6-07E05ECB6D98}" type="pres">
      <dgm:prSet presAssocID="{D0E62544-7E72-4AEF-86A9-1714C9065CC7}" presName="dummyMaxCanvas" presStyleCnt="0">
        <dgm:presLayoutVars/>
      </dgm:prSet>
      <dgm:spPr/>
    </dgm:pt>
    <dgm:pt modelId="{5D351E30-02EB-481B-8AB9-2854118E3661}" type="pres">
      <dgm:prSet presAssocID="{D0E62544-7E72-4AEF-86A9-1714C9065CC7}" presName="FourNodes_1" presStyleLbl="node1" presStyleIdx="0" presStyleCnt="4">
        <dgm:presLayoutVars>
          <dgm:bulletEnabled val="1"/>
        </dgm:presLayoutVars>
      </dgm:prSet>
      <dgm:spPr/>
    </dgm:pt>
    <dgm:pt modelId="{9073AD91-1C03-49CA-BFD1-EDA9E933DF67}" type="pres">
      <dgm:prSet presAssocID="{D0E62544-7E72-4AEF-86A9-1714C9065CC7}" presName="FourNodes_2" presStyleLbl="node1" presStyleIdx="1" presStyleCnt="4">
        <dgm:presLayoutVars>
          <dgm:bulletEnabled val="1"/>
        </dgm:presLayoutVars>
      </dgm:prSet>
      <dgm:spPr/>
    </dgm:pt>
    <dgm:pt modelId="{BBA23000-4F94-40FD-B317-C6ABB7DACDD7}" type="pres">
      <dgm:prSet presAssocID="{D0E62544-7E72-4AEF-86A9-1714C9065CC7}" presName="FourNodes_3" presStyleLbl="node1" presStyleIdx="2" presStyleCnt="4">
        <dgm:presLayoutVars>
          <dgm:bulletEnabled val="1"/>
        </dgm:presLayoutVars>
      </dgm:prSet>
      <dgm:spPr/>
    </dgm:pt>
    <dgm:pt modelId="{F406DB2A-C5E3-4AE9-AEE9-3816FA35EB1E}" type="pres">
      <dgm:prSet presAssocID="{D0E62544-7E72-4AEF-86A9-1714C9065CC7}" presName="FourNodes_4" presStyleLbl="node1" presStyleIdx="3" presStyleCnt="4">
        <dgm:presLayoutVars>
          <dgm:bulletEnabled val="1"/>
        </dgm:presLayoutVars>
      </dgm:prSet>
      <dgm:spPr/>
    </dgm:pt>
    <dgm:pt modelId="{DD37E109-7D1C-46D2-94B3-698AF0A3E355}" type="pres">
      <dgm:prSet presAssocID="{D0E62544-7E72-4AEF-86A9-1714C9065CC7}" presName="FourConn_1-2" presStyleLbl="fgAccFollowNode1" presStyleIdx="0" presStyleCnt="3">
        <dgm:presLayoutVars>
          <dgm:bulletEnabled val="1"/>
        </dgm:presLayoutVars>
      </dgm:prSet>
      <dgm:spPr/>
    </dgm:pt>
    <dgm:pt modelId="{30D72FBF-C41C-48F5-A0A3-4377D7FA953E}" type="pres">
      <dgm:prSet presAssocID="{D0E62544-7E72-4AEF-86A9-1714C9065CC7}" presName="FourConn_2-3" presStyleLbl="fgAccFollowNode1" presStyleIdx="1" presStyleCnt="3">
        <dgm:presLayoutVars>
          <dgm:bulletEnabled val="1"/>
        </dgm:presLayoutVars>
      </dgm:prSet>
      <dgm:spPr/>
    </dgm:pt>
    <dgm:pt modelId="{ABDD8130-5420-46BF-94E5-916AF01B9F42}" type="pres">
      <dgm:prSet presAssocID="{D0E62544-7E72-4AEF-86A9-1714C9065CC7}" presName="FourConn_3-4" presStyleLbl="fgAccFollowNode1" presStyleIdx="2" presStyleCnt="3">
        <dgm:presLayoutVars>
          <dgm:bulletEnabled val="1"/>
        </dgm:presLayoutVars>
      </dgm:prSet>
      <dgm:spPr/>
    </dgm:pt>
    <dgm:pt modelId="{C61DDDBA-2A1F-4990-B602-BA42ADBB2118}" type="pres">
      <dgm:prSet presAssocID="{D0E62544-7E72-4AEF-86A9-1714C9065CC7}" presName="FourNodes_1_text" presStyleLbl="node1" presStyleIdx="3" presStyleCnt="4">
        <dgm:presLayoutVars>
          <dgm:bulletEnabled val="1"/>
        </dgm:presLayoutVars>
      </dgm:prSet>
      <dgm:spPr/>
    </dgm:pt>
    <dgm:pt modelId="{4134DA50-69FC-4607-A4BD-AB5592A0206D}" type="pres">
      <dgm:prSet presAssocID="{D0E62544-7E72-4AEF-86A9-1714C9065CC7}" presName="FourNodes_2_text" presStyleLbl="node1" presStyleIdx="3" presStyleCnt="4">
        <dgm:presLayoutVars>
          <dgm:bulletEnabled val="1"/>
        </dgm:presLayoutVars>
      </dgm:prSet>
      <dgm:spPr/>
    </dgm:pt>
    <dgm:pt modelId="{02383518-51A8-4E1A-933C-00BB5D667C06}" type="pres">
      <dgm:prSet presAssocID="{D0E62544-7E72-4AEF-86A9-1714C9065CC7}" presName="FourNodes_3_text" presStyleLbl="node1" presStyleIdx="3" presStyleCnt="4">
        <dgm:presLayoutVars>
          <dgm:bulletEnabled val="1"/>
        </dgm:presLayoutVars>
      </dgm:prSet>
      <dgm:spPr/>
    </dgm:pt>
    <dgm:pt modelId="{F2C77F9B-FB4D-4D19-931E-A636A71118FD}" type="pres">
      <dgm:prSet presAssocID="{D0E62544-7E72-4AEF-86A9-1714C9065CC7}" presName="FourNodes_4_text" presStyleLbl="node1" presStyleIdx="3" presStyleCnt="4">
        <dgm:presLayoutVars>
          <dgm:bulletEnabled val="1"/>
        </dgm:presLayoutVars>
      </dgm:prSet>
      <dgm:spPr/>
    </dgm:pt>
  </dgm:ptLst>
  <dgm:cxnLst>
    <dgm:cxn modelId="{DE6A0011-8519-48AC-B716-F364625D1F9E}" srcId="{D0E62544-7E72-4AEF-86A9-1714C9065CC7}" destId="{6AD23A24-83F8-43A0-855C-8B1838F7F9BC}" srcOrd="0" destOrd="0" parTransId="{87D37A40-9CD6-45CC-8174-79182119AE30}" sibTransId="{1E86DE55-C3A8-45D6-9DE2-78C4CBC9F253}"/>
    <dgm:cxn modelId="{F3950113-E466-4179-AE5C-3A7ECD3344A8}" type="presOf" srcId="{BFF9B9D6-2CF4-4D63-ABE5-89B5CEA7B688}" destId="{F2C77F9B-FB4D-4D19-931E-A636A71118FD}" srcOrd="1" destOrd="0" presId="urn:microsoft.com/office/officeart/2005/8/layout/vProcess5"/>
    <dgm:cxn modelId="{050A4B18-2F73-430B-B3AD-948572C74689}" type="presOf" srcId="{089A3DE6-590C-484D-B03E-848F87F91134}" destId="{4134DA50-69FC-4607-A4BD-AB5592A0206D}" srcOrd="1" destOrd="0" presId="urn:microsoft.com/office/officeart/2005/8/layout/vProcess5"/>
    <dgm:cxn modelId="{1CA1C12B-59E8-4151-A0CB-B214D375D308}" type="presOf" srcId="{EC5534A0-5A5D-476F-96AA-B10D34259EA9}" destId="{BBA23000-4F94-40FD-B317-C6ABB7DACDD7}" srcOrd="0" destOrd="0" presId="urn:microsoft.com/office/officeart/2005/8/layout/vProcess5"/>
    <dgm:cxn modelId="{73A70A2C-FC4B-4A81-B081-7D25CA85C353}" type="presOf" srcId="{41C8EFE4-342C-43B2-A54B-27255BD16735}" destId="{ABDD8130-5420-46BF-94E5-916AF01B9F42}" srcOrd="0" destOrd="0" presId="urn:microsoft.com/office/officeart/2005/8/layout/vProcess5"/>
    <dgm:cxn modelId="{EEC21D5E-E1D0-4098-9E50-5CC1AEB847A7}" srcId="{D0E62544-7E72-4AEF-86A9-1714C9065CC7}" destId="{BFF9B9D6-2CF4-4D63-ABE5-89B5CEA7B688}" srcOrd="3" destOrd="0" parTransId="{38EA5743-42EA-4C74-8E0B-3B07C724C32F}" sibTransId="{51065B30-6F21-451A-8270-92ADF5EFA13F}"/>
    <dgm:cxn modelId="{25010B59-65B3-4852-879F-1609826DB970}" srcId="{D0E62544-7E72-4AEF-86A9-1714C9065CC7}" destId="{089A3DE6-590C-484D-B03E-848F87F91134}" srcOrd="1" destOrd="0" parTransId="{5D7386C6-4893-4C36-83EB-7E71EC0CE132}" sibTransId="{A813C534-F38A-4145-9764-51D978632831}"/>
    <dgm:cxn modelId="{966E1486-525C-4A1D-9F6E-47E6DBA05697}" type="presOf" srcId="{1E86DE55-C3A8-45D6-9DE2-78C4CBC9F253}" destId="{DD37E109-7D1C-46D2-94B3-698AF0A3E355}" srcOrd="0" destOrd="0" presId="urn:microsoft.com/office/officeart/2005/8/layout/vProcess5"/>
    <dgm:cxn modelId="{A8B7749C-52DE-4D25-B5BE-049472E421EC}" type="presOf" srcId="{089A3DE6-590C-484D-B03E-848F87F91134}" destId="{9073AD91-1C03-49CA-BFD1-EDA9E933DF67}" srcOrd="0" destOrd="0" presId="urn:microsoft.com/office/officeart/2005/8/layout/vProcess5"/>
    <dgm:cxn modelId="{209D1EA0-A145-4935-A704-4120ABB2C374}" type="presOf" srcId="{6AD23A24-83F8-43A0-855C-8B1838F7F9BC}" destId="{5D351E30-02EB-481B-8AB9-2854118E3661}" srcOrd="0" destOrd="0" presId="urn:microsoft.com/office/officeart/2005/8/layout/vProcess5"/>
    <dgm:cxn modelId="{ADDAAEBC-3B68-46F3-ADE1-92E294AA1EB0}" type="presOf" srcId="{A813C534-F38A-4145-9764-51D978632831}" destId="{30D72FBF-C41C-48F5-A0A3-4377D7FA953E}" srcOrd="0" destOrd="0" presId="urn:microsoft.com/office/officeart/2005/8/layout/vProcess5"/>
    <dgm:cxn modelId="{F6E35EC9-0901-46D8-99F6-681BAD0FFE1E}" type="presOf" srcId="{BFF9B9D6-2CF4-4D63-ABE5-89B5CEA7B688}" destId="{F406DB2A-C5E3-4AE9-AEE9-3816FA35EB1E}" srcOrd="0" destOrd="0" presId="urn:microsoft.com/office/officeart/2005/8/layout/vProcess5"/>
    <dgm:cxn modelId="{DD46E5CE-0DF8-4B06-8D27-40888B59EAF8}" type="presOf" srcId="{D0E62544-7E72-4AEF-86A9-1714C9065CC7}" destId="{10971F75-092D-4E6B-A57F-77D09FF103D9}" srcOrd="0" destOrd="0" presId="urn:microsoft.com/office/officeart/2005/8/layout/vProcess5"/>
    <dgm:cxn modelId="{3DF442D8-98C9-4E38-8B2E-1EAD24E4C5CA}" type="presOf" srcId="{EC5534A0-5A5D-476F-96AA-B10D34259EA9}" destId="{02383518-51A8-4E1A-933C-00BB5D667C06}" srcOrd="1" destOrd="0" presId="urn:microsoft.com/office/officeart/2005/8/layout/vProcess5"/>
    <dgm:cxn modelId="{7B73F5EE-FBF7-43A3-A9F8-BDB9A255EEF4}" type="presOf" srcId="{6AD23A24-83F8-43A0-855C-8B1838F7F9BC}" destId="{C61DDDBA-2A1F-4990-B602-BA42ADBB2118}" srcOrd="1" destOrd="0" presId="urn:microsoft.com/office/officeart/2005/8/layout/vProcess5"/>
    <dgm:cxn modelId="{F22A11F2-7B1E-46FE-8EAC-B1CF217C9F76}" srcId="{D0E62544-7E72-4AEF-86A9-1714C9065CC7}" destId="{EC5534A0-5A5D-476F-96AA-B10D34259EA9}" srcOrd="2" destOrd="0" parTransId="{7A89D24F-CE1C-40E6-A53E-AE9464A098E7}" sibTransId="{41C8EFE4-342C-43B2-A54B-27255BD16735}"/>
    <dgm:cxn modelId="{3DA3CA27-45B6-4BAC-B52A-D881A0ED027F}" type="presParOf" srcId="{10971F75-092D-4E6B-A57F-77D09FF103D9}" destId="{2735864E-03C2-4852-A2F6-07E05ECB6D98}" srcOrd="0" destOrd="0" presId="urn:microsoft.com/office/officeart/2005/8/layout/vProcess5"/>
    <dgm:cxn modelId="{D59D42A9-0060-4AA9-80D6-A39DCBBF0685}" type="presParOf" srcId="{10971F75-092D-4E6B-A57F-77D09FF103D9}" destId="{5D351E30-02EB-481B-8AB9-2854118E3661}" srcOrd="1" destOrd="0" presId="urn:microsoft.com/office/officeart/2005/8/layout/vProcess5"/>
    <dgm:cxn modelId="{EF94F99B-7D01-4BA2-A2B3-0F738054D34E}" type="presParOf" srcId="{10971F75-092D-4E6B-A57F-77D09FF103D9}" destId="{9073AD91-1C03-49CA-BFD1-EDA9E933DF67}" srcOrd="2" destOrd="0" presId="urn:microsoft.com/office/officeart/2005/8/layout/vProcess5"/>
    <dgm:cxn modelId="{491D6637-9DDD-490D-887F-E10C6D5AC45E}" type="presParOf" srcId="{10971F75-092D-4E6B-A57F-77D09FF103D9}" destId="{BBA23000-4F94-40FD-B317-C6ABB7DACDD7}" srcOrd="3" destOrd="0" presId="urn:microsoft.com/office/officeart/2005/8/layout/vProcess5"/>
    <dgm:cxn modelId="{D5BAFD3D-72B6-4A78-B331-8D429CF17B50}" type="presParOf" srcId="{10971F75-092D-4E6B-A57F-77D09FF103D9}" destId="{F406DB2A-C5E3-4AE9-AEE9-3816FA35EB1E}" srcOrd="4" destOrd="0" presId="urn:microsoft.com/office/officeart/2005/8/layout/vProcess5"/>
    <dgm:cxn modelId="{A9CF0984-59F0-4FD0-9EA7-E65B5E864094}" type="presParOf" srcId="{10971F75-092D-4E6B-A57F-77D09FF103D9}" destId="{DD37E109-7D1C-46D2-94B3-698AF0A3E355}" srcOrd="5" destOrd="0" presId="urn:microsoft.com/office/officeart/2005/8/layout/vProcess5"/>
    <dgm:cxn modelId="{6FD3DF3B-FB6C-4537-9D57-6F28AAF6BB40}" type="presParOf" srcId="{10971F75-092D-4E6B-A57F-77D09FF103D9}" destId="{30D72FBF-C41C-48F5-A0A3-4377D7FA953E}" srcOrd="6" destOrd="0" presId="urn:microsoft.com/office/officeart/2005/8/layout/vProcess5"/>
    <dgm:cxn modelId="{3CB701D7-7098-4D15-9841-695E44FE6C9E}" type="presParOf" srcId="{10971F75-092D-4E6B-A57F-77D09FF103D9}" destId="{ABDD8130-5420-46BF-94E5-916AF01B9F42}" srcOrd="7" destOrd="0" presId="urn:microsoft.com/office/officeart/2005/8/layout/vProcess5"/>
    <dgm:cxn modelId="{D77CB01D-80A2-4678-BFA9-D7A81AD978A2}" type="presParOf" srcId="{10971F75-092D-4E6B-A57F-77D09FF103D9}" destId="{C61DDDBA-2A1F-4990-B602-BA42ADBB2118}" srcOrd="8" destOrd="0" presId="urn:microsoft.com/office/officeart/2005/8/layout/vProcess5"/>
    <dgm:cxn modelId="{C9B9E064-A67E-4E28-A5BA-70BF50EC6601}" type="presParOf" srcId="{10971F75-092D-4E6B-A57F-77D09FF103D9}" destId="{4134DA50-69FC-4607-A4BD-AB5592A0206D}" srcOrd="9" destOrd="0" presId="urn:microsoft.com/office/officeart/2005/8/layout/vProcess5"/>
    <dgm:cxn modelId="{4F97AEDC-37E5-460D-8CD8-AF02D9A86C96}" type="presParOf" srcId="{10971F75-092D-4E6B-A57F-77D09FF103D9}" destId="{02383518-51A8-4E1A-933C-00BB5D667C06}" srcOrd="10" destOrd="0" presId="urn:microsoft.com/office/officeart/2005/8/layout/vProcess5"/>
    <dgm:cxn modelId="{7523C69A-B870-4299-AD30-031FCD07EEB3}" type="presParOf" srcId="{10971F75-092D-4E6B-A57F-77D09FF103D9}" destId="{F2C77F9B-FB4D-4D19-931E-A636A71118FD}"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69E2789-B1A1-47C1-A304-067D68CC5E9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28BA644-46EF-454B-9BA6-D50A71F9A088}">
      <dgm:prSet/>
      <dgm:spPr/>
      <dgm:t>
        <a:bodyPr/>
        <a:lstStyle/>
        <a:p>
          <a:r>
            <a:rPr lang="en-US" b="0" i="0" baseline="0"/>
            <a:t>IRAC Tracking changed from crop season based To 90 Days In all the SHGs</a:t>
          </a:r>
          <a:endParaRPr lang="en-US"/>
        </a:p>
      </dgm:t>
    </dgm:pt>
    <dgm:pt modelId="{B42E99E6-C256-4616-BD21-3AC2A26D77A4}" type="parTrans" cxnId="{2C09F14A-C3C7-4924-8B98-B6B6434E3152}">
      <dgm:prSet/>
      <dgm:spPr/>
      <dgm:t>
        <a:bodyPr/>
        <a:lstStyle/>
        <a:p>
          <a:endParaRPr lang="en-US"/>
        </a:p>
      </dgm:t>
    </dgm:pt>
    <dgm:pt modelId="{D9A99894-5586-4945-8320-F369B5F68516}" type="sibTrans" cxnId="{2C09F14A-C3C7-4924-8B98-B6B6434E3152}">
      <dgm:prSet/>
      <dgm:spPr/>
      <dgm:t>
        <a:bodyPr/>
        <a:lstStyle/>
        <a:p>
          <a:endParaRPr lang="en-US"/>
        </a:p>
      </dgm:t>
    </dgm:pt>
    <dgm:pt modelId="{3A2F7866-B540-427C-98AB-E640A5A51A14}">
      <dgm:prSet/>
      <dgm:spPr/>
      <dgm:t>
        <a:bodyPr/>
        <a:lstStyle/>
        <a:p>
          <a:r>
            <a:rPr lang="en-US" b="0" i="0" baseline="0"/>
            <a:t>Monthly reducing DP concept with flexibility In restoring limit &amp; Disbursement</a:t>
          </a:r>
          <a:endParaRPr lang="en-US"/>
        </a:p>
      </dgm:t>
    </dgm:pt>
    <dgm:pt modelId="{BEBEF9EA-F13F-4A7A-9757-DC3E0ABA0A74}" type="parTrans" cxnId="{72B2F405-1E2F-4B69-B94D-B8EE291CCF7C}">
      <dgm:prSet/>
      <dgm:spPr/>
      <dgm:t>
        <a:bodyPr/>
        <a:lstStyle/>
        <a:p>
          <a:endParaRPr lang="en-US"/>
        </a:p>
      </dgm:t>
    </dgm:pt>
    <dgm:pt modelId="{DA816E58-380B-4867-82BA-88B9AD2E7869}" type="sibTrans" cxnId="{72B2F405-1E2F-4B69-B94D-B8EE291CCF7C}">
      <dgm:prSet/>
      <dgm:spPr/>
      <dgm:t>
        <a:bodyPr/>
        <a:lstStyle/>
        <a:p>
          <a:endParaRPr lang="en-US"/>
        </a:p>
      </dgm:t>
    </dgm:pt>
    <dgm:pt modelId="{455EEB77-D26F-4918-B961-26CF84DD7950}">
      <dgm:prSet/>
      <dgm:spPr/>
      <dgm:t>
        <a:bodyPr/>
        <a:lstStyle/>
        <a:p>
          <a:r>
            <a:rPr lang="en-US" b="0" i="0" baseline="0"/>
            <a:t>Capturing SHG member wise details in CBS &amp; reporting to CIC In line with RBI guidelines from Nov’24</a:t>
          </a:r>
          <a:endParaRPr lang="en-US"/>
        </a:p>
      </dgm:t>
    </dgm:pt>
    <dgm:pt modelId="{3F94877C-A8C7-4007-A891-19C24D180D1B}" type="parTrans" cxnId="{E6DFAB3C-066E-4B00-BC97-FC79675182F2}">
      <dgm:prSet/>
      <dgm:spPr/>
      <dgm:t>
        <a:bodyPr/>
        <a:lstStyle/>
        <a:p>
          <a:endParaRPr lang="en-US"/>
        </a:p>
      </dgm:t>
    </dgm:pt>
    <dgm:pt modelId="{EF57DF35-8E60-4EF0-A583-3F7CD11A3191}" type="sibTrans" cxnId="{E6DFAB3C-066E-4B00-BC97-FC79675182F2}">
      <dgm:prSet/>
      <dgm:spPr/>
      <dgm:t>
        <a:bodyPr/>
        <a:lstStyle/>
        <a:p>
          <a:endParaRPr lang="en-US"/>
        </a:p>
      </dgm:t>
    </dgm:pt>
    <dgm:pt modelId="{68F21F41-D4B6-4D3F-B732-A18AEFBC4536}">
      <dgm:prSet/>
      <dgm:spPr/>
      <dgm:t>
        <a:bodyPr/>
        <a:lstStyle/>
        <a:p>
          <a:r>
            <a:rPr lang="en-US" b="0" i="0" baseline="0"/>
            <a:t>No need of Stock statement updation &amp; Changes in Security type as Agri multi security - 7&amp;8</a:t>
          </a:r>
          <a:endParaRPr lang="en-US"/>
        </a:p>
      </dgm:t>
    </dgm:pt>
    <dgm:pt modelId="{33D265F1-F342-4F07-BFD6-6C43DE896289}" type="parTrans" cxnId="{1779022B-2811-4998-B776-7729DF0AF816}">
      <dgm:prSet/>
      <dgm:spPr/>
      <dgm:t>
        <a:bodyPr/>
        <a:lstStyle/>
        <a:p>
          <a:endParaRPr lang="en-US"/>
        </a:p>
      </dgm:t>
    </dgm:pt>
    <dgm:pt modelId="{11AB8CCC-394A-475C-A234-3075A43E83BB}" type="sibTrans" cxnId="{1779022B-2811-4998-B776-7729DF0AF816}">
      <dgm:prSet/>
      <dgm:spPr/>
      <dgm:t>
        <a:bodyPr/>
        <a:lstStyle/>
        <a:p>
          <a:endParaRPr lang="en-US"/>
        </a:p>
      </dgm:t>
    </dgm:pt>
    <dgm:pt modelId="{CCC97CF6-0B59-44F3-91E2-54F1D0CF16F4}" type="pres">
      <dgm:prSet presAssocID="{169E2789-B1A1-47C1-A304-067D68CC5E9D}" presName="root" presStyleCnt="0">
        <dgm:presLayoutVars>
          <dgm:dir/>
          <dgm:resizeHandles val="exact"/>
        </dgm:presLayoutVars>
      </dgm:prSet>
      <dgm:spPr/>
    </dgm:pt>
    <dgm:pt modelId="{ED833A04-61E0-49CB-8EFD-F4FAB9E516CD}" type="pres">
      <dgm:prSet presAssocID="{028BA644-46EF-454B-9BA6-D50A71F9A088}" presName="compNode" presStyleCnt="0"/>
      <dgm:spPr/>
    </dgm:pt>
    <dgm:pt modelId="{4830C842-DB07-43BE-B6CB-C9CA8CD661C0}" type="pres">
      <dgm:prSet presAssocID="{028BA644-46EF-454B-9BA6-D50A71F9A088}" presName="bgRect" presStyleLbl="bgShp" presStyleIdx="0" presStyleCnt="4"/>
      <dgm:spPr/>
    </dgm:pt>
    <dgm:pt modelId="{3FFE7551-464C-4A19-9A3C-D29AE960B5DF}" type="pres">
      <dgm:prSet presAssocID="{028BA644-46EF-454B-9BA6-D50A71F9A08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eep"/>
        </a:ext>
      </dgm:extLst>
    </dgm:pt>
    <dgm:pt modelId="{487F323C-223D-4E61-95FB-0CC788BA0573}" type="pres">
      <dgm:prSet presAssocID="{028BA644-46EF-454B-9BA6-D50A71F9A088}" presName="spaceRect" presStyleCnt="0"/>
      <dgm:spPr/>
    </dgm:pt>
    <dgm:pt modelId="{46185F05-C02C-4242-819C-F6A079ED4CEE}" type="pres">
      <dgm:prSet presAssocID="{028BA644-46EF-454B-9BA6-D50A71F9A088}" presName="parTx" presStyleLbl="revTx" presStyleIdx="0" presStyleCnt="4">
        <dgm:presLayoutVars>
          <dgm:chMax val="0"/>
          <dgm:chPref val="0"/>
        </dgm:presLayoutVars>
      </dgm:prSet>
      <dgm:spPr/>
    </dgm:pt>
    <dgm:pt modelId="{52786188-07DF-402E-94A8-CD7BDA0DB5EB}" type="pres">
      <dgm:prSet presAssocID="{D9A99894-5586-4945-8320-F369B5F68516}" presName="sibTrans" presStyleCnt="0"/>
      <dgm:spPr/>
    </dgm:pt>
    <dgm:pt modelId="{A1B3760A-78A9-40EC-A553-3DC4F14700B0}" type="pres">
      <dgm:prSet presAssocID="{3A2F7866-B540-427C-98AB-E640A5A51A14}" presName="compNode" presStyleCnt="0"/>
      <dgm:spPr/>
    </dgm:pt>
    <dgm:pt modelId="{347CC226-AFBE-4088-806E-FA1417ECC8FF}" type="pres">
      <dgm:prSet presAssocID="{3A2F7866-B540-427C-98AB-E640A5A51A14}" presName="bgRect" presStyleLbl="bgShp" presStyleIdx="1" presStyleCnt="4"/>
      <dgm:spPr/>
    </dgm:pt>
    <dgm:pt modelId="{4B6858B1-17C1-46A4-A352-064CADBA0307}" type="pres">
      <dgm:prSet presAssocID="{3A2F7866-B540-427C-98AB-E640A5A51A1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1E796B44-02E7-4F8A-8177-9764F2DE5EF6}" type="pres">
      <dgm:prSet presAssocID="{3A2F7866-B540-427C-98AB-E640A5A51A14}" presName="spaceRect" presStyleCnt="0"/>
      <dgm:spPr/>
    </dgm:pt>
    <dgm:pt modelId="{3388E98B-EC3B-4503-995E-2845E31F8375}" type="pres">
      <dgm:prSet presAssocID="{3A2F7866-B540-427C-98AB-E640A5A51A14}" presName="parTx" presStyleLbl="revTx" presStyleIdx="1" presStyleCnt="4">
        <dgm:presLayoutVars>
          <dgm:chMax val="0"/>
          <dgm:chPref val="0"/>
        </dgm:presLayoutVars>
      </dgm:prSet>
      <dgm:spPr/>
    </dgm:pt>
    <dgm:pt modelId="{43F4FCCB-0FA4-4223-9DC5-912E89B34ACD}" type="pres">
      <dgm:prSet presAssocID="{DA816E58-380B-4867-82BA-88B9AD2E7869}" presName="sibTrans" presStyleCnt="0"/>
      <dgm:spPr/>
    </dgm:pt>
    <dgm:pt modelId="{1DF6A2F4-C8E0-4E4B-BA81-F0263101D0C7}" type="pres">
      <dgm:prSet presAssocID="{455EEB77-D26F-4918-B961-26CF84DD7950}" presName="compNode" presStyleCnt="0"/>
      <dgm:spPr/>
    </dgm:pt>
    <dgm:pt modelId="{B1F3240A-4388-4B1A-ABC9-0799E0A1B323}" type="pres">
      <dgm:prSet presAssocID="{455EEB77-D26F-4918-B961-26CF84DD7950}" presName="bgRect" presStyleLbl="bgShp" presStyleIdx="2" presStyleCnt="4"/>
      <dgm:spPr/>
    </dgm:pt>
    <dgm:pt modelId="{9A660F66-AB28-4B96-B8D7-44B8A2FFCAF2}" type="pres">
      <dgm:prSet presAssocID="{455EEB77-D26F-4918-B961-26CF84DD795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85DD5B7D-F972-43BA-8BB2-60B3B37C667F}" type="pres">
      <dgm:prSet presAssocID="{455EEB77-D26F-4918-B961-26CF84DD7950}" presName="spaceRect" presStyleCnt="0"/>
      <dgm:spPr/>
    </dgm:pt>
    <dgm:pt modelId="{FFA4F56D-D7C4-48E1-9BF1-AA7D764EF8E0}" type="pres">
      <dgm:prSet presAssocID="{455EEB77-D26F-4918-B961-26CF84DD7950}" presName="parTx" presStyleLbl="revTx" presStyleIdx="2" presStyleCnt="4">
        <dgm:presLayoutVars>
          <dgm:chMax val="0"/>
          <dgm:chPref val="0"/>
        </dgm:presLayoutVars>
      </dgm:prSet>
      <dgm:spPr/>
    </dgm:pt>
    <dgm:pt modelId="{91014D0A-886F-4C3B-94E0-81A2A1950DCB}" type="pres">
      <dgm:prSet presAssocID="{EF57DF35-8E60-4EF0-A583-3F7CD11A3191}" presName="sibTrans" presStyleCnt="0"/>
      <dgm:spPr/>
    </dgm:pt>
    <dgm:pt modelId="{FA14A9BB-1DB3-4A91-84CB-45F096CC66CB}" type="pres">
      <dgm:prSet presAssocID="{68F21F41-D4B6-4D3F-B732-A18AEFBC4536}" presName="compNode" presStyleCnt="0"/>
      <dgm:spPr/>
    </dgm:pt>
    <dgm:pt modelId="{A8F8D457-6C14-4E9C-B9F6-E5EB86BC8CAD}" type="pres">
      <dgm:prSet presAssocID="{68F21F41-D4B6-4D3F-B732-A18AEFBC4536}" presName="bgRect" presStyleLbl="bgShp" presStyleIdx="3" presStyleCnt="4"/>
      <dgm:spPr/>
    </dgm:pt>
    <dgm:pt modelId="{55BA8D1B-84C2-4E0B-B064-20E7F0078CA7}" type="pres">
      <dgm:prSet presAssocID="{68F21F41-D4B6-4D3F-B732-A18AEFBC453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arm scene"/>
        </a:ext>
      </dgm:extLst>
    </dgm:pt>
    <dgm:pt modelId="{F94B2FBD-516F-4272-A210-5012964DBF7C}" type="pres">
      <dgm:prSet presAssocID="{68F21F41-D4B6-4D3F-B732-A18AEFBC4536}" presName="spaceRect" presStyleCnt="0"/>
      <dgm:spPr/>
    </dgm:pt>
    <dgm:pt modelId="{B689A986-7C7D-4F33-8E0C-51384A4010FC}" type="pres">
      <dgm:prSet presAssocID="{68F21F41-D4B6-4D3F-B732-A18AEFBC4536}" presName="parTx" presStyleLbl="revTx" presStyleIdx="3" presStyleCnt="4">
        <dgm:presLayoutVars>
          <dgm:chMax val="0"/>
          <dgm:chPref val="0"/>
        </dgm:presLayoutVars>
      </dgm:prSet>
      <dgm:spPr/>
    </dgm:pt>
  </dgm:ptLst>
  <dgm:cxnLst>
    <dgm:cxn modelId="{72B2F405-1E2F-4B69-B94D-B8EE291CCF7C}" srcId="{169E2789-B1A1-47C1-A304-067D68CC5E9D}" destId="{3A2F7866-B540-427C-98AB-E640A5A51A14}" srcOrd="1" destOrd="0" parTransId="{BEBEF9EA-F13F-4A7A-9757-DC3E0ABA0A74}" sibTransId="{DA816E58-380B-4867-82BA-88B9AD2E7869}"/>
    <dgm:cxn modelId="{37BDCB0C-C380-49CE-B931-AC0427F87B96}" type="presOf" srcId="{3A2F7866-B540-427C-98AB-E640A5A51A14}" destId="{3388E98B-EC3B-4503-995E-2845E31F8375}" srcOrd="0" destOrd="0" presId="urn:microsoft.com/office/officeart/2018/2/layout/IconVerticalSolidList"/>
    <dgm:cxn modelId="{1779022B-2811-4998-B776-7729DF0AF816}" srcId="{169E2789-B1A1-47C1-A304-067D68CC5E9D}" destId="{68F21F41-D4B6-4D3F-B732-A18AEFBC4536}" srcOrd="3" destOrd="0" parTransId="{33D265F1-F342-4F07-BFD6-6C43DE896289}" sibTransId="{11AB8CCC-394A-475C-A234-3075A43E83BB}"/>
    <dgm:cxn modelId="{E6DFAB3C-066E-4B00-BC97-FC79675182F2}" srcId="{169E2789-B1A1-47C1-A304-067D68CC5E9D}" destId="{455EEB77-D26F-4918-B961-26CF84DD7950}" srcOrd="2" destOrd="0" parTransId="{3F94877C-A8C7-4007-A891-19C24D180D1B}" sibTransId="{EF57DF35-8E60-4EF0-A583-3F7CD11A3191}"/>
    <dgm:cxn modelId="{B6B85D4A-795A-4E5B-BDA7-A6DAA6AD0CFC}" type="presOf" srcId="{455EEB77-D26F-4918-B961-26CF84DD7950}" destId="{FFA4F56D-D7C4-48E1-9BF1-AA7D764EF8E0}" srcOrd="0" destOrd="0" presId="urn:microsoft.com/office/officeart/2018/2/layout/IconVerticalSolidList"/>
    <dgm:cxn modelId="{2C09F14A-C3C7-4924-8B98-B6B6434E3152}" srcId="{169E2789-B1A1-47C1-A304-067D68CC5E9D}" destId="{028BA644-46EF-454B-9BA6-D50A71F9A088}" srcOrd="0" destOrd="0" parTransId="{B42E99E6-C256-4616-BD21-3AC2A26D77A4}" sibTransId="{D9A99894-5586-4945-8320-F369B5F68516}"/>
    <dgm:cxn modelId="{6D7C4080-AD20-494F-9415-1DE0C87E5EE2}" type="presOf" srcId="{028BA644-46EF-454B-9BA6-D50A71F9A088}" destId="{46185F05-C02C-4242-819C-F6A079ED4CEE}" srcOrd="0" destOrd="0" presId="urn:microsoft.com/office/officeart/2018/2/layout/IconVerticalSolidList"/>
    <dgm:cxn modelId="{B76E4082-57D2-4578-A71D-0540A1703B65}" type="presOf" srcId="{68F21F41-D4B6-4D3F-B732-A18AEFBC4536}" destId="{B689A986-7C7D-4F33-8E0C-51384A4010FC}" srcOrd="0" destOrd="0" presId="urn:microsoft.com/office/officeart/2018/2/layout/IconVerticalSolidList"/>
    <dgm:cxn modelId="{036848EC-FF6B-44BF-8332-D3F59B9D67DF}" type="presOf" srcId="{169E2789-B1A1-47C1-A304-067D68CC5E9D}" destId="{CCC97CF6-0B59-44F3-91E2-54F1D0CF16F4}" srcOrd="0" destOrd="0" presId="urn:microsoft.com/office/officeart/2018/2/layout/IconVerticalSolidList"/>
    <dgm:cxn modelId="{01D79D22-372B-4AB2-B1E6-6B2B76A0C239}" type="presParOf" srcId="{CCC97CF6-0B59-44F3-91E2-54F1D0CF16F4}" destId="{ED833A04-61E0-49CB-8EFD-F4FAB9E516CD}" srcOrd="0" destOrd="0" presId="urn:microsoft.com/office/officeart/2018/2/layout/IconVerticalSolidList"/>
    <dgm:cxn modelId="{411309B4-959A-49E2-B725-7E3379E3BD4B}" type="presParOf" srcId="{ED833A04-61E0-49CB-8EFD-F4FAB9E516CD}" destId="{4830C842-DB07-43BE-B6CB-C9CA8CD661C0}" srcOrd="0" destOrd="0" presId="urn:microsoft.com/office/officeart/2018/2/layout/IconVerticalSolidList"/>
    <dgm:cxn modelId="{7117095D-D40A-40CB-9412-10E14794DF7C}" type="presParOf" srcId="{ED833A04-61E0-49CB-8EFD-F4FAB9E516CD}" destId="{3FFE7551-464C-4A19-9A3C-D29AE960B5DF}" srcOrd="1" destOrd="0" presId="urn:microsoft.com/office/officeart/2018/2/layout/IconVerticalSolidList"/>
    <dgm:cxn modelId="{6457E23B-3BCC-4863-BFBB-3D5BD6DDE36D}" type="presParOf" srcId="{ED833A04-61E0-49CB-8EFD-F4FAB9E516CD}" destId="{487F323C-223D-4E61-95FB-0CC788BA0573}" srcOrd="2" destOrd="0" presId="urn:microsoft.com/office/officeart/2018/2/layout/IconVerticalSolidList"/>
    <dgm:cxn modelId="{AC5CC4FF-A26A-4ABD-A50E-28BF3A59BFE6}" type="presParOf" srcId="{ED833A04-61E0-49CB-8EFD-F4FAB9E516CD}" destId="{46185F05-C02C-4242-819C-F6A079ED4CEE}" srcOrd="3" destOrd="0" presId="urn:microsoft.com/office/officeart/2018/2/layout/IconVerticalSolidList"/>
    <dgm:cxn modelId="{6F9EDE83-7D1F-4609-9E33-4F2C067A6696}" type="presParOf" srcId="{CCC97CF6-0B59-44F3-91E2-54F1D0CF16F4}" destId="{52786188-07DF-402E-94A8-CD7BDA0DB5EB}" srcOrd="1" destOrd="0" presId="urn:microsoft.com/office/officeart/2018/2/layout/IconVerticalSolidList"/>
    <dgm:cxn modelId="{418A19BB-DF71-4D5E-BF9F-BDD019FA43C0}" type="presParOf" srcId="{CCC97CF6-0B59-44F3-91E2-54F1D0CF16F4}" destId="{A1B3760A-78A9-40EC-A553-3DC4F14700B0}" srcOrd="2" destOrd="0" presId="urn:microsoft.com/office/officeart/2018/2/layout/IconVerticalSolidList"/>
    <dgm:cxn modelId="{9609F449-BA43-428B-82AC-B9378CC0C62A}" type="presParOf" srcId="{A1B3760A-78A9-40EC-A553-3DC4F14700B0}" destId="{347CC226-AFBE-4088-806E-FA1417ECC8FF}" srcOrd="0" destOrd="0" presId="urn:microsoft.com/office/officeart/2018/2/layout/IconVerticalSolidList"/>
    <dgm:cxn modelId="{F83D3D44-8988-4154-AC46-F4191CD846AA}" type="presParOf" srcId="{A1B3760A-78A9-40EC-A553-3DC4F14700B0}" destId="{4B6858B1-17C1-46A4-A352-064CADBA0307}" srcOrd="1" destOrd="0" presId="urn:microsoft.com/office/officeart/2018/2/layout/IconVerticalSolidList"/>
    <dgm:cxn modelId="{FECB1989-2A21-465C-9A49-97603781E069}" type="presParOf" srcId="{A1B3760A-78A9-40EC-A553-3DC4F14700B0}" destId="{1E796B44-02E7-4F8A-8177-9764F2DE5EF6}" srcOrd="2" destOrd="0" presId="urn:microsoft.com/office/officeart/2018/2/layout/IconVerticalSolidList"/>
    <dgm:cxn modelId="{A1B5D9E7-AEC0-414F-9B98-E096C35D68DA}" type="presParOf" srcId="{A1B3760A-78A9-40EC-A553-3DC4F14700B0}" destId="{3388E98B-EC3B-4503-995E-2845E31F8375}" srcOrd="3" destOrd="0" presId="urn:microsoft.com/office/officeart/2018/2/layout/IconVerticalSolidList"/>
    <dgm:cxn modelId="{23750401-01F0-40A3-A583-3D3A0BA275EB}" type="presParOf" srcId="{CCC97CF6-0B59-44F3-91E2-54F1D0CF16F4}" destId="{43F4FCCB-0FA4-4223-9DC5-912E89B34ACD}" srcOrd="3" destOrd="0" presId="urn:microsoft.com/office/officeart/2018/2/layout/IconVerticalSolidList"/>
    <dgm:cxn modelId="{881557C9-DBEB-47C8-81A5-44DD2281D720}" type="presParOf" srcId="{CCC97CF6-0B59-44F3-91E2-54F1D0CF16F4}" destId="{1DF6A2F4-C8E0-4E4B-BA81-F0263101D0C7}" srcOrd="4" destOrd="0" presId="urn:microsoft.com/office/officeart/2018/2/layout/IconVerticalSolidList"/>
    <dgm:cxn modelId="{5B63DB45-D0E0-4556-A6AF-D07B7AA53EAA}" type="presParOf" srcId="{1DF6A2F4-C8E0-4E4B-BA81-F0263101D0C7}" destId="{B1F3240A-4388-4B1A-ABC9-0799E0A1B323}" srcOrd="0" destOrd="0" presId="urn:microsoft.com/office/officeart/2018/2/layout/IconVerticalSolidList"/>
    <dgm:cxn modelId="{5C6774BB-BE37-4A86-83C0-B1EB3D144BF3}" type="presParOf" srcId="{1DF6A2F4-C8E0-4E4B-BA81-F0263101D0C7}" destId="{9A660F66-AB28-4B96-B8D7-44B8A2FFCAF2}" srcOrd="1" destOrd="0" presId="urn:microsoft.com/office/officeart/2018/2/layout/IconVerticalSolidList"/>
    <dgm:cxn modelId="{39993F05-91A0-42F9-83C8-B7A8410ABADE}" type="presParOf" srcId="{1DF6A2F4-C8E0-4E4B-BA81-F0263101D0C7}" destId="{85DD5B7D-F972-43BA-8BB2-60B3B37C667F}" srcOrd="2" destOrd="0" presId="urn:microsoft.com/office/officeart/2018/2/layout/IconVerticalSolidList"/>
    <dgm:cxn modelId="{2D3AB7BA-770B-431A-A714-B46860ACF2FB}" type="presParOf" srcId="{1DF6A2F4-C8E0-4E4B-BA81-F0263101D0C7}" destId="{FFA4F56D-D7C4-48E1-9BF1-AA7D764EF8E0}" srcOrd="3" destOrd="0" presId="urn:microsoft.com/office/officeart/2018/2/layout/IconVerticalSolidList"/>
    <dgm:cxn modelId="{00FAF72F-DF0D-46FF-8448-D8DB80A55ACE}" type="presParOf" srcId="{CCC97CF6-0B59-44F3-91E2-54F1D0CF16F4}" destId="{91014D0A-886F-4C3B-94E0-81A2A1950DCB}" srcOrd="5" destOrd="0" presId="urn:microsoft.com/office/officeart/2018/2/layout/IconVerticalSolidList"/>
    <dgm:cxn modelId="{6EE4D28C-EB58-49C2-8B23-0E8A3A4AA8EB}" type="presParOf" srcId="{CCC97CF6-0B59-44F3-91E2-54F1D0CF16F4}" destId="{FA14A9BB-1DB3-4A91-84CB-45F096CC66CB}" srcOrd="6" destOrd="0" presId="urn:microsoft.com/office/officeart/2018/2/layout/IconVerticalSolidList"/>
    <dgm:cxn modelId="{BDA2E8EE-5929-4BB0-9DB4-9CD6F1641ACD}" type="presParOf" srcId="{FA14A9BB-1DB3-4A91-84CB-45F096CC66CB}" destId="{A8F8D457-6C14-4E9C-B9F6-E5EB86BC8CAD}" srcOrd="0" destOrd="0" presId="urn:microsoft.com/office/officeart/2018/2/layout/IconVerticalSolidList"/>
    <dgm:cxn modelId="{0D8B9138-EA05-466E-87FA-BE089883F8D6}" type="presParOf" srcId="{FA14A9BB-1DB3-4A91-84CB-45F096CC66CB}" destId="{55BA8D1B-84C2-4E0B-B064-20E7F0078CA7}" srcOrd="1" destOrd="0" presId="urn:microsoft.com/office/officeart/2018/2/layout/IconVerticalSolidList"/>
    <dgm:cxn modelId="{9E234325-68CD-4F05-A6B6-49B42043B031}" type="presParOf" srcId="{FA14A9BB-1DB3-4A91-84CB-45F096CC66CB}" destId="{F94B2FBD-516F-4272-A210-5012964DBF7C}" srcOrd="2" destOrd="0" presId="urn:microsoft.com/office/officeart/2018/2/layout/IconVerticalSolidList"/>
    <dgm:cxn modelId="{685846E9-0823-4240-801B-53A88093D73C}" type="presParOf" srcId="{FA14A9BB-1DB3-4A91-84CB-45F096CC66CB}" destId="{B689A986-7C7D-4F33-8E0C-51384A4010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9A756B9-14A7-4A4B-B728-9788E2F23B4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C0C7754-1536-4ED0-8E8B-43610D4CF048}">
      <dgm:prSet/>
      <dgm:spPr/>
      <dgm:t>
        <a:bodyPr/>
        <a:lstStyle/>
        <a:p>
          <a:r>
            <a:rPr lang="en-US"/>
            <a:t>provide direct benefit of lower rate of interest to the eligible Self-Help Groups (SHGs) and Individual beneficiaries</a:t>
          </a:r>
        </a:p>
      </dgm:t>
    </dgm:pt>
    <dgm:pt modelId="{5B171D4B-4784-4989-8A7C-C3D1BE17D035}" type="parTrans" cxnId="{1F24E541-63C9-4A06-BB79-E8C67160D183}">
      <dgm:prSet/>
      <dgm:spPr/>
      <dgm:t>
        <a:bodyPr/>
        <a:lstStyle/>
        <a:p>
          <a:endParaRPr lang="en-US"/>
        </a:p>
      </dgm:t>
    </dgm:pt>
    <dgm:pt modelId="{7D476A52-8483-4B20-A87C-D5C9E533FA8A}" type="sibTrans" cxnId="{1F24E541-63C9-4A06-BB79-E8C67160D183}">
      <dgm:prSet/>
      <dgm:spPr/>
      <dgm:t>
        <a:bodyPr/>
        <a:lstStyle/>
        <a:p>
          <a:endParaRPr lang="en-US"/>
        </a:p>
      </dgm:t>
    </dgm:pt>
    <dgm:pt modelId="{517FEBBD-3D84-4607-A14F-DA955314B814}">
      <dgm:prSet/>
      <dgm:spPr/>
      <dgm:t>
        <a:bodyPr/>
        <a:lstStyle/>
        <a:p>
          <a:r>
            <a:rPr lang="en-US"/>
            <a:t>SHGs with atleast 70% members belonging to SC, OBC or Safai Karamcharis (including identified Manual Scavengers, Waste pickers, and their dependents)</a:t>
          </a:r>
        </a:p>
      </dgm:t>
    </dgm:pt>
    <dgm:pt modelId="{F5F110B4-8283-4C89-A1EF-7455881E8D0B}" type="parTrans" cxnId="{08A5737E-5751-40F6-9A63-34E986A7C464}">
      <dgm:prSet/>
      <dgm:spPr/>
      <dgm:t>
        <a:bodyPr/>
        <a:lstStyle/>
        <a:p>
          <a:endParaRPr lang="en-US"/>
        </a:p>
      </dgm:t>
    </dgm:pt>
    <dgm:pt modelId="{C7E2540B-5362-49CD-9053-B9277694866E}" type="sibTrans" cxnId="{08A5737E-5751-40F6-9A63-34E986A7C464}">
      <dgm:prSet/>
      <dgm:spPr/>
      <dgm:t>
        <a:bodyPr/>
        <a:lstStyle/>
        <a:p>
          <a:endParaRPr lang="en-US"/>
        </a:p>
      </dgm:t>
    </dgm:pt>
    <dgm:pt modelId="{B6E1F4A3-0FE7-41B6-9703-4E7EE7F25988}">
      <dgm:prSet/>
      <dgm:spPr/>
      <dgm:t>
        <a:bodyPr/>
        <a:lstStyle/>
        <a:p>
          <a:r>
            <a:rPr lang="en-US"/>
            <a:t>SHG eligible for interest subvention upto 5% p.a. for loans/cash credit limits up to Rs 10.00 lakh. </a:t>
          </a:r>
        </a:p>
      </dgm:t>
    </dgm:pt>
    <dgm:pt modelId="{855AB3C5-4061-4B4A-9C77-57F1793A22EC}" type="parTrans" cxnId="{4696BF7E-D2D9-4B5A-BD45-DD38A3D425BA}">
      <dgm:prSet/>
      <dgm:spPr/>
      <dgm:t>
        <a:bodyPr/>
        <a:lstStyle/>
        <a:p>
          <a:endParaRPr lang="en-US"/>
        </a:p>
      </dgm:t>
    </dgm:pt>
    <dgm:pt modelId="{C4B3F756-8E07-4D9F-B252-2B340C650429}" type="sibTrans" cxnId="{4696BF7E-D2D9-4B5A-BD45-DD38A3D425BA}">
      <dgm:prSet/>
      <dgm:spPr/>
      <dgm:t>
        <a:bodyPr/>
        <a:lstStyle/>
        <a:p>
          <a:endParaRPr lang="en-US"/>
        </a:p>
      </dgm:t>
    </dgm:pt>
    <dgm:pt modelId="{2747C2F3-0F05-41B4-BAE6-C669792E9E34}">
      <dgm:prSet/>
      <dgm:spPr/>
      <dgm:t>
        <a:bodyPr/>
        <a:lstStyle/>
        <a:p>
          <a:r>
            <a:rPr lang="en-US" dirty="0"/>
            <a:t>Similarly, individuals belonging to SC, OBC and Safai </a:t>
          </a:r>
          <a:r>
            <a:rPr lang="en-US" dirty="0" err="1"/>
            <a:t>Karamcharis</a:t>
          </a:r>
          <a:r>
            <a:rPr lang="en-US" dirty="0"/>
            <a:t> (including identified Manual Scavengers, Waste pickers, and their dependents) will be eligible for interest subvention </a:t>
          </a:r>
          <a:r>
            <a:rPr lang="en-US" dirty="0" err="1"/>
            <a:t>upto</a:t>
          </a:r>
          <a:r>
            <a:rPr lang="en-US" dirty="0"/>
            <a:t> 5% p.a. for loans up to Rs 5.00 lakh. </a:t>
          </a:r>
        </a:p>
      </dgm:t>
    </dgm:pt>
    <dgm:pt modelId="{A1957267-D4C4-4551-B93C-F88886B28291}" type="parTrans" cxnId="{CDD99A9F-67CB-454D-B66C-91BDEB0ED777}">
      <dgm:prSet/>
      <dgm:spPr/>
      <dgm:t>
        <a:bodyPr/>
        <a:lstStyle/>
        <a:p>
          <a:endParaRPr lang="en-US"/>
        </a:p>
      </dgm:t>
    </dgm:pt>
    <dgm:pt modelId="{B523AEAA-581F-48B8-9BE1-2C47E53C0454}" type="sibTrans" cxnId="{CDD99A9F-67CB-454D-B66C-91BDEB0ED777}">
      <dgm:prSet/>
      <dgm:spPr/>
      <dgm:t>
        <a:bodyPr/>
        <a:lstStyle/>
        <a:p>
          <a:endParaRPr lang="en-US"/>
        </a:p>
      </dgm:t>
    </dgm:pt>
    <dgm:pt modelId="{F72C6E91-DF58-421D-8C58-FB8C49EBBF80}">
      <dgm:prSet/>
      <dgm:spPr/>
      <dgm:t>
        <a:bodyPr/>
        <a:lstStyle/>
        <a:p>
          <a:r>
            <a:rPr lang="en-US"/>
            <a:t>SC and OBC individuals with annual family income upto Rs 3.00 lakh and no income criteria will be applicable in case of Safai Karamcharis.</a:t>
          </a:r>
        </a:p>
      </dgm:t>
    </dgm:pt>
    <dgm:pt modelId="{E11E80E3-CBD3-4443-96A9-35FCDC1D2872}" type="parTrans" cxnId="{FCDC3C4B-AAB8-4BD3-AB44-816C43B66583}">
      <dgm:prSet/>
      <dgm:spPr/>
      <dgm:t>
        <a:bodyPr/>
        <a:lstStyle/>
        <a:p>
          <a:endParaRPr lang="en-US"/>
        </a:p>
      </dgm:t>
    </dgm:pt>
    <dgm:pt modelId="{946C157E-9BD6-45F1-9139-BF9FB8CE6BEE}" type="sibTrans" cxnId="{FCDC3C4B-AAB8-4BD3-AB44-816C43B66583}">
      <dgm:prSet/>
      <dgm:spPr/>
      <dgm:t>
        <a:bodyPr/>
        <a:lstStyle/>
        <a:p>
          <a:endParaRPr lang="en-US"/>
        </a:p>
      </dgm:t>
    </dgm:pt>
    <dgm:pt modelId="{04E91CF7-96CD-4ED0-AD86-9D88883C9222}" type="pres">
      <dgm:prSet presAssocID="{69A756B9-14A7-4A4B-B728-9788E2F23B42}" presName="linear" presStyleCnt="0">
        <dgm:presLayoutVars>
          <dgm:animLvl val="lvl"/>
          <dgm:resizeHandles val="exact"/>
        </dgm:presLayoutVars>
      </dgm:prSet>
      <dgm:spPr/>
    </dgm:pt>
    <dgm:pt modelId="{052B2EF3-102E-427B-849D-B6B3D78D4E83}" type="pres">
      <dgm:prSet presAssocID="{CC0C7754-1536-4ED0-8E8B-43610D4CF048}" presName="parentText" presStyleLbl="node1" presStyleIdx="0" presStyleCnt="5">
        <dgm:presLayoutVars>
          <dgm:chMax val="0"/>
          <dgm:bulletEnabled val="1"/>
        </dgm:presLayoutVars>
      </dgm:prSet>
      <dgm:spPr/>
    </dgm:pt>
    <dgm:pt modelId="{9719D7A8-1130-464A-92EC-E805314E264D}" type="pres">
      <dgm:prSet presAssocID="{7D476A52-8483-4B20-A87C-D5C9E533FA8A}" presName="spacer" presStyleCnt="0"/>
      <dgm:spPr/>
    </dgm:pt>
    <dgm:pt modelId="{7364FB7C-7C08-4005-A9B2-625542C456F8}" type="pres">
      <dgm:prSet presAssocID="{517FEBBD-3D84-4607-A14F-DA955314B814}" presName="parentText" presStyleLbl="node1" presStyleIdx="1" presStyleCnt="5">
        <dgm:presLayoutVars>
          <dgm:chMax val="0"/>
          <dgm:bulletEnabled val="1"/>
        </dgm:presLayoutVars>
      </dgm:prSet>
      <dgm:spPr/>
    </dgm:pt>
    <dgm:pt modelId="{4A3D9857-D0A4-4547-BDF8-0A43D8D93736}" type="pres">
      <dgm:prSet presAssocID="{C7E2540B-5362-49CD-9053-B9277694866E}" presName="spacer" presStyleCnt="0"/>
      <dgm:spPr/>
    </dgm:pt>
    <dgm:pt modelId="{20518021-1917-4C8A-AC5F-EC32ED7370F6}" type="pres">
      <dgm:prSet presAssocID="{B6E1F4A3-0FE7-41B6-9703-4E7EE7F25988}" presName="parentText" presStyleLbl="node1" presStyleIdx="2" presStyleCnt="5">
        <dgm:presLayoutVars>
          <dgm:chMax val="0"/>
          <dgm:bulletEnabled val="1"/>
        </dgm:presLayoutVars>
      </dgm:prSet>
      <dgm:spPr/>
    </dgm:pt>
    <dgm:pt modelId="{B4A6D0FC-E4C9-4A8E-BE8C-CAE745CF7BF7}" type="pres">
      <dgm:prSet presAssocID="{C4B3F756-8E07-4D9F-B252-2B340C650429}" presName="spacer" presStyleCnt="0"/>
      <dgm:spPr/>
    </dgm:pt>
    <dgm:pt modelId="{2C8A1476-FB45-48B8-A21E-6068602A67A4}" type="pres">
      <dgm:prSet presAssocID="{2747C2F3-0F05-41B4-BAE6-C669792E9E34}" presName="parentText" presStyleLbl="node1" presStyleIdx="3" presStyleCnt="5">
        <dgm:presLayoutVars>
          <dgm:chMax val="0"/>
          <dgm:bulletEnabled val="1"/>
        </dgm:presLayoutVars>
      </dgm:prSet>
      <dgm:spPr/>
    </dgm:pt>
    <dgm:pt modelId="{9C632BA3-1731-45E8-82F3-FA2FEC56E312}" type="pres">
      <dgm:prSet presAssocID="{B523AEAA-581F-48B8-9BE1-2C47E53C0454}" presName="spacer" presStyleCnt="0"/>
      <dgm:spPr/>
    </dgm:pt>
    <dgm:pt modelId="{9DE7E93F-2D49-48B9-86BE-2240156E10D2}" type="pres">
      <dgm:prSet presAssocID="{F72C6E91-DF58-421D-8C58-FB8C49EBBF80}" presName="parentText" presStyleLbl="node1" presStyleIdx="4" presStyleCnt="5">
        <dgm:presLayoutVars>
          <dgm:chMax val="0"/>
          <dgm:bulletEnabled val="1"/>
        </dgm:presLayoutVars>
      </dgm:prSet>
      <dgm:spPr/>
    </dgm:pt>
  </dgm:ptLst>
  <dgm:cxnLst>
    <dgm:cxn modelId="{4AEFA333-B470-4138-A398-813CF84CFD3B}" type="presOf" srcId="{69A756B9-14A7-4A4B-B728-9788E2F23B42}" destId="{04E91CF7-96CD-4ED0-AD86-9D88883C9222}" srcOrd="0" destOrd="0" presId="urn:microsoft.com/office/officeart/2005/8/layout/vList2"/>
    <dgm:cxn modelId="{2B0A9D36-6BCC-4EAE-8906-AEA794C76D03}" type="presOf" srcId="{B6E1F4A3-0FE7-41B6-9703-4E7EE7F25988}" destId="{20518021-1917-4C8A-AC5F-EC32ED7370F6}" srcOrd="0" destOrd="0" presId="urn:microsoft.com/office/officeart/2005/8/layout/vList2"/>
    <dgm:cxn modelId="{1F24E541-63C9-4A06-BB79-E8C67160D183}" srcId="{69A756B9-14A7-4A4B-B728-9788E2F23B42}" destId="{CC0C7754-1536-4ED0-8E8B-43610D4CF048}" srcOrd="0" destOrd="0" parTransId="{5B171D4B-4784-4989-8A7C-C3D1BE17D035}" sibTransId="{7D476A52-8483-4B20-A87C-D5C9E533FA8A}"/>
    <dgm:cxn modelId="{A80A2F47-6758-4449-B31D-99FDA6F9384F}" type="presOf" srcId="{CC0C7754-1536-4ED0-8E8B-43610D4CF048}" destId="{052B2EF3-102E-427B-849D-B6B3D78D4E83}" srcOrd="0" destOrd="0" presId="urn:microsoft.com/office/officeart/2005/8/layout/vList2"/>
    <dgm:cxn modelId="{FCDC3C4B-AAB8-4BD3-AB44-816C43B66583}" srcId="{69A756B9-14A7-4A4B-B728-9788E2F23B42}" destId="{F72C6E91-DF58-421D-8C58-FB8C49EBBF80}" srcOrd="4" destOrd="0" parTransId="{E11E80E3-CBD3-4443-96A9-35FCDC1D2872}" sibTransId="{946C157E-9BD6-45F1-9139-BF9FB8CE6BEE}"/>
    <dgm:cxn modelId="{9DE2DE6F-3A08-4FBF-A276-214EE87B4E55}" type="presOf" srcId="{2747C2F3-0F05-41B4-BAE6-C669792E9E34}" destId="{2C8A1476-FB45-48B8-A21E-6068602A67A4}" srcOrd="0" destOrd="0" presId="urn:microsoft.com/office/officeart/2005/8/layout/vList2"/>
    <dgm:cxn modelId="{72DEB070-D280-47E5-A49D-45A916D4C2FD}" type="presOf" srcId="{F72C6E91-DF58-421D-8C58-FB8C49EBBF80}" destId="{9DE7E93F-2D49-48B9-86BE-2240156E10D2}" srcOrd="0" destOrd="0" presId="urn:microsoft.com/office/officeart/2005/8/layout/vList2"/>
    <dgm:cxn modelId="{08A5737E-5751-40F6-9A63-34E986A7C464}" srcId="{69A756B9-14A7-4A4B-B728-9788E2F23B42}" destId="{517FEBBD-3D84-4607-A14F-DA955314B814}" srcOrd="1" destOrd="0" parTransId="{F5F110B4-8283-4C89-A1EF-7455881E8D0B}" sibTransId="{C7E2540B-5362-49CD-9053-B9277694866E}"/>
    <dgm:cxn modelId="{4696BF7E-D2D9-4B5A-BD45-DD38A3D425BA}" srcId="{69A756B9-14A7-4A4B-B728-9788E2F23B42}" destId="{B6E1F4A3-0FE7-41B6-9703-4E7EE7F25988}" srcOrd="2" destOrd="0" parTransId="{855AB3C5-4061-4B4A-9C77-57F1793A22EC}" sibTransId="{C4B3F756-8E07-4D9F-B252-2B340C650429}"/>
    <dgm:cxn modelId="{CDD99A9F-67CB-454D-B66C-91BDEB0ED777}" srcId="{69A756B9-14A7-4A4B-B728-9788E2F23B42}" destId="{2747C2F3-0F05-41B4-BAE6-C669792E9E34}" srcOrd="3" destOrd="0" parTransId="{A1957267-D4C4-4551-B93C-F88886B28291}" sibTransId="{B523AEAA-581F-48B8-9BE1-2C47E53C0454}"/>
    <dgm:cxn modelId="{DD54A2CF-1ECE-4936-833E-E99601E59A22}" type="presOf" srcId="{517FEBBD-3D84-4607-A14F-DA955314B814}" destId="{7364FB7C-7C08-4005-A9B2-625542C456F8}" srcOrd="0" destOrd="0" presId="urn:microsoft.com/office/officeart/2005/8/layout/vList2"/>
    <dgm:cxn modelId="{99C335D5-2A7C-427A-82EE-8B76420EC019}" type="presParOf" srcId="{04E91CF7-96CD-4ED0-AD86-9D88883C9222}" destId="{052B2EF3-102E-427B-849D-B6B3D78D4E83}" srcOrd="0" destOrd="0" presId="urn:microsoft.com/office/officeart/2005/8/layout/vList2"/>
    <dgm:cxn modelId="{97281AEC-B7E2-436D-AF3B-2F12E5AA9DAC}" type="presParOf" srcId="{04E91CF7-96CD-4ED0-AD86-9D88883C9222}" destId="{9719D7A8-1130-464A-92EC-E805314E264D}" srcOrd="1" destOrd="0" presId="urn:microsoft.com/office/officeart/2005/8/layout/vList2"/>
    <dgm:cxn modelId="{88D9FDEA-2F9E-46D5-97D0-5F3F254A2626}" type="presParOf" srcId="{04E91CF7-96CD-4ED0-AD86-9D88883C9222}" destId="{7364FB7C-7C08-4005-A9B2-625542C456F8}" srcOrd="2" destOrd="0" presId="urn:microsoft.com/office/officeart/2005/8/layout/vList2"/>
    <dgm:cxn modelId="{515490B9-0734-4C5D-A1BB-E6FD26AAA8C2}" type="presParOf" srcId="{04E91CF7-96CD-4ED0-AD86-9D88883C9222}" destId="{4A3D9857-D0A4-4547-BDF8-0A43D8D93736}" srcOrd="3" destOrd="0" presId="urn:microsoft.com/office/officeart/2005/8/layout/vList2"/>
    <dgm:cxn modelId="{36DF015A-7ED4-420C-92B6-649559CFA623}" type="presParOf" srcId="{04E91CF7-96CD-4ED0-AD86-9D88883C9222}" destId="{20518021-1917-4C8A-AC5F-EC32ED7370F6}" srcOrd="4" destOrd="0" presId="urn:microsoft.com/office/officeart/2005/8/layout/vList2"/>
    <dgm:cxn modelId="{7C080695-E2E0-4859-9E87-5475AA27E2A7}" type="presParOf" srcId="{04E91CF7-96CD-4ED0-AD86-9D88883C9222}" destId="{B4A6D0FC-E4C9-4A8E-BE8C-CAE745CF7BF7}" srcOrd="5" destOrd="0" presId="urn:microsoft.com/office/officeart/2005/8/layout/vList2"/>
    <dgm:cxn modelId="{863FC590-5A4B-491B-8720-C37C0C3D9A3B}" type="presParOf" srcId="{04E91CF7-96CD-4ED0-AD86-9D88883C9222}" destId="{2C8A1476-FB45-48B8-A21E-6068602A67A4}" srcOrd="6" destOrd="0" presId="urn:microsoft.com/office/officeart/2005/8/layout/vList2"/>
    <dgm:cxn modelId="{2DFDAD53-1990-419C-8F7E-A9FC0D67AE2D}" type="presParOf" srcId="{04E91CF7-96CD-4ED0-AD86-9D88883C9222}" destId="{9C632BA3-1731-45E8-82F3-FA2FEC56E312}" srcOrd="7" destOrd="0" presId="urn:microsoft.com/office/officeart/2005/8/layout/vList2"/>
    <dgm:cxn modelId="{28474E6C-1D72-4A18-B6F2-0F7155B5D24E}" type="presParOf" srcId="{04E91CF7-96CD-4ED0-AD86-9D88883C9222}" destId="{9DE7E93F-2D49-48B9-86BE-2240156E10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C8161D2-24EC-4FCE-8BE8-057F1B5FE94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DF2E39FE-E577-4725-B23D-A62F2FCEC6D5}">
      <dgm:prSet/>
      <dgm:spPr/>
      <dgm:t>
        <a:bodyPr/>
        <a:lstStyle/>
        <a:p>
          <a:r>
            <a:rPr lang="en-IN" b="1" i="0" baseline="0"/>
            <a:t>Loan Tenor – Maximum 7 years including 6 to 24 months of moratorium</a:t>
          </a:r>
          <a:endParaRPr lang="en-US"/>
        </a:p>
      </dgm:t>
    </dgm:pt>
    <dgm:pt modelId="{36E8484E-5991-459E-A4C2-AC5242ADCDCE}" type="parTrans" cxnId="{0A703B9E-F1FC-449F-976C-A21464489615}">
      <dgm:prSet/>
      <dgm:spPr/>
      <dgm:t>
        <a:bodyPr/>
        <a:lstStyle/>
        <a:p>
          <a:endParaRPr lang="en-US"/>
        </a:p>
      </dgm:t>
    </dgm:pt>
    <dgm:pt modelId="{FF632548-489E-41C1-8125-6D40133DE5BC}" type="sibTrans" cxnId="{0A703B9E-F1FC-449F-976C-A21464489615}">
      <dgm:prSet/>
      <dgm:spPr/>
      <dgm:t>
        <a:bodyPr/>
        <a:lstStyle/>
        <a:p>
          <a:endParaRPr lang="en-US"/>
        </a:p>
      </dgm:t>
    </dgm:pt>
    <dgm:pt modelId="{6AC349CB-3D50-491A-906C-FC2E21C16AE2}">
      <dgm:prSet/>
      <dgm:spPr/>
      <dgm:t>
        <a:bodyPr/>
        <a:lstStyle/>
        <a:p>
          <a:r>
            <a:rPr lang="en-IN" b="1" i="0" baseline="0"/>
            <a:t>Interest Subvention - @ 3% p.a. up to a limit of Rs 2 Crore for a maximum period of 7 years.</a:t>
          </a:r>
          <a:endParaRPr lang="en-US"/>
        </a:p>
      </dgm:t>
    </dgm:pt>
    <dgm:pt modelId="{6D8A1601-1669-470D-88B1-974431406A14}" type="parTrans" cxnId="{84144D88-4D62-4813-BE43-DF11F0F9E877}">
      <dgm:prSet/>
      <dgm:spPr/>
      <dgm:t>
        <a:bodyPr/>
        <a:lstStyle/>
        <a:p>
          <a:endParaRPr lang="en-US"/>
        </a:p>
      </dgm:t>
    </dgm:pt>
    <dgm:pt modelId="{CC5A6F30-1345-4AED-B56A-02C7094D37CE}" type="sibTrans" cxnId="{84144D88-4D62-4813-BE43-DF11F0F9E877}">
      <dgm:prSet/>
      <dgm:spPr/>
      <dgm:t>
        <a:bodyPr/>
        <a:lstStyle/>
        <a:p>
          <a:endParaRPr lang="en-US"/>
        </a:p>
      </dgm:t>
    </dgm:pt>
    <dgm:pt modelId="{176E5F25-47C6-4D7E-9EAA-AD31E9BA9610}">
      <dgm:prSet/>
      <dgm:spPr/>
      <dgm:t>
        <a:bodyPr/>
        <a:lstStyle/>
        <a:p>
          <a:r>
            <a:rPr lang="en-IN" b="1" i="0" baseline="0"/>
            <a:t>Credit Guarantee – CGTMSE up to Rs 2 Crore. </a:t>
          </a:r>
          <a:endParaRPr lang="en-US"/>
        </a:p>
      </dgm:t>
    </dgm:pt>
    <dgm:pt modelId="{19F026D2-4A63-40AF-B9CD-02599F0CA41A}" type="parTrans" cxnId="{4A7DF6AB-2325-4DFF-BB32-ECCA3647A595}">
      <dgm:prSet/>
      <dgm:spPr/>
      <dgm:t>
        <a:bodyPr/>
        <a:lstStyle/>
        <a:p>
          <a:endParaRPr lang="en-US"/>
        </a:p>
      </dgm:t>
    </dgm:pt>
    <dgm:pt modelId="{0E2B0A35-5D7C-4132-A9F0-06A9D0CC4B53}" type="sibTrans" cxnId="{4A7DF6AB-2325-4DFF-BB32-ECCA3647A595}">
      <dgm:prSet/>
      <dgm:spPr/>
      <dgm:t>
        <a:bodyPr/>
        <a:lstStyle/>
        <a:p>
          <a:endParaRPr lang="en-US"/>
        </a:p>
      </dgm:t>
    </dgm:pt>
    <dgm:pt modelId="{4857C867-B29C-47B3-82FC-F8BB8CFD0454}">
      <dgm:prSet/>
      <dgm:spPr/>
      <dgm:t>
        <a:bodyPr/>
        <a:lstStyle/>
        <a:p>
          <a:r>
            <a:rPr lang="en-US" b="0" i="0" baseline="0"/>
            <a:t>The fee for this coverage will be paid by the Government.</a:t>
          </a:r>
          <a:endParaRPr lang="en-US"/>
        </a:p>
      </dgm:t>
    </dgm:pt>
    <dgm:pt modelId="{95A645E5-6E0A-49B5-AF82-F390912595DF}" type="parTrans" cxnId="{85310F47-5E43-4A3A-AAFD-7F38202D3BE5}">
      <dgm:prSet/>
      <dgm:spPr/>
      <dgm:t>
        <a:bodyPr/>
        <a:lstStyle/>
        <a:p>
          <a:endParaRPr lang="en-US"/>
        </a:p>
      </dgm:t>
    </dgm:pt>
    <dgm:pt modelId="{6464998E-BFD0-45DA-8276-C6E60B238916}" type="sibTrans" cxnId="{85310F47-5E43-4A3A-AAFD-7F38202D3BE5}">
      <dgm:prSet/>
      <dgm:spPr/>
      <dgm:t>
        <a:bodyPr/>
        <a:lstStyle/>
        <a:p>
          <a:endParaRPr lang="en-US"/>
        </a:p>
      </dgm:t>
    </dgm:pt>
    <dgm:pt modelId="{AE1EC6EF-D5DF-4D9C-86F1-BD70ABA13B41}">
      <dgm:prSet/>
      <dgm:spPr/>
      <dgm:t>
        <a:bodyPr/>
        <a:lstStyle/>
        <a:p>
          <a:r>
            <a:rPr lang="en-IN" b="1" i="0" baseline="0"/>
            <a:t>In case of FPOs, guarantee to be availed from the facility created under FPO promotion scheme of DACFW.</a:t>
          </a:r>
          <a:endParaRPr lang="en-US"/>
        </a:p>
      </dgm:t>
    </dgm:pt>
    <dgm:pt modelId="{6476BE7A-5DE9-4024-B849-2EEE88580AEB}" type="parTrans" cxnId="{A3CE2259-FFFA-4ABD-825D-5A443463940E}">
      <dgm:prSet/>
      <dgm:spPr/>
      <dgm:t>
        <a:bodyPr/>
        <a:lstStyle/>
        <a:p>
          <a:endParaRPr lang="en-US"/>
        </a:p>
      </dgm:t>
    </dgm:pt>
    <dgm:pt modelId="{50EA9254-D414-4D01-8074-BF634247D41E}" type="sibTrans" cxnId="{A3CE2259-FFFA-4ABD-825D-5A443463940E}">
      <dgm:prSet/>
      <dgm:spPr/>
      <dgm:t>
        <a:bodyPr/>
        <a:lstStyle/>
        <a:p>
          <a:endParaRPr lang="en-US"/>
        </a:p>
      </dgm:t>
    </dgm:pt>
    <dgm:pt modelId="{81AA6991-0347-482A-BD31-04719EBB8E78}">
      <dgm:prSet/>
      <dgm:spPr/>
      <dgm:t>
        <a:bodyPr/>
        <a:lstStyle/>
        <a:p>
          <a:r>
            <a:rPr lang="en-IN" b="1" i="0" baseline="0"/>
            <a:t>Other Conditions – </a:t>
          </a:r>
          <a:endParaRPr lang="en-US"/>
        </a:p>
      </dgm:t>
    </dgm:pt>
    <dgm:pt modelId="{E449B469-014C-4266-885A-5F444B38018C}" type="parTrans" cxnId="{16753C8A-2BF0-41A2-AFAA-C02C95E98C09}">
      <dgm:prSet/>
      <dgm:spPr/>
      <dgm:t>
        <a:bodyPr/>
        <a:lstStyle/>
        <a:p>
          <a:endParaRPr lang="en-US"/>
        </a:p>
      </dgm:t>
    </dgm:pt>
    <dgm:pt modelId="{E7AFCA19-BFF2-40C0-809C-6E07AC0DFCA0}" type="sibTrans" cxnId="{16753C8A-2BF0-41A2-AFAA-C02C95E98C09}">
      <dgm:prSet/>
      <dgm:spPr/>
      <dgm:t>
        <a:bodyPr/>
        <a:lstStyle/>
        <a:p>
          <a:endParaRPr lang="en-US"/>
        </a:p>
      </dgm:t>
    </dgm:pt>
    <dgm:pt modelId="{CDF84F0C-81C9-45FF-9018-10B09EB9BD99}">
      <dgm:prSet/>
      <dgm:spPr/>
      <dgm:t>
        <a:bodyPr/>
        <a:lstStyle/>
        <a:p>
          <a:r>
            <a:rPr lang="en-IN" b="1" i="0" baseline="0"/>
            <a:t>Any grant or subsidy available under any other present/ future schemes may also be availed by the concerned beneficiaries.</a:t>
          </a:r>
          <a:endParaRPr lang="en-US"/>
        </a:p>
      </dgm:t>
    </dgm:pt>
    <dgm:pt modelId="{F6898271-6559-4E91-9CE0-36916B420213}" type="parTrans" cxnId="{DE0387F8-6A09-418D-B24C-DE87E06BFE3E}">
      <dgm:prSet/>
      <dgm:spPr/>
      <dgm:t>
        <a:bodyPr/>
        <a:lstStyle/>
        <a:p>
          <a:endParaRPr lang="en-US"/>
        </a:p>
      </dgm:t>
    </dgm:pt>
    <dgm:pt modelId="{CE3A171E-5182-4E82-8295-A1DE005B7D94}" type="sibTrans" cxnId="{DE0387F8-6A09-418D-B24C-DE87E06BFE3E}">
      <dgm:prSet/>
      <dgm:spPr/>
      <dgm:t>
        <a:bodyPr/>
        <a:lstStyle/>
        <a:p>
          <a:endParaRPr lang="en-US"/>
        </a:p>
      </dgm:t>
    </dgm:pt>
    <dgm:pt modelId="{E1986F75-5981-46B2-81D7-8E17AA6DB8C4}">
      <dgm:prSet/>
      <dgm:spPr/>
      <dgm:t>
        <a:bodyPr/>
        <a:lstStyle/>
        <a:p>
          <a:r>
            <a:rPr lang="en-IN" b="1" i="0" baseline="0"/>
            <a:t>Interest Subvention &amp; Credit Guarantee support will be released to banks through PFMS</a:t>
          </a:r>
          <a:endParaRPr lang="en-US"/>
        </a:p>
      </dgm:t>
    </dgm:pt>
    <dgm:pt modelId="{94D28614-F605-4F30-A20D-1D8E4AFA449F}" type="parTrans" cxnId="{C40BD986-AC45-4F8B-9E4F-CEAD3E874DEA}">
      <dgm:prSet/>
      <dgm:spPr/>
      <dgm:t>
        <a:bodyPr/>
        <a:lstStyle/>
        <a:p>
          <a:endParaRPr lang="en-US"/>
        </a:p>
      </dgm:t>
    </dgm:pt>
    <dgm:pt modelId="{72DEA038-E9D3-417F-A120-4B2C5773DC54}" type="sibTrans" cxnId="{C40BD986-AC45-4F8B-9E4F-CEAD3E874DEA}">
      <dgm:prSet/>
      <dgm:spPr/>
      <dgm:t>
        <a:bodyPr/>
        <a:lstStyle/>
        <a:p>
          <a:endParaRPr lang="en-US"/>
        </a:p>
      </dgm:t>
    </dgm:pt>
    <dgm:pt modelId="{CB527500-5BE8-40EE-826A-C06E0915012E}" type="pres">
      <dgm:prSet presAssocID="{FC8161D2-24EC-4FCE-8BE8-057F1B5FE946}" presName="diagram" presStyleCnt="0">
        <dgm:presLayoutVars>
          <dgm:dir/>
          <dgm:resizeHandles val="exact"/>
        </dgm:presLayoutVars>
      </dgm:prSet>
      <dgm:spPr/>
    </dgm:pt>
    <dgm:pt modelId="{24DF42A5-0DAC-4E52-9D73-F33949145AEA}" type="pres">
      <dgm:prSet presAssocID="{DF2E39FE-E577-4725-B23D-A62F2FCEC6D5}" presName="node" presStyleLbl="node1" presStyleIdx="0" presStyleCnt="6">
        <dgm:presLayoutVars>
          <dgm:bulletEnabled val="1"/>
        </dgm:presLayoutVars>
      </dgm:prSet>
      <dgm:spPr/>
    </dgm:pt>
    <dgm:pt modelId="{92E91827-80A3-4276-86C8-DC2FB77EA511}" type="pres">
      <dgm:prSet presAssocID="{FF632548-489E-41C1-8125-6D40133DE5BC}" presName="sibTrans" presStyleCnt="0"/>
      <dgm:spPr/>
    </dgm:pt>
    <dgm:pt modelId="{EB72A789-BBE7-4802-A9BD-1DD7D91379C9}" type="pres">
      <dgm:prSet presAssocID="{6AC349CB-3D50-491A-906C-FC2E21C16AE2}" presName="node" presStyleLbl="node1" presStyleIdx="1" presStyleCnt="6">
        <dgm:presLayoutVars>
          <dgm:bulletEnabled val="1"/>
        </dgm:presLayoutVars>
      </dgm:prSet>
      <dgm:spPr/>
    </dgm:pt>
    <dgm:pt modelId="{207044F0-AED5-4EDD-B97D-075D724DD8A7}" type="pres">
      <dgm:prSet presAssocID="{CC5A6F30-1345-4AED-B56A-02C7094D37CE}" presName="sibTrans" presStyleCnt="0"/>
      <dgm:spPr/>
    </dgm:pt>
    <dgm:pt modelId="{D1AC0E07-2758-41C0-90DC-231D1A371205}" type="pres">
      <dgm:prSet presAssocID="{176E5F25-47C6-4D7E-9EAA-AD31E9BA9610}" presName="node" presStyleLbl="node1" presStyleIdx="2" presStyleCnt="6">
        <dgm:presLayoutVars>
          <dgm:bulletEnabled val="1"/>
        </dgm:presLayoutVars>
      </dgm:prSet>
      <dgm:spPr/>
    </dgm:pt>
    <dgm:pt modelId="{E33B50E2-F6BB-4338-9EA7-DB81FA248E99}" type="pres">
      <dgm:prSet presAssocID="{0E2B0A35-5D7C-4132-A9F0-06A9D0CC4B53}" presName="sibTrans" presStyleCnt="0"/>
      <dgm:spPr/>
    </dgm:pt>
    <dgm:pt modelId="{830BDDDC-54E4-46E0-973A-3B940393E260}" type="pres">
      <dgm:prSet presAssocID="{4857C867-B29C-47B3-82FC-F8BB8CFD0454}" presName="node" presStyleLbl="node1" presStyleIdx="3" presStyleCnt="6">
        <dgm:presLayoutVars>
          <dgm:bulletEnabled val="1"/>
        </dgm:presLayoutVars>
      </dgm:prSet>
      <dgm:spPr/>
    </dgm:pt>
    <dgm:pt modelId="{16A83C63-6C83-464A-B317-7477B3C0FBFB}" type="pres">
      <dgm:prSet presAssocID="{6464998E-BFD0-45DA-8276-C6E60B238916}" presName="sibTrans" presStyleCnt="0"/>
      <dgm:spPr/>
    </dgm:pt>
    <dgm:pt modelId="{815A7D01-EA0A-4C04-B926-2223094E0C87}" type="pres">
      <dgm:prSet presAssocID="{AE1EC6EF-D5DF-4D9C-86F1-BD70ABA13B41}" presName="node" presStyleLbl="node1" presStyleIdx="4" presStyleCnt="6">
        <dgm:presLayoutVars>
          <dgm:bulletEnabled val="1"/>
        </dgm:presLayoutVars>
      </dgm:prSet>
      <dgm:spPr/>
    </dgm:pt>
    <dgm:pt modelId="{6BB76F35-7006-47E7-8DAA-7AB310404549}" type="pres">
      <dgm:prSet presAssocID="{50EA9254-D414-4D01-8074-BF634247D41E}" presName="sibTrans" presStyleCnt="0"/>
      <dgm:spPr/>
    </dgm:pt>
    <dgm:pt modelId="{F9CA685C-7C77-436F-8302-84AE088496B5}" type="pres">
      <dgm:prSet presAssocID="{81AA6991-0347-482A-BD31-04719EBB8E78}" presName="node" presStyleLbl="node1" presStyleIdx="5" presStyleCnt="6">
        <dgm:presLayoutVars>
          <dgm:bulletEnabled val="1"/>
        </dgm:presLayoutVars>
      </dgm:prSet>
      <dgm:spPr/>
    </dgm:pt>
  </dgm:ptLst>
  <dgm:cxnLst>
    <dgm:cxn modelId="{D355831F-2926-4E77-87BE-01E84C5C381D}" type="presOf" srcId="{AE1EC6EF-D5DF-4D9C-86F1-BD70ABA13B41}" destId="{815A7D01-EA0A-4C04-B926-2223094E0C87}" srcOrd="0" destOrd="0" presId="urn:microsoft.com/office/officeart/2005/8/layout/default"/>
    <dgm:cxn modelId="{49AF0D27-F76D-4B84-82D1-A710111D4644}" type="presOf" srcId="{81AA6991-0347-482A-BD31-04719EBB8E78}" destId="{F9CA685C-7C77-436F-8302-84AE088496B5}" srcOrd="0" destOrd="0" presId="urn:microsoft.com/office/officeart/2005/8/layout/default"/>
    <dgm:cxn modelId="{4722B763-580A-42F9-AF1D-531615E773BC}" type="presOf" srcId="{CDF84F0C-81C9-45FF-9018-10B09EB9BD99}" destId="{F9CA685C-7C77-436F-8302-84AE088496B5}" srcOrd="0" destOrd="1" presId="urn:microsoft.com/office/officeart/2005/8/layout/default"/>
    <dgm:cxn modelId="{A6AB2346-9027-4F88-AF45-81D42D8854EF}" type="presOf" srcId="{6AC349CB-3D50-491A-906C-FC2E21C16AE2}" destId="{EB72A789-BBE7-4802-A9BD-1DD7D91379C9}" srcOrd="0" destOrd="0" presId="urn:microsoft.com/office/officeart/2005/8/layout/default"/>
    <dgm:cxn modelId="{85310F47-5E43-4A3A-AAFD-7F38202D3BE5}" srcId="{FC8161D2-24EC-4FCE-8BE8-057F1B5FE946}" destId="{4857C867-B29C-47B3-82FC-F8BB8CFD0454}" srcOrd="3" destOrd="0" parTransId="{95A645E5-6E0A-49B5-AF82-F390912595DF}" sibTransId="{6464998E-BFD0-45DA-8276-C6E60B238916}"/>
    <dgm:cxn modelId="{ABE33D4A-9FEF-42C3-B85E-FDD74CC45F9B}" type="presOf" srcId="{E1986F75-5981-46B2-81D7-8E17AA6DB8C4}" destId="{F9CA685C-7C77-436F-8302-84AE088496B5}" srcOrd="0" destOrd="2" presId="urn:microsoft.com/office/officeart/2005/8/layout/default"/>
    <dgm:cxn modelId="{A3CE2259-FFFA-4ABD-825D-5A443463940E}" srcId="{FC8161D2-24EC-4FCE-8BE8-057F1B5FE946}" destId="{AE1EC6EF-D5DF-4D9C-86F1-BD70ABA13B41}" srcOrd="4" destOrd="0" parTransId="{6476BE7A-5DE9-4024-B849-2EEE88580AEB}" sibTransId="{50EA9254-D414-4D01-8074-BF634247D41E}"/>
    <dgm:cxn modelId="{C40BD986-AC45-4F8B-9E4F-CEAD3E874DEA}" srcId="{81AA6991-0347-482A-BD31-04719EBB8E78}" destId="{E1986F75-5981-46B2-81D7-8E17AA6DB8C4}" srcOrd="1" destOrd="0" parTransId="{94D28614-F605-4F30-A20D-1D8E4AFA449F}" sibTransId="{72DEA038-E9D3-417F-A120-4B2C5773DC54}"/>
    <dgm:cxn modelId="{84144D88-4D62-4813-BE43-DF11F0F9E877}" srcId="{FC8161D2-24EC-4FCE-8BE8-057F1B5FE946}" destId="{6AC349CB-3D50-491A-906C-FC2E21C16AE2}" srcOrd="1" destOrd="0" parTransId="{6D8A1601-1669-470D-88B1-974431406A14}" sibTransId="{CC5A6F30-1345-4AED-B56A-02C7094D37CE}"/>
    <dgm:cxn modelId="{16753C8A-2BF0-41A2-AFAA-C02C95E98C09}" srcId="{FC8161D2-24EC-4FCE-8BE8-057F1B5FE946}" destId="{81AA6991-0347-482A-BD31-04719EBB8E78}" srcOrd="5" destOrd="0" parTransId="{E449B469-014C-4266-885A-5F444B38018C}" sibTransId="{E7AFCA19-BFF2-40C0-809C-6E07AC0DFCA0}"/>
    <dgm:cxn modelId="{7B7CF594-229B-43AF-B24B-E21459606E41}" type="presOf" srcId="{FC8161D2-24EC-4FCE-8BE8-057F1B5FE946}" destId="{CB527500-5BE8-40EE-826A-C06E0915012E}" srcOrd="0" destOrd="0" presId="urn:microsoft.com/office/officeart/2005/8/layout/default"/>
    <dgm:cxn modelId="{0A703B9E-F1FC-449F-976C-A21464489615}" srcId="{FC8161D2-24EC-4FCE-8BE8-057F1B5FE946}" destId="{DF2E39FE-E577-4725-B23D-A62F2FCEC6D5}" srcOrd="0" destOrd="0" parTransId="{36E8484E-5991-459E-A4C2-AC5242ADCDCE}" sibTransId="{FF632548-489E-41C1-8125-6D40133DE5BC}"/>
    <dgm:cxn modelId="{435C99A3-320F-4B28-B399-C6EE47EA28B0}" type="presOf" srcId="{DF2E39FE-E577-4725-B23D-A62F2FCEC6D5}" destId="{24DF42A5-0DAC-4E52-9D73-F33949145AEA}" srcOrd="0" destOrd="0" presId="urn:microsoft.com/office/officeart/2005/8/layout/default"/>
    <dgm:cxn modelId="{4A7DF6AB-2325-4DFF-BB32-ECCA3647A595}" srcId="{FC8161D2-24EC-4FCE-8BE8-057F1B5FE946}" destId="{176E5F25-47C6-4D7E-9EAA-AD31E9BA9610}" srcOrd="2" destOrd="0" parTransId="{19F026D2-4A63-40AF-B9CD-02599F0CA41A}" sibTransId="{0E2B0A35-5D7C-4132-A9F0-06A9D0CC4B53}"/>
    <dgm:cxn modelId="{41EC5CBF-40CD-4017-AE51-F36D75EF33A9}" type="presOf" srcId="{176E5F25-47C6-4D7E-9EAA-AD31E9BA9610}" destId="{D1AC0E07-2758-41C0-90DC-231D1A371205}" srcOrd="0" destOrd="0" presId="urn:microsoft.com/office/officeart/2005/8/layout/default"/>
    <dgm:cxn modelId="{44CE1AE5-90FE-4BFD-85F4-8C484CACB31E}" type="presOf" srcId="{4857C867-B29C-47B3-82FC-F8BB8CFD0454}" destId="{830BDDDC-54E4-46E0-973A-3B940393E260}" srcOrd="0" destOrd="0" presId="urn:microsoft.com/office/officeart/2005/8/layout/default"/>
    <dgm:cxn modelId="{DE0387F8-6A09-418D-B24C-DE87E06BFE3E}" srcId="{81AA6991-0347-482A-BD31-04719EBB8E78}" destId="{CDF84F0C-81C9-45FF-9018-10B09EB9BD99}" srcOrd="0" destOrd="0" parTransId="{F6898271-6559-4E91-9CE0-36916B420213}" sibTransId="{CE3A171E-5182-4E82-8295-A1DE005B7D94}"/>
    <dgm:cxn modelId="{F4F0467B-9D6B-4109-A5F5-082420032EBE}" type="presParOf" srcId="{CB527500-5BE8-40EE-826A-C06E0915012E}" destId="{24DF42A5-0DAC-4E52-9D73-F33949145AEA}" srcOrd="0" destOrd="0" presId="urn:microsoft.com/office/officeart/2005/8/layout/default"/>
    <dgm:cxn modelId="{56347BE5-0DFF-4296-B11E-F0CD98DB13E7}" type="presParOf" srcId="{CB527500-5BE8-40EE-826A-C06E0915012E}" destId="{92E91827-80A3-4276-86C8-DC2FB77EA511}" srcOrd="1" destOrd="0" presId="urn:microsoft.com/office/officeart/2005/8/layout/default"/>
    <dgm:cxn modelId="{87DAE100-9508-4627-9CC1-2AFED711D153}" type="presParOf" srcId="{CB527500-5BE8-40EE-826A-C06E0915012E}" destId="{EB72A789-BBE7-4802-A9BD-1DD7D91379C9}" srcOrd="2" destOrd="0" presId="urn:microsoft.com/office/officeart/2005/8/layout/default"/>
    <dgm:cxn modelId="{E0D5FB1C-5B48-43BC-A7CF-F088B461D13D}" type="presParOf" srcId="{CB527500-5BE8-40EE-826A-C06E0915012E}" destId="{207044F0-AED5-4EDD-B97D-075D724DD8A7}" srcOrd="3" destOrd="0" presId="urn:microsoft.com/office/officeart/2005/8/layout/default"/>
    <dgm:cxn modelId="{0362FA02-F7E9-413B-B2B0-786EEB88A00C}" type="presParOf" srcId="{CB527500-5BE8-40EE-826A-C06E0915012E}" destId="{D1AC0E07-2758-41C0-90DC-231D1A371205}" srcOrd="4" destOrd="0" presId="urn:microsoft.com/office/officeart/2005/8/layout/default"/>
    <dgm:cxn modelId="{8E2CB156-4617-4103-9B3D-3C8029DBEE47}" type="presParOf" srcId="{CB527500-5BE8-40EE-826A-C06E0915012E}" destId="{E33B50E2-F6BB-4338-9EA7-DB81FA248E99}" srcOrd="5" destOrd="0" presId="urn:microsoft.com/office/officeart/2005/8/layout/default"/>
    <dgm:cxn modelId="{30A26EFD-7374-4828-9D61-63A68300913F}" type="presParOf" srcId="{CB527500-5BE8-40EE-826A-C06E0915012E}" destId="{830BDDDC-54E4-46E0-973A-3B940393E260}" srcOrd="6" destOrd="0" presId="urn:microsoft.com/office/officeart/2005/8/layout/default"/>
    <dgm:cxn modelId="{31D297C0-4BEE-44D4-83F7-4EEB5DBC898C}" type="presParOf" srcId="{CB527500-5BE8-40EE-826A-C06E0915012E}" destId="{16A83C63-6C83-464A-B317-7477B3C0FBFB}" srcOrd="7" destOrd="0" presId="urn:microsoft.com/office/officeart/2005/8/layout/default"/>
    <dgm:cxn modelId="{B1D9AC31-AAB3-486E-B93B-132D20A1F1D9}" type="presParOf" srcId="{CB527500-5BE8-40EE-826A-C06E0915012E}" destId="{815A7D01-EA0A-4C04-B926-2223094E0C87}" srcOrd="8" destOrd="0" presId="urn:microsoft.com/office/officeart/2005/8/layout/default"/>
    <dgm:cxn modelId="{CB157CF5-8E17-43F0-B57A-5DEC2CAF95C7}" type="presParOf" srcId="{CB527500-5BE8-40EE-826A-C06E0915012E}" destId="{6BB76F35-7006-47E7-8DAA-7AB310404549}" srcOrd="9" destOrd="0" presId="urn:microsoft.com/office/officeart/2005/8/layout/default"/>
    <dgm:cxn modelId="{CC3A40FA-6C67-4024-A591-D58AC9E159EC}" type="presParOf" srcId="{CB527500-5BE8-40EE-826A-C06E0915012E}" destId="{F9CA685C-7C77-436F-8302-84AE088496B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99C6FA0-BDB4-447C-ADAD-4583D6E19B9E}"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51DAB7F3-4DB8-423E-A042-33B495BDFA09}">
      <dgm:prSet/>
      <dgm:spPr/>
      <dgm:t>
        <a:bodyPr/>
        <a:lstStyle/>
        <a:p>
          <a:pPr>
            <a:lnSpc>
              <a:spcPct val="100000"/>
            </a:lnSpc>
          </a:pPr>
          <a:r>
            <a:rPr lang="en-US" b="0" i="0" baseline="0"/>
            <a:t>Increased access to credit by existing micro food processing entrepreneurs, FPOs, Self Help Groups and Co-operatives; </a:t>
          </a:r>
          <a:endParaRPr lang="en-US"/>
        </a:p>
      </dgm:t>
    </dgm:pt>
    <dgm:pt modelId="{09B6B91B-2512-414F-9817-36754AFC086C}" type="parTrans" cxnId="{640AEF97-17C8-4C0D-99C7-A0B84E9B887D}">
      <dgm:prSet/>
      <dgm:spPr/>
      <dgm:t>
        <a:bodyPr/>
        <a:lstStyle/>
        <a:p>
          <a:endParaRPr lang="en-US"/>
        </a:p>
      </dgm:t>
    </dgm:pt>
    <dgm:pt modelId="{E2F6083B-9CF7-4620-B31B-CDBD22DE2DB6}" type="sibTrans" cxnId="{640AEF97-17C8-4C0D-99C7-A0B84E9B887D}">
      <dgm:prSet/>
      <dgm:spPr/>
      <dgm:t>
        <a:bodyPr/>
        <a:lstStyle/>
        <a:p>
          <a:endParaRPr lang="en-US"/>
        </a:p>
      </dgm:t>
    </dgm:pt>
    <dgm:pt modelId="{530F0B3B-4F6D-4A8C-BFF9-9D25C2A13B13}">
      <dgm:prSet/>
      <dgm:spPr/>
      <dgm:t>
        <a:bodyPr/>
        <a:lstStyle/>
        <a:p>
          <a:pPr>
            <a:lnSpc>
              <a:spcPct val="100000"/>
            </a:lnSpc>
          </a:pPr>
          <a:r>
            <a:rPr lang="en-US" b="0" i="0" baseline="0"/>
            <a:t>Integration with organized supply chain by strengthening branding &amp; marketing; </a:t>
          </a:r>
          <a:endParaRPr lang="en-US"/>
        </a:p>
      </dgm:t>
    </dgm:pt>
    <dgm:pt modelId="{D1675A9F-D11E-4B8F-88F5-72C7B0595FE8}" type="parTrans" cxnId="{9F26CA01-E0E7-4118-9CC2-F9F1607345CF}">
      <dgm:prSet/>
      <dgm:spPr/>
      <dgm:t>
        <a:bodyPr/>
        <a:lstStyle/>
        <a:p>
          <a:endParaRPr lang="en-US"/>
        </a:p>
      </dgm:t>
    </dgm:pt>
    <dgm:pt modelId="{7C5223BA-13E6-4142-9A15-9D085D5A0F39}" type="sibTrans" cxnId="{9F26CA01-E0E7-4118-9CC2-F9F1607345CF}">
      <dgm:prSet/>
      <dgm:spPr/>
      <dgm:t>
        <a:bodyPr/>
        <a:lstStyle/>
        <a:p>
          <a:endParaRPr lang="en-US"/>
        </a:p>
      </dgm:t>
    </dgm:pt>
    <dgm:pt modelId="{D325CF1A-71BB-40A5-9EEF-7C5E9A7D58AB}">
      <dgm:prSet/>
      <dgm:spPr/>
      <dgm:t>
        <a:bodyPr/>
        <a:lstStyle/>
        <a:p>
          <a:pPr>
            <a:lnSpc>
              <a:spcPct val="100000"/>
            </a:lnSpc>
          </a:pPr>
          <a:r>
            <a:rPr lang="en-US" b="0" i="0" baseline="0"/>
            <a:t>Increased access to common services like common processing facility, laboratories, storage, packaging, marketing and incubation services; </a:t>
          </a:r>
          <a:endParaRPr lang="en-US"/>
        </a:p>
      </dgm:t>
    </dgm:pt>
    <dgm:pt modelId="{B4C44D26-D3C5-42A2-978F-6133F007E279}" type="parTrans" cxnId="{79FC6AB1-A87A-416D-8F50-A54D5A26C089}">
      <dgm:prSet/>
      <dgm:spPr/>
      <dgm:t>
        <a:bodyPr/>
        <a:lstStyle/>
        <a:p>
          <a:endParaRPr lang="en-US"/>
        </a:p>
      </dgm:t>
    </dgm:pt>
    <dgm:pt modelId="{043A4F94-0D43-467C-945A-7C7585159CED}" type="sibTrans" cxnId="{79FC6AB1-A87A-416D-8F50-A54D5A26C089}">
      <dgm:prSet/>
      <dgm:spPr/>
      <dgm:t>
        <a:bodyPr/>
        <a:lstStyle/>
        <a:p>
          <a:endParaRPr lang="en-US"/>
        </a:p>
      </dgm:t>
    </dgm:pt>
    <dgm:pt modelId="{229AAE84-5B0B-42AB-BB7A-2E387345CE2D}">
      <dgm:prSet/>
      <dgm:spPr/>
      <dgm:t>
        <a:bodyPr/>
        <a:lstStyle/>
        <a:p>
          <a:pPr>
            <a:lnSpc>
              <a:spcPct val="100000"/>
            </a:lnSpc>
          </a:pPr>
          <a:r>
            <a:rPr lang="en-US" b="0" i="0" baseline="0"/>
            <a:t>Strengthening of institutions, research and training in the food processing sector; and increased access for the enterprises, to professional and technical support. </a:t>
          </a:r>
          <a:endParaRPr lang="en-US"/>
        </a:p>
      </dgm:t>
    </dgm:pt>
    <dgm:pt modelId="{77F6DD9D-C3C5-4EDE-B80A-321AD44718F1}" type="parTrans" cxnId="{E37D5A65-FA71-46BD-B1BB-38740B9561B1}">
      <dgm:prSet/>
      <dgm:spPr/>
      <dgm:t>
        <a:bodyPr/>
        <a:lstStyle/>
        <a:p>
          <a:endParaRPr lang="en-US"/>
        </a:p>
      </dgm:t>
    </dgm:pt>
    <dgm:pt modelId="{482D2ADB-0C37-4C8E-B9CF-4E60B56000DF}" type="sibTrans" cxnId="{E37D5A65-FA71-46BD-B1BB-38740B9561B1}">
      <dgm:prSet/>
      <dgm:spPr/>
      <dgm:t>
        <a:bodyPr/>
        <a:lstStyle/>
        <a:p>
          <a:endParaRPr lang="en-US"/>
        </a:p>
      </dgm:t>
    </dgm:pt>
    <dgm:pt modelId="{179CA548-DAE4-494A-B83D-F54FA6E2EC2A}" type="pres">
      <dgm:prSet presAssocID="{699C6FA0-BDB4-447C-ADAD-4583D6E19B9E}" presName="root" presStyleCnt="0">
        <dgm:presLayoutVars>
          <dgm:dir/>
          <dgm:resizeHandles val="exact"/>
        </dgm:presLayoutVars>
      </dgm:prSet>
      <dgm:spPr/>
    </dgm:pt>
    <dgm:pt modelId="{E7CCB7BD-E1A5-4805-B43C-61E899255EEC}" type="pres">
      <dgm:prSet presAssocID="{51DAB7F3-4DB8-423E-A042-33B495BDFA09}" presName="compNode" presStyleCnt="0"/>
      <dgm:spPr/>
    </dgm:pt>
    <dgm:pt modelId="{7DBD7B76-C0F6-4853-8471-3DFEF2807976}" type="pres">
      <dgm:prSet presAssocID="{51DAB7F3-4DB8-423E-A042-33B495BDFA09}" presName="bgRect" presStyleLbl="bgShp" presStyleIdx="0" presStyleCnt="4"/>
      <dgm:spPr/>
    </dgm:pt>
    <dgm:pt modelId="{AA1D73D1-EFB8-46CE-B3F4-B92170E2D47D}" type="pres">
      <dgm:prSet presAssocID="{51DAB7F3-4DB8-423E-A042-33B495BDFA0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3D5657CF-A939-4DFE-947E-2FFB2101F0F6}" type="pres">
      <dgm:prSet presAssocID="{51DAB7F3-4DB8-423E-A042-33B495BDFA09}" presName="spaceRect" presStyleCnt="0"/>
      <dgm:spPr/>
    </dgm:pt>
    <dgm:pt modelId="{D7E93717-486E-4624-9026-6D5B642B030F}" type="pres">
      <dgm:prSet presAssocID="{51DAB7F3-4DB8-423E-A042-33B495BDFA09}" presName="parTx" presStyleLbl="revTx" presStyleIdx="0" presStyleCnt="4">
        <dgm:presLayoutVars>
          <dgm:chMax val="0"/>
          <dgm:chPref val="0"/>
        </dgm:presLayoutVars>
      </dgm:prSet>
      <dgm:spPr/>
    </dgm:pt>
    <dgm:pt modelId="{17330F6A-C675-4FAA-8317-2E9EA1A959FE}" type="pres">
      <dgm:prSet presAssocID="{E2F6083B-9CF7-4620-B31B-CDBD22DE2DB6}" presName="sibTrans" presStyleCnt="0"/>
      <dgm:spPr/>
    </dgm:pt>
    <dgm:pt modelId="{93EDE849-8C6B-4717-8725-E70843B14B53}" type="pres">
      <dgm:prSet presAssocID="{530F0B3B-4F6D-4A8C-BFF9-9D25C2A13B13}" presName="compNode" presStyleCnt="0"/>
      <dgm:spPr/>
    </dgm:pt>
    <dgm:pt modelId="{A585429E-E463-4213-A3E2-907193C2134C}" type="pres">
      <dgm:prSet presAssocID="{530F0B3B-4F6D-4A8C-BFF9-9D25C2A13B13}" presName="bgRect" presStyleLbl="bgShp" presStyleIdx="1" presStyleCnt="4"/>
      <dgm:spPr/>
    </dgm:pt>
    <dgm:pt modelId="{1AAD3324-D8C4-4E80-9DB6-1FB831C288A2}" type="pres">
      <dgm:prSet presAssocID="{530F0B3B-4F6D-4A8C-BFF9-9D25C2A13B1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1A7BC465-50C6-4C2E-AC79-46EE86A34AA6}" type="pres">
      <dgm:prSet presAssocID="{530F0B3B-4F6D-4A8C-BFF9-9D25C2A13B13}" presName="spaceRect" presStyleCnt="0"/>
      <dgm:spPr/>
    </dgm:pt>
    <dgm:pt modelId="{9F7C81C6-D833-4271-8EC4-84484C17C114}" type="pres">
      <dgm:prSet presAssocID="{530F0B3B-4F6D-4A8C-BFF9-9D25C2A13B13}" presName="parTx" presStyleLbl="revTx" presStyleIdx="1" presStyleCnt="4">
        <dgm:presLayoutVars>
          <dgm:chMax val="0"/>
          <dgm:chPref val="0"/>
        </dgm:presLayoutVars>
      </dgm:prSet>
      <dgm:spPr/>
    </dgm:pt>
    <dgm:pt modelId="{E53C8D06-5129-4990-855F-8F7C70B48BC5}" type="pres">
      <dgm:prSet presAssocID="{7C5223BA-13E6-4142-9A15-9D085D5A0F39}" presName="sibTrans" presStyleCnt="0"/>
      <dgm:spPr/>
    </dgm:pt>
    <dgm:pt modelId="{1634F8D4-651E-4B13-AB56-8143DCBE4A3D}" type="pres">
      <dgm:prSet presAssocID="{D325CF1A-71BB-40A5-9EEF-7C5E9A7D58AB}" presName="compNode" presStyleCnt="0"/>
      <dgm:spPr/>
    </dgm:pt>
    <dgm:pt modelId="{603953AB-0086-4E0B-B646-CB3F3C9489D8}" type="pres">
      <dgm:prSet presAssocID="{D325CF1A-71BB-40A5-9EEF-7C5E9A7D58AB}" presName="bgRect" presStyleLbl="bgShp" presStyleIdx="2" presStyleCnt="4"/>
      <dgm:spPr/>
    </dgm:pt>
    <dgm:pt modelId="{28FC8DAE-D6F7-4638-A4E0-B85309BD4F20}" type="pres">
      <dgm:prSet presAssocID="{D325CF1A-71BB-40A5-9EEF-7C5E9A7D58A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ientist"/>
        </a:ext>
      </dgm:extLst>
    </dgm:pt>
    <dgm:pt modelId="{2ACD814D-BC17-44C2-A42F-47845C97AD17}" type="pres">
      <dgm:prSet presAssocID="{D325CF1A-71BB-40A5-9EEF-7C5E9A7D58AB}" presName="spaceRect" presStyleCnt="0"/>
      <dgm:spPr/>
    </dgm:pt>
    <dgm:pt modelId="{030D569D-97D8-4285-9532-EB2D7B06BCC7}" type="pres">
      <dgm:prSet presAssocID="{D325CF1A-71BB-40A5-9EEF-7C5E9A7D58AB}" presName="parTx" presStyleLbl="revTx" presStyleIdx="2" presStyleCnt="4">
        <dgm:presLayoutVars>
          <dgm:chMax val="0"/>
          <dgm:chPref val="0"/>
        </dgm:presLayoutVars>
      </dgm:prSet>
      <dgm:spPr/>
    </dgm:pt>
    <dgm:pt modelId="{8B1C11BA-89FF-41A0-9F5C-8DB956BA4E79}" type="pres">
      <dgm:prSet presAssocID="{043A4F94-0D43-467C-945A-7C7585159CED}" presName="sibTrans" presStyleCnt="0"/>
      <dgm:spPr/>
    </dgm:pt>
    <dgm:pt modelId="{E189831A-5674-49C3-AA15-BA3AAEB058FC}" type="pres">
      <dgm:prSet presAssocID="{229AAE84-5B0B-42AB-BB7A-2E387345CE2D}" presName="compNode" presStyleCnt="0"/>
      <dgm:spPr/>
    </dgm:pt>
    <dgm:pt modelId="{BF5DFE3D-5591-4711-A152-C6D3493068C7}" type="pres">
      <dgm:prSet presAssocID="{229AAE84-5B0B-42AB-BB7A-2E387345CE2D}" presName="bgRect" presStyleLbl="bgShp" presStyleIdx="3" presStyleCnt="4"/>
      <dgm:spPr/>
    </dgm:pt>
    <dgm:pt modelId="{B1D72D76-D74A-471C-8147-9958DE2C6BFD}" type="pres">
      <dgm:prSet presAssocID="{229AAE84-5B0B-42AB-BB7A-2E387345CE2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DD7925CA-E893-44CF-89AF-9AC75103C416}" type="pres">
      <dgm:prSet presAssocID="{229AAE84-5B0B-42AB-BB7A-2E387345CE2D}" presName="spaceRect" presStyleCnt="0"/>
      <dgm:spPr/>
    </dgm:pt>
    <dgm:pt modelId="{A54DF63C-6E34-43AC-AA5B-916502B382AC}" type="pres">
      <dgm:prSet presAssocID="{229AAE84-5B0B-42AB-BB7A-2E387345CE2D}" presName="parTx" presStyleLbl="revTx" presStyleIdx="3" presStyleCnt="4">
        <dgm:presLayoutVars>
          <dgm:chMax val="0"/>
          <dgm:chPref val="0"/>
        </dgm:presLayoutVars>
      </dgm:prSet>
      <dgm:spPr/>
    </dgm:pt>
  </dgm:ptLst>
  <dgm:cxnLst>
    <dgm:cxn modelId="{9F26CA01-E0E7-4118-9CC2-F9F1607345CF}" srcId="{699C6FA0-BDB4-447C-ADAD-4583D6E19B9E}" destId="{530F0B3B-4F6D-4A8C-BFF9-9D25C2A13B13}" srcOrd="1" destOrd="0" parTransId="{D1675A9F-D11E-4B8F-88F5-72C7B0595FE8}" sibTransId="{7C5223BA-13E6-4142-9A15-9D085D5A0F39}"/>
    <dgm:cxn modelId="{20693F65-FE7E-4DA6-91B0-D3970A6E7D5D}" type="presOf" srcId="{229AAE84-5B0B-42AB-BB7A-2E387345CE2D}" destId="{A54DF63C-6E34-43AC-AA5B-916502B382AC}" srcOrd="0" destOrd="0" presId="urn:microsoft.com/office/officeart/2018/2/layout/IconVerticalSolidList"/>
    <dgm:cxn modelId="{E37D5A65-FA71-46BD-B1BB-38740B9561B1}" srcId="{699C6FA0-BDB4-447C-ADAD-4583D6E19B9E}" destId="{229AAE84-5B0B-42AB-BB7A-2E387345CE2D}" srcOrd="3" destOrd="0" parTransId="{77F6DD9D-C3C5-4EDE-B80A-321AD44718F1}" sibTransId="{482D2ADB-0C37-4C8E-B9CF-4E60B56000DF}"/>
    <dgm:cxn modelId="{AFC79478-8801-4460-B4F2-F7BCE686FEFE}" type="presOf" srcId="{530F0B3B-4F6D-4A8C-BFF9-9D25C2A13B13}" destId="{9F7C81C6-D833-4271-8EC4-84484C17C114}" srcOrd="0" destOrd="0" presId="urn:microsoft.com/office/officeart/2018/2/layout/IconVerticalSolidList"/>
    <dgm:cxn modelId="{640AEF97-17C8-4C0D-99C7-A0B84E9B887D}" srcId="{699C6FA0-BDB4-447C-ADAD-4583D6E19B9E}" destId="{51DAB7F3-4DB8-423E-A042-33B495BDFA09}" srcOrd="0" destOrd="0" parTransId="{09B6B91B-2512-414F-9817-36754AFC086C}" sibTransId="{E2F6083B-9CF7-4620-B31B-CDBD22DE2DB6}"/>
    <dgm:cxn modelId="{79FC6AB1-A87A-416D-8F50-A54D5A26C089}" srcId="{699C6FA0-BDB4-447C-ADAD-4583D6E19B9E}" destId="{D325CF1A-71BB-40A5-9EEF-7C5E9A7D58AB}" srcOrd="2" destOrd="0" parTransId="{B4C44D26-D3C5-42A2-978F-6133F007E279}" sibTransId="{043A4F94-0D43-467C-945A-7C7585159CED}"/>
    <dgm:cxn modelId="{76C780CC-4E40-4A8F-9CF9-66D46B7E4B3F}" type="presOf" srcId="{699C6FA0-BDB4-447C-ADAD-4583D6E19B9E}" destId="{179CA548-DAE4-494A-B83D-F54FA6E2EC2A}" srcOrd="0" destOrd="0" presId="urn:microsoft.com/office/officeart/2018/2/layout/IconVerticalSolidList"/>
    <dgm:cxn modelId="{E68ACAD7-7B0C-4BDE-A157-AAA421834BFD}" type="presOf" srcId="{D325CF1A-71BB-40A5-9EEF-7C5E9A7D58AB}" destId="{030D569D-97D8-4285-9532-EB2D7B06BCC7}" srcOrd="0" destOrd="0" presId="urn:microsoft.com/office/officeart/2018/2/layout/IconVerticalSolidList"/>
    <dgm:cxn modelId="{A7829AE6-DA54-4AD5-A61F-FFEC7C0EAB99}" type="presOf" srcId="{51DAB7F3-4DB8-423E-A042-33B495BDFA09}" destId="{D7E93717-486E-4624-9026-6D5B642B030F}" srcOrd="0" destOrd="0" presId="urn:microsoft.com/office/officeart/2018/2/layout/IconVerticalSolidList"/>
    <dgm:cxn modelId="{7463D25C-7808-427C-AC20-AAB38267E6E0}" type="presParOf" srcId="{179CA548-DAE4-494A-B83D-F54FA6E2EC2A}" destId="{E7CCB7BD-E1A5-4805-B43C-61E899255EEC}" srcOrd="0" destOrd="0" presId="urn:microsoft.com/office/officeart/2018/2/layout/IconVerticalSolidList"/>
    <dgm:cxn modelId="{F5EE3568-B081-42D6-8141-FE1CC9952C42}" type="presParOf" srcId="{E7CCB7BD-E1A5-4805-B43C-61E899255EEC}" destId="{7DBD7B76-C0F6-4853-8471-3DFEF2807976}" srcOrd="0" destOrd="0" presId="urn:microsoft.com/office/officeart/2018/2/layout/IconVerticalSolidList"/>
    <dgm:cxn modelId="{72705A12-42AC-4739-9AB3-5592AE3D2757}" type="presParOf" srcId="{E7CCB7BD-E1A5-4805-B43C-61E899255EEC}" destId="{AA1D73D1-EFB8-46CE-B3F4-B92170E2D47D}" srcOrd="1" destOrd="0" presId="urn:microsoft.com/office/officeart/2018/2/layout/IconVerticalSolidList"/>
    <dgm:cxn modelId="{2F824138-B55B-4A05-8567-3C4E0A7D66A5}" type="presParOf" srcId="{E7CCB7BD-E1A5-4805-B43C-61E899255EEC}" destId="{3D5657CF-A939-4DFE-947E-2FFB2101F0F6}" srcOrd="2" destOrd="0" presId="urn:microsoft.com/office/officeart/2018/2/layout/IconVerticalSolidList"/>
    <dgm:cxn modelId="{12A186A2-AE10-4A1A-972C-F3A9F47B30A3}" type="presParOf" srcId="{E7CCB7BD-E1A5-4805-B43C-61E899255EEC}" destId="{D7E93717-486E-4624-9026-6D5B642B030F}" srcOrd="3" destOrd="0" presId="urn:microsoft.com/office/officeart/2018/2/layout/IconVerticalSolidList"/>
    <dgm:cxn modelId="{8FEFBA55-520E-4093-BFE4-E1D210E7E24B}" type="presParOf" srcId="{179CA548-DAE4-494A-B83D-F54FA6E2EC2A}" destId="{17330F6A-C675-4FAA-8317-2E9EA1A959FE}" srcOrd="1" destOrd="0" presId="urn:microsoft.com/office/officeart/2018/2/layout/IconVerticalSolidList"/>
    <dgm:cxn modelId="{39B8D371-F882-4548-AEA8-8F91CAF7649F}" type="presParOf" srcId="{179CA548-DAE4-494A-B83D-F54FA6E2EC2A}" destId="{93EDE849-8C6B-4717-8725-E70843B14B53}" srcOrd="2" destOrd="0" presId="urn:microsoft.com/office/officeart/2018/2/layout/IconVerticalSolidList"/>
    <dgm:cxn modelId="{42481D22-44BF-4CCB-B8C0-75D741BA8E6F}" type="presParOf" srcId="{93EDE849-8C6B-4717-8725-E70843B14B53}" destId="{A585429E-E463-4213-A3E2-907193C2134C}" srcOrd="0" destOrd="0" presId="urn:microsoft.com/office/officeart/2018/2/layout/IconVerticalSolidList"/>
    <dgm:cxn modelId="{F59BFFAE-C8C8-4ED4-A18C-9851F2FE1A65}" type="presParOf" srcId="{93EDE849-8C6B-4717-8725-E70843B14B53}" destId="{1AAD3324-D8C4-4E80-9DB6-1FB831C288A2}" srcOrd="1" destOrd="0" presId="urn:microsoft.com/office/officeart/2018/2/layout/IconVerticalSolidList"/>
    <dgm:cxn modelId="{25F3D0C8-915C-4115-8EB1-4B0DBC71803E}" type="presParOf" srcId="{93EDE849-8C6B-4717-8725-E70843B14B53}" destId="{1A7BC465-50C6-4C2E-AC79-46EE86A34AA6}" srcOrd="2" destOrd="0" presId="urn:microsoft.com/office/officeart/2018/2/layout/IconVerticalSolidList"/>
    <dgm:cxn modelId="{3A4CA3CC-B392-4E1B-B6B4-A8E6D908566B}" type="presParOf" srcId="{93EDE849-8C6B-4717-8725-E70843B14B53}" destId="{9F7C81C6-D833-4271-8EC4-84484C17C114}" srcOrd="3" destOrd="0" presId="urn:microsoft.com/office/officeart/2018/2/layout/IconVerticalSolidList"/>
    <dgm:cxn modelId="{51A7FCA7-F2F7-4D0A-9649-7DD6B292DC16}" type="presParOf" srcId="{179CA548-DAE4-494A-B83D-F54FA6E2EC2A}" destId="{E53C8D06-5129-4990-855F-8F7C70B48BC5}" srcOrd="3" destOrd="0" presId="urn:microsoft.com/office/officeart/2018/2/layout/IconVerticalSolidList"/>
    <dgm:cxn modelId="{4A2F0B0B-CA3C-41C4-9521-AF06B402AF1B}" type="presParOf" srcId="{179CA548-DAE4-494A-B83D-F54FA6E2EC2A}" destId="{1634F8D4-651E-4B13-AB56-8143DCBE4A3D}" srcOrd="4" destOrd="0" presId="urn:microsoft.com/office/officeart/2018/2/layout/IconVerticalSolidList"/>
    <dgm:cxn modelId="{E5DE882D-7855-4591-8C7E-B5F983FE6FC1}" type="presParOf" srcId="{1634F8D4-651E-4B13-AB56-8143DCBE4A3D}" destId="{603953AB-0086-4E0B-B646-CB3F3C9489D8}" srcOrd="0" destOrd="0" presId="urn:microsoft.com/office/officeart/2018/2/layout/IconVerticalSolidList"/>
    <dgm:cxn modelId="{398507C2-9629-40A7-8D90-23D3D750EECB}" type="presParOf" srcId="{1634F8D4-651E-4B13-AB56-8143DCBE4A3D}" destId="{28FC8DAE-D6F7-4638-A4E0-B85309BD4F20}" srcOrd="1" destOrd="0" presId="urn:microsoft.com/office/officeart/2018/2/layout/IconVerticalSolidList"/>
    <dgm:cxn modelId="{9C96A0F6-9C2C-488E-BA89-11B9EA464038}" type="presParOf" srcId="{1634F8D4-651E-4B13-AB56-8143DCBE4A3D}" destId="{2ACD814D-BC17-44C2-A42F-47845C97AD17}" srcOrd="2" destOrd="0" presId="urn:microsoft.com/office/officeart/2018/2/layout/IconVerticalSolidList"/>
    <dgm:cxn modelId="{708BF71C-9C2F-4E0D-9CD6-86D87D418DDF}" type="presParOf" srcId="{1634F8D4-651E-4B13-AB56-8143DCBE4A3D}" destId="{030D569D-97D8-4285-9532-EB2D7B06BCC7}" srcOrd="3" destOrd="0" presId="urn:microsoft.com/office/officeart/2018/2/layout/IconVerticalSolidList"/>
    <dgm:cxn modelId="{13E73813-ECBD-4BC4-9EAE-95594F0A58D1}" type="presParOf" srcId="{179CA548-DAE4-494A-B83D-F54FA6E2EC2A}" destId="{8B1C11BA-89FF-41A0-9F5C-8DB956BA4E79}" srcOrd="5" destOrd="0" presId="urn:microsoft.com/office/officeart/2018/2/layout/IconVerticalSolidList"/>
    <dgm:cxn modelId="{B39479C6-A316-4911-AFB8-A396D2C0017A}" type="presParOf" srcId="{179CA548-DAE4-494A-B83D-F54FA6E2EC2A}" destId="{E189831A-5674-49C3-AA15-BA3AAEB058FC}" srcOrd="6" destOrd="0" presId="urn:microsoft.com/office/officeart/2018/2/layout/IconVerticalSolidList"/>
    <dgm:cxn modelId="{45566093-F287-4696-994C-E5AA6E49AA41}" type="presParOf" srcId="{E189831A-5674-49C3-AA15-BA3AAEB058FC}" destId="{BF5DFE3D-5591-4711-A152-C6D3493068C7}" srcOrd="0" destOrd="0" presId="urn:microsoft.com/office/officeart/2018/2/layout/IconVerticalSolidList"/>
    <dgm:cxn modelId="{9B161090-34E0-4133-8129-2157F626D6E4}" type="presParOf" srcId="{E189831A-5674-49C3-AA15-BA3AAEB058FC}" destId="{B1D72D76-D74A-471C-8147-9958DE2C6BFD}" srcOrd="1" destOrd="0" presId="urn:microsoft.com/office/officeart/2018/2/layout/IconVerticalSolidList"/>
    <dgm:cxn modelId="{28A2B015-00B7-4E51-BA7C-321B6473E623}" type="presParOf" srcId="{E189831A-5674-49C3-AA15-BA3AAEB058FC}" destId="{DD7925CA-E893-44CF-89AF-9AC75103C416}" srcOrd="2" destOrd="0" presId="urn:microsoft.com/office/officeart/2018/2/layout/IconVerticalSolidList"/>
    <dgm:cxn modelId="{877ABED7-384B-4169-BBB7-E29A8FFFB7C4}" type="presParOf" srcId="{E189831A-5674-49C3-AA15-BA3AAEB058FC}" destId="{A54DF63C-6E34-43AC-AA5B-916502B382A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C45DFA3-8931-4925-898C-2CAB5F5CF8D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FFD8B94B-9BFF-4D11-8297-A3694BA259CC}">
      <dgm:prSet/>
      <dgm:spPr/>
      <dgm:t>
        <a:bodyPr/>
        <a:lstStyle/>
        <a:p>
          <a:r>
            <a:rPr lang="en-US" b="0" i="0" dirty="0"/>
            <a:t>Generate employment opportunities in rural as well as urban areas of the country through setting up of new self-employment ventures/projects/micro enterprises.</a:t>
          </a:r>
          <a:endParaRPr lang="en-US" dirty="0"/>
        </a:p>
      </dgm:t>
    </dgm:pt>
    <dgm:pt modelId="{A532FA74-1C89-4348-BB51-422A8BDC5AC8}" type="parTrans" cxnId="{FD0BDE0A-B0C7-43CD-93BF-D61DCD688424}">
      <dgm:prSet/>
      <dgm:spPr/>
      <dgm:t>
        <a:bodyPr/>
        <a:lstStyle/>
        <a:p>
          <a:endParaRPr lang="en-US"/>
        </a:p>
      </dgm:t>
    </dgm:pt>
    <dgm:pt modelId="{DA681B86-2C4A-480E-B195-24846C878741}" type="sibTrans" cxnId="{FD0BDE0A-B0C7-43CD-93BF-D61DCD688424}">
      <dgm:prSet/>
      <dgm:spPr/>
      <dgm:t>
        <a:bodyPr/>
        <a:lstStyle/>
        <a:p>
          <a:endParaRPr lang="en-US"/>
        </a:p>
      </dgm:t>
    </dgm:pt>
    <dgm:pt modelId="{3A5083BE-5713-4A9E-8218-82755BFE3462}">
      <dgm:prSet/>
      <dgm:spPr/>
      <dgm:t>
        <a:bodyPr/>
        <a:lstStyle/>
        <a:p>
          <a:r>
            <a:rPr lang="en-US" b="0" i="0"/>
            <a:t>To bring together widely dispersed traditional artisans/ rural and urban unemployed youth and give them self-employment opportunities to the extent possible, at their place.</a:t>
          </a:r>
          <a:endParaRPr lang="en-US"/>
        </a:p>
      </dgm:t>
    </dgm:pt>
    <dgm:pt modelId="{66F9D826-DAC1-409F-9288-611C000E68F7}" type="parTrans" cxnId="{ED41AB27-3321-4AC8-8B6F-CA80190C507E}">
      <dgm:prSet/>
      <dgm:spPr/>
      <dgm:t>
        <a:bodyPr/>
        <a:lstStyle/>
        <a:p>
          <a:endParaRPr lang="en-US"/>
        </a:p>
      </dgm:t>
    </dgm:pt>
    <dgm:pt modelId="{3E10DCCE-2259-4A4F-AC9E-1DFFCC08FDCD}" type="sibTrans" cxnId="{ED41AB27-3321-4AC8-8B6F-CA80190C507E}">
      <dgm:prSet/>
      <dgm:spPr/>
      <dgm:t>
        <a:bodyPr/>
        <a:lstStyle/>
        <a:p>
          <a:endParaRPr lang="en-US"/>
        </a:p>
      </dgm:t>
    </dgm:pt>
    <dgm:pt modelId="{3FE7C620-2057-4042-958E-2D24FE4B2024}">
      <dgm:prSet/>
      <dgm:spPr/>
      <dgm:t>
        <a:bodyPr/>
        <a:lstStyle/>
        <a:p>
          <a:r>
            <a:rPr lang="en-US" b="0" i="0" dirty="0"/>
            <a:t>To provide continuous and sustainable employment to a large segment of traditional and prospective artisans and rural and urban unemployed youth in the country, so as to help arrest migration of rural youth to urban areas.</a:t>
          </a:r>
          <a:endParaRPr lang="en-US" dirty="0"/>
        </a:p>
      </dgm:t>
    </dgm:pt>
    <dgm:pt modelId="{394ECA3F-B2DE-4A33-87AB-473109FCC1AF}" type="parTrans" cxnId="{7B593F8F-A215-4467-AD99-96E3D8BB64FD}">
      <dgm:prSet/>
      <dgm:spPr/>
      <dgm:t>
        <a:bodyPr/>
        <a:lstStyle/>
        <a:p>
          <a:endParaRPr lang="en-US"/>
        </a:p>
      </dgm:t>
    </dgm:pt>
    <dgm:pt modelId="{DBCDCBA0-06B5-4EDB-88FB-F836A683263A}" type="sibTrans" cxnId="{7B593F8F-A215-4467-AD99-96E3D8BB64FD}">
      <dgm:prSet/>
      <dgm:spPr/>
      <dgm:t>
        <a:bodyPr/>
        <a:lstStyle/>
        <a:p>
          <a:endParaRPr lang="en-US"/>
        </a:p>
      </dgm:t>
    </dgm:pt>
    <dgm:pt modelId="{CB83C2FD-3DD0-4F9F-8D3C-AD86A85D1077}">
      <dgm:prSet/>
      <dgm:spPr/>
      <dgm:t>
        <a:bodyPr/>
        <a:lstStyle/>
        <a:p>
          <a:r>
            <a:rPr lang="en-US" b="0" i="0"/>
            <a:t>To increase the wage earning capacity of Workers and artisans and contribute to increase in the growth rate of rural and urban employment</a:t>
          </a:r>
          <a:endParaRPr lang="en-US"/>
        </a:p>
      </dgm:t>
    </dgm:pt>
    <dgm:pt modelId="{FDFBB89B-2818-43E0-9E72-6579D36EF99F}" type="parTrans" cxnId="{91ABE75D-AB33-4ADE-97CD-1AF9A21BDF1A}">
      <dgm:prSet/>
      <dgm:spPr/>
      <dgm:t>
        <a:bodyPr/>
        <a:lstStyle/>
        <a:p>
          <a:endParaRPr lang="en-US"/>
        </a:p>
      </dgm:t>
    </dgm:pt>
    <dgm:pt modelId="{F5B8E824-D2CF-40B0-B49D-AB9EEBA24D39}" type="sibTrans" cxnId="{91ABE75D-AB33-4ADE-97CD-1AF9A21BDF1A}">
      <dgm:prSet/>
      <dgm:spPr/>
      <dgm:t>
        <a:bodyPr/>
        <a:lstStyle/>
        <a:p>
          <a:endParaRPr lang="en-US"/>
        </a:p>
      </dgm:t>
    </dgm:pt>
    <dgm:pt modelId="{878E14B0-C5F6-49DD-A742-AF363D3D982A}" type="pres">
      <dgm:prSet presAssocID="{BC45DFA3-8931-4925-898C-2CAB5F5CF8D9}" presName="diagram" presStyleCnt="0">
        <dgm:presLayoutVars>
          <dgm:dir/>
          <dgm:resizeHandles val="exact"/>
        </dgm:presLayoutVars>
      </dgm:prSet>
      <dgm:spPr/>
    </dgm:pt>
    <dgm:pt modelId="{585A2F15-47D0-4741-B430-FA9BB3C79F6C}" type="pres">
      <dgm:prSet presAssocID="{FFD8B94B-9BFF-4D11-8297-A3694BA259CC}" presName="node" presStyleLbl="node1" presStyleIdx="0" presStyleCnt="4">
        <dgm:presLayoutVars>
          <dgm:bulletEnabled val="1"/>
        </dgm:presLayoutVars>
      </dgm:prSet>
      <dgm:spPr/>
    </dgm:pt>
    <dgm:pt modelId="{D5E954CF-76FE-4D87-BCA4-13455E11C5ED}" type="pres">
      <dgm:prSet presAssocID="{DA681B86-2C4A-480E-B195-24846C878741}" presName="sibTrans" presStyleCnt="0"/>
      <dgm:spPr/>
    </dgm:pt>
    <dgm:pt modelId="{CDFEA3BA-037E-4C87-BB20-4816D2945CE6}" type="pres">
      <dgm:prSet presAssocID="{3A5083BE-5713-4A9E-8218-82755BFE3462}" presName="node" presStyleLbl="node1" presStyleIdx="1" presStyleCnt="4">
        <dgm:presLayoutVars>
          <dgm:bulletEnabled val="1"/>
        </dgm:presLayoutVars>
      </dgm:prSet>
      <dgm:spPr/>
    </dgm:pt>
    <dgm:pt modelId="{778132CC-A262-4974-A7A0-8C0ECC1301AC}" type="pres">
      <dgm:prSet presAssocID="{3E10DCCE-2259-4A4F-AC9E-1DFFCC08FDCD}" presName="sibTrans" presStyleCnt="0"/>
      <dgm:spPr/>
    </dgm:pt>
    <dgm:pt modelId="{3B18C3DF-F40A-4D2E-8762-568AB1DF3299}" type="pres">
      <dgm:prSet presAssocID="{3FE7C620-2057-4042-958E-2D24FE4B2024}" presName="node" presStyleLbl="node1" presStyleIdx="2" presStyleCnt="4">
        <dgm:presLayoutVars>
          <dgm:bulletEnabled val="1"/>
        </dgm:presLayoutVars>
      </dgm:prSet>
      <dgm:spPr/>
    </dgm:pt>
    <dgm:pt modelId="{7836B845-D6DD-4A86-A446-128A9AA744D0}" type="pres">
      <dgm:prSet presAssocID="{DBCDCBA0-06B5-4EDB-88FB-F836A683263A}" presName="sibTrans" presStyleCnt="0"/>
      <dgm:spPr/>
    </dgm:pt>
    <dgm:pt modelId="{D883A9EA-4B05-4D1C-8F0A-332691C65E7C}" type="pres">
      <dgm:prSet presAssocID="{CB83C2FD-3DD0-4F9F-8D3C-AD86A85D1077}" presName="node" presStyleLbl="node1" presStyleIdx="3" presStyleCnt="4">
        <dgm:presLayoutVars>
          <dgm:bulletEnabled val="1"/>
        </dgm:presLayoutVars>
      </dgm:prSet>
      <dgm:spPr/>
    </dgm:pt>
  </dgm:ptLst>
  <dgm:cxnLst>
    <dgm:cxn modelId="{FD0BDE0A-B0C7-43CD-93BF-D61DCD688424}" srcId="{BC45DFA3-8931-4925-898C-2CAB5F5CF8D9}" destId="{FFD8B94B-9BFF-4D11-8297-A3694BA259CC}" srcOrd="0" destOrd="0" parTransId="{A532FA74-1C89-4348-BB51-422A8BDC5AC8}" sibTransId="{DA681B86-2C4A-480E-B195-24846C878741}"/>
    <dgm:cxn modelId="{0DE4BC15-5A3F-4057-8193-2361B731E0DB}" type="presOf" srcId="{BC45DFA3-8931-4925-898C-2CAB5F5CF8D9}" destId="{878E14B0-C5F6-49DD-A742-AF363D3D982A}" srcOrd="0" destOrd="0" presId="urn:microsoft.com/office/officeart/2005/8/layout/default"/>
    <dgm:cxn modelId="{ED41AB27-3321-4AC8-8B6F-CA80190C507E}" srcId="{BC45DFA3-8931-4925-898C-2CAB5F5CF8D9}" destId="{3A5083BE-5713-4A9E-8218-82755BFE3462}" srcOrd="1" destOrd="0" parTransId="{66F9D826-DAC1-409F-9288-611C000E68F7}" sibTransId="{3E10DCCE-2259-4A4F-AC9E-1DFFCC08FDCD}"/>
    <dgm:cxn modelId="{9E28F336-2349-46E4-8C8D-3648FC8BEAFE}" type="presOf" srcId="{CB83C2FD-3DD0-4F9F-8D3C-AD86A85D1077}" destId="{D883A9EA-4B05-4D1C-8F0A-332691C65E7C}" srcOrd="0" destOrd="0" presId="urn:microsoft.com/office/officeart/2005/8/layout/default"/>
    <dgm:cxn modelId="{91ABE75D-AB33-4ADE-97CD-1AF9A21BDF1A}" srcId="{BC45DFA3-8931-4925-898C-2CAB5F5CF8D9}" destId="{CB83C2FD-3DD0-4F9F-8D3C-AD86A85D1077}" srcOrd="3" destOrd="0" parTransId="{FDFBB89B-2818-43E0-9E72-6579D36EF99F}" sibTransId="{F5B8E824-D2CF-40B0-B49D-AB9EEBA24D39}"/>
    <dgm:cxn modelId="{EC6E6546-CB7E-419A-9879-B9E18D2E2D09}" type="presOf" srcId="{FFD8B94B-9BFF-4D11-8297-A3694BA259CC}" destId="{585A2F15-47D0-4741-B430-FA9BB3C79F6C}" srcOrd="0" destOrd="0" presId="urn:microsoft.com/office/officeart/2005/8/layout/default"/>
    <dgm:cxn modelId="{7B593F8F-A215-4467-AD99-96E3D8BB64FD}" srcId="{BC45DFA3-8931-4925-898C-2CAB5F5CF8D9}" destId="{3FE7C620-2057-4042-958E-2D24FE4B2024}" srcOrd="2" destOrd="0" parTransId="{394ECA3F-B2DE-4A33-87AB-473109FCC1AF}" sibTransId="{DBCDCBA0-06B5-4EDB-88FB-F836A683263A}"/>
    <dgm:cxn modelId="{71D763C0-948C-4008-AB74-FA5BBE1F1756}" type="presOf" srcId="{3A5083BE-5713-4A9E-8218-82755BFE3462}" destId="{CDFEA3BA-037E-4C87-BB20-4816D2945CE6}" srcOrd="0" destOrd="0" presId="urn:microsoft.com/office/officeart/2005/8/layout/default"/>
    <dgm:cxn modelId="{A68416ED-C2B8-4807-8098-AB3675682F18}" type="presOf" srcId="{3FE7C620-2057-4042-958E-2D24FE4B2024}" destId="{3B18C3DF-F40A-4D2E-8762-568AB1DF3299}" srcOrd="0" destOrd="0" presId="urn:microsoft.com/office/officeart/2005/8/layout/default"/>
    <dgm:cxn modelId="{51D84682-F305-4625-9CFE-841B16783678}" type="presParOf" srcId="{878E14B0-C5F6-49DD-A742-AF363D3D982A}" destId="{585A2F15-47D0-4741-B430-FA9BB3C79F6C}" srcOrd="0" destOrd="0" presId="urn:microsoft.com/office/officeart/2005/8/layout/default"/>
    <dgm:cxn modelId="{279D6767-91A2-40F3-9F54-95AF29201243}" type="presParOf" srcId="{878E14B0-C5F6-49DD-A742-AF363D3D982A}" destId="{D5E954CF-76FE-4D87-BCA4-13455E11C5ED}" srcOrd="1" destOrd="0" presId="urn:microsoft.com/office/officeart/2005/8/layout/default"/>
    <dgm:cxn modelId="{89F91111-9129-4B95-8DEE-4B583C35226F}" type="presParOf" srcId="{878E14B0-C5F6-49DD-A742-AF363D3D982A}" destId="{CDFEA3BA-037E-4C87-BB20-4816D2945CE6}" srcOrd="2" destOrd="0" presId="urn:microsoft.com/office/officeart/2005/8/layout/default"/>
    <dgm:cxn modelId="{15CAFB03-6BB5-4984-8DFB-C55646F0A27D}" type="presParOf" srcId="{878E14B0-C5F6-49DD-A742-AF363D3D982A}" destId="{778132CC-A262-4974-A7A0-8C0ECC1301AC}" srcOrd="3" destOrd="0" presId="urn:microsoft.com/office/officeart/2005/8/layout/default"/>
    <dgm:cxn modelId="{325E7639-28D3-4A60-A973-FA52A13A407A}" type="presParOf" srcId="{878E14B0-C5F6-49DD-A742-AF363D3D982A}" destId="{3B18C3DF-F40A-4D2E-8762-568AB1DF3299}" srcOrd="4" destOrd="0" presId="urn:microsoft.com/office/officeart/2005/8/layout/default"/>
    <dgm:cxn modelId="{BC6E22F2-4546-4CE1-9B66-BA16A5199629}" type="presParOf" srcId="{878E14B0-C5F6-49DD-A742-AF363D3D982A}" destId="{7836B845-D6DD-4A86-A446-128A9AA744D0}" srcOrd="5" destOrd="0" presId="urn:microsoft.com/office/officeart/2005/8/layout/default"/>
    <dgm:cxn modelId="{41B178EC-B0F1-4AFB-AC0C-C1EC3B0EF7EE}" type="presParOf" srcId="{878E14B0-C5F6-49DD-A742-AF363D3D982A}" destId="{D883A9EA-4B05-4D1C-8F0A-332691C65E7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BA25979-04AB-423E-A0E2-DFD20C7CF97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DA41F6B-1115-44F2-9C2B-4975A21147FB}">
      <dgm:prSet/>
      <dgm:spPr/>
      <dgm:t>
        <a:bodyPr/>
        <a:lstStyle/>
        <a:p>
          <a:r>
            <a:rPr lang="en-US" b="0" i="0"/>
            <a:t>The maximum cost of the project/unit admissible for Margin Money subsidy under Manufacturing sector is Rs. 50 lakhs. </a:t>
          </a:r>
          <a:endParaRPr lang="en-US"/>
        </a:p>
      </dgm:t>
    </dgm:pt>
    <dgm:pt modelId="{876A2D91-B9E7-4E7C-9965-8010916D426D}" type="parTrans" cxnId="{635FEB9A-E8DF-48C5-8311-3DCB14DE3ABA}">
      <dgm:prSet/>
      <dgm:spPr/>
      <dgm:t>
        <a:bodyPr/>
        <a:lstStyle/>
        <a:p>
          <a:endParaRPr lang="en-US"/>
        </a:p>
      </dgm:t>
    </dgm:pt>
    <dgm:pt modelId="{2996743B-6FBC-4041-B03F-99B19CE69AEA}" type="sibTrans" cxnId="{635FEB9A-E8DF-48C5-8311-3DCB14DE3ABA}">
      <dgm:prSet/>
      <dgm:spPr/>
      <dgm:t>
        <a:bodyPr/>
        <a:lstStyle/>
        <a:p>
          <a:endParaRPr lang="en-US"/>
        </a:p>
      </dgm:t>
    </dgm:pt>
    <dgm:pt modelId="{58CF7871-1DE8-46CA-8150-A64F0079DCAB}">
      <dgm:prSet/>
      <dgm:spPr/>
      <dgm:t>
        <a:bodyPr/>
        <a:lstStyle/>
        <a:p>
          <a:r>
            <a:rPr lang="en-US" b="0" i="0"/>
            <a:t>The maximum cost of the project/unit admissible for Margin Money subsidy under Business/Service sector is Rs. 20 lakhs. </a:t>
          </a:r>
          <a:endParaRPr lang="en-US"/>
        </a:p>
      </dgm:t>
    </dgm:pt>
    <dgm:pt modelId="{05373376-512F-4AA7-82B3-EDEC6FD5BA1E}" type="parTrans" cxnId="{647FF6FF-8881-486F-9DF0-2F8BA61E348B}">
      <dgm:prSet/>
      <dgm:spPr/>
      <dgm:t>
        <a:bodyPr/>
        <a:lstStyle/>
        <a:p>
          <a:endParaRPr lang="en-US"/>
        </a:p>
      </dgm:t>
    </dgm:pt>
    <dgm:pt modelId="{321D363B-B518-49A3-9448-04F0C3A071B6}" type="sibTrans" cxnId="{647FF6FF-8881-486F-9DF0-2F8BA61E348B}">
      <dgm:prSet/>
      <dgm:spPr/>
      <dgm:t>
        <a:bodyPr/>
        <a:lstStyle/>
        <a:p>
          <a:endParaRPr lang="en-US"/>
        </a:p>
      </dgm:t>
    </dgm:pt>
    <dgm:pt modelId="{E0B77F07-6585-4CF3-95EA-F7D0F8149A6F}">
      <dgm:prSet/>
      <dgm:spPr/>
      <dgm:t>
        <a:bodyPr/>
        <a:lstStyle/>
        <a:p>
          <a:r>
            <a:rPr lang="en-US" b="0" i="0"/>
            <a:t>The balance amount (excluding the own contribution)of the total project cost will be provided by Banks.</a:t>
          </a:r>
          <a:endParaRPr lang="en-US"/>
        </a:p>
      </dgm:t>
    </dgm:pt>
    <dgm:pt modelId="{F89823DF-2DB8-4CCC-9CDF-017521A658F1}" type="parTrans" cxnId="{513BE58A-626D-4D97-A431-9A27D7FF6F24}">
      <dgm:prSet/>
      <dgm:spPr/>
      <dgm:t>
        <a:bodyPr/>
        <a:lstStyle/>
        <a:p>
          <a:endParaRPr lang="en-US"/>
        </a:p>
      </dgm:t>
    </dgm:pt>
    <dgm:pt modelId="{B3A6A2BA-BFF1-438A-BA68-8601E0BBF24F}" type="sibTrans" cxnId="{513BE58A-626D-4D97-A431-9A27D7FF6F24}">
      <dgm:prSet/>
      <dgm:spPr/>
      <dgm:t>
        <a:bodyPr/>
        <a:lstStyle/>
        <a:p>
          <a:endParaRPr lang="en-US"/>
        </a:p>
      </dgm:t>
    </dgm:pt>
    <dgm:pt modelId="{5E54B790-9356-41A9-9180-18846C481EEA}">
      <dgm:prSet/>
      <dgm:spPr/>
      <dgm:t>
        <a:bodyPr/>
        <a:lstStyle/>
        <a:p>
          <a:r>
            <a:rPr lang="en-US" b="0" i="0"/>
            <a:t>If the total project cost exceeds Rs. 50 lakhs or Rs. 20 Iakhs for Manufacturing and Service/Business sector respectively, the balance amount may be provided by Banks without any Government subsidy. </a:t>
          </a:r>
          <a:endParaRPr lang="en-US"/>
        </a:p>
      </dgm:t>
    </dgm:pt>
    <dgm:pt modelId="{2B08B114-4953-4BC8-BCB0-78B8A649F12D}" type="parTrans" cxnId="{A65D9653-2086-41FE-9D4B-46BF14C053E5}">
      <dgm:prSet/>
      <dgm:spPr/>
      <dgm:t>
        <a:bodyPr/>
        <a:lstStyle/>
        <a:p>
          <a:endParaRPr lang="en-US"/>
        </a:p>
      </dgm:t>
    </dgm:pt>
    <dgm:pt modelId="{3F4DE1BF-94EE-4B76-B06D-5F620F2DADE2}" type="sibTrans" cxnId="{A65D9653-2086-41FE-9D4B-46BF14C053E5}">
      <dgm:prSet/>
      <dgm:spPr/>
      <dgm:t>
        <a:bodyPr/>
        <a:lstStyle/>
        <a:p>
          <a:endParaRPr lang="en-US"/>
        </a:p>
      </dgm:t>
    </dgm:pt>
    <dgm:pt modelId="{8CC3BD2E-5A26-4546-A2D2-6810C172F7F5}" type="pres">
      <dgm:prSet presAssocID="{3BA25979-04AB-423E-A0E2-DFD20C7CF971}" presName="linear" presStyleCnt="0">
        <dgm:presLayoutVars>
          <dgm:animLvl val="lvl"/>
          <dgm:resizeHandles val="exact"/>
        </dgm:presLayoutVars>
      </dgm:prSet>
      <dgm:spPr/>
    </dgm:pt>
    <dgm:pt modelId="{CB30B361-694B-4ABA-A5D8-DD5CA186439D}" type="pres">
      <dgm:prSet presAssocID="{ADA41F6B-1115-44F2-9C2B-4975A21147FB}" presName="parentText" presStyleLbl="node1" presStyleIdx="0" presStyleCnt="4">
        <dgm:presLayoutVars>
          <dgm:chMax val="0"/>
          <dgm:bulletEnabled val="1"/>
        </dgm:presLayoutVars>
      </dgm:prSet>
      <dgm:spPr/>
    </dgm:pt>
    <dgm:pt modelId="{DD084A5D-E8CD-4B6C-99EC-7908E1D7AC3E}" type="pres">
      <dgm:prSet presAssocID="{2996743B-6FBC-4041-B03F-99B19CE69AEA}" presName="spacer" presStyleCnt="0"/>
      <dgm:spPr/>
    </dgm:pt>
    <dgm:pt modelId="{1E3BDED8-B6FA-4659-8E4F-B5ABC962BFD9}" type="pres">
      <dgm:prSet presAssocID="{58CF7871-1DE8-46CA-8150-A64F0079DCAB}" presName="parentText" presStyleLbl="node1" presStyleIdx="1" presStyleCnt="4">
        <dgm:presLayoutVars>
          <dgm:chMax val="0"/>
          <dgm:bulletEnabled val="1"/>
        </dgm:presLayoutVars>
      </dgm:prSet>
      <dgm:spPr/>
    </dgm:pt>
    <dgm:pt modelId="{D1BFA3CB-C5B4-421F-8344-9C0A93D056F1}" type="pres">
      <dgm:prSet presAssocID="{321D363B-B518-49A3-9448-04F0C3A071B6}" presName="spacer" presStyleCnt="0"/>
      <dgm:spPr/>
    </dgm:pt>
    <dgm:pt modelId="{5A0B2D90-615E-463C-AB27-9A79666942B4}" type="pres">
      <dgm:prSet presAssocID="{E0B77F07-6585-4CF3-95EA-F7D0F8149A6F}" presName="parentText" presStyleLbl="node1" presStyleIdx="2" presStyleCnt="4">
        <dgm:presLayoutVars>
          <dgm:chMax val="0"/>
          <dgm:bulletEnabled val="1"/>
        </dgm:presLayoutVars>
      </dgm:prSet>
      <dgm:spPr/>
    </dgm:pt>
    <dgm:pt modelId="{EE7821FB-1CB7-4084-A972-B06ABABF50DC}" type="pres">
      <dgm:prSet presAssocID="{B3A6A2BA-BFF1-438A-BA68-8601E0BBF24F}" presName="spacer" presStyleCnt="0"/>
      <dgm:spPr/>
    </dgm:pt>
    <dgm:pt modelId="{20981B01-9EF2-49DB-A459-0997228154E3}" type="pres">
      <dgm:prSet presAssocID="{5E54B790-9356-41A9-9180-18846C481EEA}" presName="parentText" presStyleLbl="node1" presStyleIdx="3" presStyleCnt="4">
        <dgm:presLayoutVars>
          <dgm:chMax val="0"/>
          <dgm:bulletEnabled val="1"/>
        </dgm:presLayoutVars>
      </dgm:prSet>
      <dgm:spPr/>
    </dgm:pt>
  </dgm:ptLst>
  <dgm:cxnLst>
    <dgm:cxn modelId="{3035311D-1CA4-4501-A2F3-6637C64DC497}" type="presOf" srcId="{58CF7871-1DE8-46CA-8150-A64F0079DCAB}" destId="{1E3BDED8-B6FA-4659-8E4F-B5ABC962BFD9}" srcOrd="0" destOrd="0" presId="urn:microsoft.com/office/officeart/2005/8/layout/vList2"/>
    <dgm:cxn modelId="{A65D9653-2086-41FE-9D4B-46BF14C053E5}" srcId="{3BA25979-04AB-423E-A0E2-DFD20C7CF971}" destId="{5E54B790-9356-41A9-9180-18846C481EEA}" srcOrd="3" destOrd="0" parTransId="{2B08B114-4953-4BC8-BCB0-78B8A649F12D}" sibTransId="{3F4DE1BF-94EE-4B76-B06D-5F620F2DADE2}"/>
    <dgm:cxn modelId="{7AD2747C-AF3D-44FF-B653-8F3125F2F125}" type="presOf" srcId="{5E54B790-9356-41A9-9180-18846C481EEA}" destId="{20981B01-9EF2-49DB-A459-0997228154E3}" srcOrd="0" destOrd="0" presId="urn:microsoft.com/office/officeart/2005/8/layout/vList2"/>
    <dgm:cxn modelId="{513BE58A-626D-4D97-A431-9A27D7FF6F24}" srcId="{3BA25979-04AB-423E-A0E2-DFD20C7CF971}" destId="{E0B77F07-6585-4CF3-95EA-F7D0F8149A6F}" srcOrd="2" destOrd="0" parTransId="{F89823DF-2DB8-4CCC-9CDF-017521A658F1}" sibTransId="{B3A6A2BA-BFF1-438A-BA68-8601E0BBF24F}"/>
    <dgm:cxn modelId="{64679890-C103-4893-9D30-01D3B8B90FC1}" type="presOf" srcId="{ADA41F6B-1115-44F2-9C2B-4975A21147FB}" destId="{CB30B361-694B-4ABA-A5D8-DD5CA186439D}" srcOrd="0" destOrd="0" presId="urn:microsoft.com/office/officeart/2005/8/layout/vList2"/>
    <dgm:cxn modelId="{635FEB9A-E8DF-48C5-8311-3DCB14DE3ABA}" srcId="{3BA25979-04AB-423E-A0E2-DFD20C7CF971}" destId="{ADA41F6B-1115-44F2-9C2B-4975A21147FB}" srcOrd="0" destOrd="0" parTransId="{876A2D91-B9E7-4E7C-9965-8010916D426D}" sibTransId="{2996743B-6FBC-4041-B03F-99B19CE69AEA}"/>
    <dgm:cxn modelId="{C0625FAC-51DB-4C12-9370-DEAB9D8EDF92}" type="presOf" srcId="{E0B77F07-6585-4CF3-95EA-F7D0F8149A6F}" destId="{5A0B2D90-615E-463C-AB27-9A79666942B4}" srcOrd="0" destOrd="0" presId="urn:microsoft.com/office/officeart/2005/8/layout/vList2"/>
    <dgm:cxn modelId="{BDB82FEC-53A0-45E7-AE70-23080DA98B5D}" type="presOf" srcId="{3BA25979-04AB-423E-A0E2-DFD20C7CF971}" destId="{8CC3BD2E-5A26-4546-A2D2-6810C172F7F5}" srcOrd="0" destOrd="0" presId="urn:microsoft.com/office/officeart/2005/8/layout/vList2"/>
    <dgm:cxn modelId="{647FF6FF-8881-486F-9DF0-2F8BA61E348B}" srcId="{3BA25979-04AB-423E-A0E2-DFD20C7CF971}" destId="{58CF7871-1DE8-46CA-8150-A64F0079DCAB}" srcOrd="1" destOrd="0" parTransId="{05373376-512F-4AA7-82B3-EDEC6FD5BA1E}" sibTransId="{321D363B-B518-49A3-9448-04F0C3A071B6}"/>
    <dgm:cxn modelId="{418BA851-8028-4C29-BF96-C2183778C087}" type="presParOf" srcId="{8CC3BD2E-5A26-4546-A2D2-6810C172F7F5}" destId="{CB30B361-694B-4ABA-A5D8-DD5CA186439D}" srcOrd="0" destOrd="0" presId="urn:microsoft.com/office/officeart/2005/8/layout/vList2"/>
    <dgm:cxn modelId="{7B5497FD-6366-491D-B523-890407630868}" type="presParOf" srcId="{8CC3BD2E-5A26-4546-A2D2-6810C172F7F5}" destId="{DD084A5D-E8CD-4B6C-99EC-7908E1D7AC3E}" srcOrd="1" destOrd="0" presId="urn:microsoft.com/office/officeart/2005/8/layout/vList2"/>
    <dgm:cxn modelId="{EAEF8022-5919-4CA2-B3DD-837D3F14535C}" type="presParOf" srcId="{8CC3BD2E-5A26-4546-A2D2-6810C172F7F5}" destId="{1E3BDED8-B6FA-4659-8E4F-B5ABC962BFD9}" srcOrd="2" destOrd="0" presId="urn:microsoft.com/office/officeart/2005/8/layout/vList2"/>
    <dgm:cxn modelId="{6DCEEA2C-6FAE-43EE-A209-232C8F30F7A2}" type="presParOf" srcId="{8CC3BD2E-5A26-4546-A2D2-6810C172F7F5}" destId="{D1BFA3CB-C5B4-421F-8344-9C0A93D056F1}" srcOrd="3" destOrd="0" presId="urn:microsoft.com/office/officeart/2005/8/layout/vList2"/>
    <dgm:cxn modelId="{3F897900-AE36-46CB-AE0A-B7C8EFAFFFD7}" type="presParOf" srcId="{8CC3BD2E-5A26-4546-A2D2-6810C172F7F5}" destId="{5A0B2D90-615E-463C-AB27-9A79666942B4}" srcOrd="4" destOrd="0" presId="urn:microsoft.com/office/officeart/2005/8/layout/vList2"/>
    <dgm:cxn modelId="{5CE7E454-D331-472C-8B85-E223E0428387}" type="presParOf" srcId="{8CC3BD2E-5A26-4546-A2D2-6810C172F7F5}" destId="{EE7821FB-1CB7-4084-A972-B06ABABF50DC}" srcOrd="5" destOrd="0" presId="urn:microsoft.com/office/officeart/2005/8/layout/vList2"/>
    <dgm:cxn modelId="{CE314E46-9034-43D5-A15E-879C540C8456}" type="presParOf" srcId="{8CC3BD2E-5A26-4546-A2D2-6810C172F7F5}" destId="{20981B01-9EF2-49DB-A459-0997228154E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AD743EB-9FB5-4532-81D4-783C4875D62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B2EF135-93AF-481D-9576-127427E29448}">
      <dgm:prSet/>
      <dgm:spPr/>
      <dgm:t>
        <a:bodyPr/>
        <a:lstStyle/>
        <a:p>
          <a:r>
            <a:rPr lang="en-US" b="0" i="0" dirty="0"/>
            <a:t>The maximum cost of the project/unit admissible for Margin Money subsidy under Manufacturing sector for upgradation is Rs. 1.00 crore. Maximum subsidy would be Rs.15 lakh (Rs.20 lakh for NER and Hill States).</a:t>
          </a:r>
          <a:endParaRPr lang="en-US" dirty="0"/>
        </a:p>
      </dgm:t>
    </dgm:pt>
    <dgm:pt modelId="{9FEEBCD1-88BF-41FB-ACF4-D94C4209F08F}" type="parTrans" cxnId="{6C381145-7EBD-4886-B299-2C8B45D8D1E1}">
      <dgm:prSet/>
      <dgm:spPr/>
      <dgm:t>
        <a:bodyPr/>
        <a:lstStyle/>
        <a:p>
          <a:endParaRPr lang="en-US"/>
        </a:p>
      </dgm:t>
    </dgm:pt>
    <dgm:pt modelId="{E37B1FF0-0A46-45CC-A7E4-76CBB271777C}" type="sibTrans" cxnId="{6C381145-7EBD-4886-B299-2C8B45D8D1E1}">
      <dgm:prSet/>
      <dgm:spPr/>
      <dgm:t>
        <a:bodyPr/>
        <a:lstStyle/>
        <a:p>
          <a:endParaRPr lang="en-US"/>
        </a:p>
      </dgm:t>
    </dgm:pt>
    <dgm:pt modelId="{7E2963D5-66C5-4B30-A404-253E4316AC7F}">
      <dgm:prSet/>
      <dgm:spPr/>
      <dgm:t>
        <a:bodyPr/>
        <a:lstStyle/>
        <a:p>
          <a:r>
            <a:rPr lang="en-US" b="0" i="0"/>
            <a:t>The maximum cost of the project/unit admissible for Margin Money subsidy under Business/Service sector for upgradation is Rs. 25 Iakh. Maximum subsidy would be Rs.3.75 lakh (Rs.5 lakh for NER and Hill States). </a:t>
          </a:r>
          <a:endParaRPr lang="en-US"/>
        </a:p>
      </dgm:t>
    </dgm:pt>
    <dgm:pt modelId="{7F9CF14B-54E3-4EA4-957A-4BAF050DEB2A}" type="parTrans" cxnId="{95525C31-5F6D-4A2B-84A4-8DD5D5B4F894}">
      <dgm:prSet/>
      <dgm:spPr/>
      <dgm:t>
        <a:bodyPr/>
        <a:lstStyle/>
        <a:p>
          <a:endParaRPr lang="en-US"/>
        </a:p>
      </dgm:t>
    </dgm:pt>
    <dgm:pt modelId="{6BDC33EF-7A48-4AE9-8F81-008A78A811AE}" type="sibTrans" cxnId="{95525C31-5F6D-4A2B-84A4-8DD5D5B4F894}">
      <dgm:prSet/>
      <dgm:spPr/>
      <dgm:t>
        <a:bodyPr/>
        <a:lstStyle/>
        <a:p>
          <a:endParaRPr lang="en-US"/>
        </a:p>
      </dgm:t>
    </dgm:pt>
    <dgm:pt modelId="{C33CE4A7-FC17-4E1A-A23F-9A5D49ACC6D8}">
      <dgm:prSet/>
      <dgm:spPr/>
      <dgm:t>
        <a:bodyPr/>
        <a:lstStyle/>
        <a:p>
          <a:r>
            <a:rPr lang="en-US" b="0" i="0"/>
            <a:t>The balance amount (excluding the own contribution)of the total project cost will be provided by Banks. </a:t>
          </a:r>
          <a:endParaRPr lang="en-US"/>
        </a:p>
      </dgm:t>
    </dgm:pt>
    <dgm:pt modelId="{ECC55EF8-28B0-4969-A6EB-B5C9919E823E}" type="parTrans" cxnId="{65950CBF-C4A7-46C5-B791-DAA7F59781E8}">
      <dgm:prSet/>
      <dgm:spPr/>
      <dgm:t>
        <a:bodyPr/>
        <a:lstStyle/>
        <a:p>
          <a:endParaRPr lang="en-US"/>
        </a:p>
      </dgm:t>
    </dgm:pt>
    <dgm:pt modelId="{1EFB69DC-FCCB-4674-985B-F92353794905}" type="sibTrans" cxnId="{65950CBF-C4A7-46C5-B791-DAA7F59781E8}">
      <dgm:prSet/>
      <dgm:spPr/>
      <dgm:t>
        <a:bodyPr/>
        <a:lstStyle/>
        <a:p>
          <a:endParaRPr lang="en-US"/>
        </a:p>
      </dgm:t>
    </dgm:pt>
    <dgm:pt modelId="{26562E70-F69A-4833-B898-8393129F5053}">
      <dgm:prSet/>
      <dgm:spPr/>
      <dgm:t>
        <a:bodyPr/>
        <a:lstStyle/>
        <a:p>
          <a:r>
            <a:rPr lang="en-US" b="0" i="0"/>
            <a:t>If the total project cost exceeds Rs. 1.00 Crore or Rs. 25.00 Iakhs for Manufacturing and Service/Business sector respectively, the balance amount maybe provided by banks without any Government subsidy. </a:t>
          </a:r>
          <a:endParaRPr lang="en-US"/>
        </a:p>
      </dgm:t>
    </dgm:pt>
    <dgm:pt modelId="{55F54447-4313-489B-9072-1B044186E60F}" type="parTrans" cxnId="{6F91C3AB-2548-448C-8B1F-70ED0908F41D}">
      <dgm:prSet/>
      <dgm:spPr/>
      <dgm:t>
        <a:bodyPr/>
        <a:lstStyle/>
        <a:p>
          <a:endParaRPr lang="en-US"/>
        </a:p>
      </dgm:t>
    </dgm:pt>
    <dgm:pt modelId="{55C255EE-8D9B-42F7-A137-56C5F7A387D1}" type="sibTrans" cxnId="{6F91C3AB-2548-448C-8B1F-70ED0908F41D}">
      <dgm:prSet/>
      <dgm:spPr/>
      <dgm:t>
        <a:bodyPr/>
        <a:lstStyle/>
        <a:p>
          <a:endParaRPr lang="en-US"/>
        </a:p>
      </dgm:t>
    </dgm:pt>
    <dgm:pt modelId="{8057C568-AAAE-4882-AE34-62ACC53C84BA}" type="pres">
      <dgm:prSet presAssocID="{2AD743EB-9FB5-4532-81D4-783C4875D625}" presName="root" presStyleCnt="0">
        <dgm:presLayoutVars>
          <dgm:dir/>
          <dgm:resizeHandles val="exact"/>
        </dgm:presLayoutVars>
      </dgm:prSet>
      <dgm:spPr/>
    </dgm:pt>
    <dgm:pt modelId="{8DFC3002-451A-48FC-AF94-FD5B9825BCEE}" type="pres">
      <dgm:prSet presAssocID="{1B2EF135-93AF-481D-9576-127427E29448}" presName="compNode" presStyleCnt="0"/>
      <dgm:spPr/>
    </dgm:pt>
    <dgm:pt modelId="{D4837364-CE9A-48E4-8D12-F429EF97AF84}" type="pres">
      <dgm:prSet presAssocID="{1B2EF135-93AF-481D-9576-127427E29448}" presName="bgRect" presStyleLbl="bgShp" presStyleIdx="0" presStyleCnt="4"/>
      <dgm:spPr/>
    </dgm:pt>
    <dgm:pt modelId="{76AC5F6F-F57B-455E-901B-7285B3056B4E}" type="pres">
      <dgm:prSet presAssocID="{1B2EF135-93AF-481D-9576-127427E2944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E7D69522-189A-4406-A476-E82B201E64B6}" type="pres">
      <dgm:prSet presAssocID="{1B2EF135-93AF-481D-9576-127427E29448}" presName="spaceRect" presStyleCnt="0"/>
      <dgm:spPr/>
    </dgm:pt>
    <dgm:pt modelId="{AAAC03C3-FF74-4E79-A381-C6141C6D8FB5}" type="pres">
      <dgm:prSet presAssocID="{1B2EF135-93AF-481D-9576-127427E29448}" presName="parTx" presStyleLbl="revTx" presStyleIdx="0" presStyleCnt="4">
        <dgm:presLayoutVars>
          <dgm:chMax val="0"/>
          <dgm:chPref val="0"/>
        </dgm:presLayoutVars>
      </dgm:prSet>
      <dgm:spPr/>
    </dgm:pt>
    <dgm:pt modelId="{C267B4CD-A7FD-4085-ADA2-176D6E1BF90E}" type="pres">
      <dgm:prSet presAssocID="{E37B1FF0-0A46-45CC-A7E4-76CBB271777C}" presName="sibTrans" presStyleCnt="0"/>
      <dgm:spPr/>
    </dgm:pt>
    <dgm:pt modelId="{7E980683-1F60-4721-8BFD-332923563700}" type="pres">
      <dgm:prSet presAssocID="{7E2963D5-66C5-4B30-A404-253E4316AC7F}" presName="compNode" presStyleCnt="0"/>
      <dgm:spPr/>
    </dgm:pt>
    <dgm:pt modelId="{0D2DA3D7-1D57-475A-AC84-F904BAFBDCF4}" type="pres">
      <dgm:prSet presAssocID="{7E2963D5-66C5-4B30-A404-253E4316AC7F}" presName="bgRect" presStyleLbl="bgShp" presStyleIdx="1" presStyleCnt="4"/>
      <dgm:spPr/>
    </dgm:pt>
    <dgm:pt modelId="{D238877D-B1ED-40A6-97D7-9F25AB2808A0}" type="pres">
      <dgm:prSet presAssocID="{7E2963D5-66C5-4B30-A404-253E4316AC7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uble"/>
        </a:ext>
      </dgm:extLst>
    </dgm:pt>
    <dgm:pt modelId="{7BC6E8C4-5CC7-4115-8AC5-78C6DB6EA02F}" type="pres">
      <dgm:prSet presAssocID="{7E2963D5-66C5-4B30-A404-253E4316AC7F}" presName="spaceRect" presStyleCnt="0"/>
      <dgm:spPr/>
    </dgm:pt>
    <dgm:pt modelId="{F42E3DE3-49C8-4D92-A15D-C552B5D1E9D8}" type="pres">
      <dgm:prSet presAssocID="{7E2963D5-66C5-4B30-A404-253E4316AC7F}" presName="parTx" presStyleLbl="revTx" presStyleIdx="1" presStyleCnt="4">
        <dgm:presLayoutVars>
          <dgm:chMax val="0"/>
          <dgm:chPref val="0"/>
        </dgm:presLayoutVars>
      </dgm:prSet>
      <dgm:spPr/>
    </dgm:pt>
    <dgm:pt modelId="{EA2EA791-D087-4FA9-8A0E-421A58D07DD1}" type="pres">
      <dgm:prSet presAssocID="{6BDC33EF-7A48-4AE9-8F81-008A78A811AE}" presName="sibTrans" presStyleCnt="0"/>
      <dgm:spPr/>
    </dgm:pt>
    <dgm:pt modelId="{25FF3412-A69E-4C16-86F0-5E59FCC15176}" type="pres">
      <dgm:prSet presAssocID="{C33CE4A7-FC17-4E1A-A23F-9A5D49ACC6D8}" presName="compNode" presStyleCnt="0"/>
      <dgm:spPr/>
    </dgm:pt>
    <dgm:pt modelId="{6912278C-2C8E-4D39-A6BD-5C3E0BEAD512}" type="pres">
      <dgm:prSet presAssocID="{C33CE4A7-FC17-4E1A-A23F-9A5D49ACC6D8}" presName="bgRect" presStyleLbl="bgShp" presStyleIdx="2" presStyleCnt="4"/>
      <dgm:spPr/>
    </dgm:pt>
    <dgm:pt modelId="{A4FC5A26-776B-4BD3-B078-D31D7E435657}" type="pres">
      <dgm:prSet presAssocID="{C33CE4A7-FC17-4E1A-A23F-9A5D49ACC6D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25D1F717-E338-42EB-B231-30A69881053F}" type="pres">
      <dgm:prSet presAssocID="{C33CE4A7-FC17-4E1A-A23F-9A5D49ACC6D8}" presName="spaceRect" presStyleCnt="0"/>
      <dgm:spPr/>
    </dgm:pt>
    <dgm:pt modelId="{2CE3058F-59B4-495A-A556-A863B412209F}" type="pres">
      <dgm:prSet presAssocID="{C33CE4A7-FC17-4E1A-A23F-9A5D49ACC6D8}" presName="parTx" presStyleLbl="revTx" presStyleIdx="2" presStyleCnt="4">
        <dgm:presLayoutVars>
          <dgm:chMax val="0"/>
          <dgm:chPref val="0"/>
        </dgm:presLayoutVars>
      </dgm:prSet>
      <dgm:spPr/>
    </dgm:pt>
    <dgm:pt modelId="{9D822AA6-F727-4BF5-A3A4-5CC00093FB3A}" type="pres">
      <dgm:prSet presAssocID="{1EFB69DC-FCCB-4674-985B-F92353794905}" presName="sibTrans" presStyleCnt="0"/>
      <dgm:spPr/>
    </dgm:pt>
    <dgm:pt modelId="{6525D891-7BFA-49C3-841B-0B0BF61DB972}" type="pres">
      <dgm:prSet presAssocID="{26562E70-F69A-4833-B898-8393129F5053}" presName="compNode" presStyleCnt="0"/>
      <dgm:spPr/>
    </dgm:pt>
    <dgm:pt modelId="{4282FC82-65AD-4BDA-92DE-368E45D1616A}" type="pres">
      <dgm:prSet presAssocID="{26562E70-F69A-4833-B898-8393129F5053}" presName="bgRect" presStyleLbl="bgShp" presStyleIdx="3" presStyleCnt="4"/>
      <dgm:spPr/>
    </dgm:pt>
    <dgm:pt modelId="{E7CBB3A6-2ADF-4394-9BBC-5C8C0920AE69}" type="pres">
      <dgm:prSet presAssocID="{26562E70-F69A-4833-B898-8393129F505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upee"/>
        </a:ext>
      </dgm:extLst>
    </dgm:pt>
    <dgm:pt modelId="{7774DF04-F611-412F-A37E-EA10FA70C2CB}" type="pres">
      <dgm:prSet presAssocID="{26562E70-F69A-4833-B898-8393129F5053}" presName="spaceRect" presStyleCnt="0"/>
      <dgm:spPr/>
    </dgm:pt>
    <dgm:pt modelId="{6D19F6C3-F221-49AA-88DB-7134ED11AE61}" type="pres">
      <dgm:prSet presAssocID="{26562E70-F69A-4833-B898-8393129F5053}" presName="parTx" presStyleLbl="revTx" presStyleIdx="3" presStyleCnt="4">
        <dgm:presLayoutVars>
          <dgm:chMax val="0"/>
          <dgm:chPref val="0"/>
        </dgm:presLayoutVars>
      </dgm:prSet>
      <dgm:spPr/>
    </dgm:pt>
  </dgm:ptLst>
  <dgm:cxnLst>
    <dgm:cxn modelId="{B0C88E2A-BA6B-4EDD-A809-013B0EC07C66}" type="presOf" srcId="{1B2EF135-93AF-481D-9576-127427E29448}" destId="{AAAC03C3-FF74-4E79-A381-C6141C6D8FB5}" srcOrd="0" destOrd="0" presId="urn:microsoft.com/office/officeart/2018/2/layout/IconVerticalSolidList"/>
    <dgm:cxn modelId="{95525C31-5F6D-4A2B-84A4-8DD5D5B4F894}" srcId="{2AD743EB-9FB5-4532-81D4-783C4875D625}" destId="{7E2963D5-66C5-4B30-A404-253E4316AC7F}" srcOrd="1" destOrd="0" parTransId="{7F9CF14B-54E3-4EA4-957A-4BAF050DEB2A}" sibTransId="{6BDC33EF-7A48-4AE9-8F81-008A78A811AE}"/>
    <dgm:cxn modelId="{6290AB32-2EE6-4E22-B1B9-DFE19563ECF9}" type="presOf" srcId="{26562E70-F69A-4833-B898-8393129F5053}" destId="{6D19F6C3-F221-49AA-88DB-7134ED11AE61}" srcOrd="0" destOrd="0" presId="urn:microsoft.com/office/officeart/2018/2/layout/IconVerticalSolidList"/>
    <dgm:cxn modelId="{6C381145-7EBD-4886-B299-2C8B45D8D1E1}" srcId="{2AD743EB-9FB5-4532-81D4-783C4875D625}" destId="{1B2EF135-93AF-481D-9576-127427E29448}" srcOrd="0" destOrd="0" parTransId="{9FEEBCD1-88BF-41FB-ACF4-D94C4209F08F}" sibTransId="{E37B1FF0-0A46-45CC-A7E4-76CBB271777C}"/>
    <dgm:cxn modelId="{9D827566-33DC-43E0-A145-3861D0693C27}" type="presOf" srcId="{2AD743EB-9FB5-4532-81D4-783C4875D625}" destId="{8057C568-AAAE-4882-AE34-62ACC53C84BA}" srcOrd="0" destOrd="0" presId="urn:microsoft.com/office/officeart/2018/2/layout/IconVerticalSolidList"/>
    <dgm:cxn modelId="{30C004AA-1589-4D93-884F-70D692C79EB0}" type="presOf" srcId="{C33CE4A7-FC17-4E1A-A23F-9A5D49ACC6D8}" destId="{2CE3058F-59B4-495A-A556-A863B412209F}" srcOrd="0" destOrd="0" presId="urn:microsoft.com/office/officeart/2018/2/layout/IconVerticalSolidList"/>
    <dgm:cxn modelId="{6F91C3AB-2548-448C-8B1F-70ED0908F41D}" srcId="{2AD743EB-9FB5-4532-81D4-783C4875D625}" destId="{26562E70-F69A-4833-B898-8393129F5053}" srcOrd="3" destOrd="0" parTransId="{55F54447-4313-489B-9072-1B044186E60F}" sibTransId="{55C255EE-8D9B-42F7-A137-56C5F7A387D1}"/>
    <dgm:cxn modelId="{65950CBF-C4A7-46C5-B791-DAA7F59781E8}" srcId="{2AD743EB-9FB5-4532-81D4-783C4875D625}" destId="{C33CE4A7-FC17-4E1A-A23F-9A5D49ACC6D8}" srcOrd="2" destOrd="0" parTransId="{ECC55EF8-28B0-4969-A6EB-B5C9919E823E}" sibTransId="{1EFB69DC-FCCB-4674-985B-F92353794905}"/>
    <dgm:cxn modelId="{76C990D0-2EC8-4D08-9838-D8FDFDF62CC7}" type="presOf" srcId="{7E2963D5-66C5-4B30-A404-253E4316AC7F}" destId="{F42E3DE3-49C8-4D92-A15D-C552B5D1E9D8}" srcOrd="0" destOrd="0" presId="urn:microsoft.com/office/officeart/2018/2/layout/IconVerticalSolidList"/>
    <dgm:cxn modelId="{D00FD8FC-35FE-4600-BE9E-2ACD9C78E07E}" type="presParOf" srcId="{8057C568-AAAE-4882-AE34-62ACC53C84BA}" destId="{8DFC3002-451A-48FC-AF94-FD5B9825BCEE}" srcOrd="0" destOrd="0" presId="urn:microsoft.com/office/officeart/2018/2/layout/IconVerticalSolidList"/>
    <dgm:cxn modelId="{2362F4B6-9CD0-42EC-A895-757743D47CE6}" type="presParOf" srcId="{8DFC3002-451A-48FC-AF94-FD5B9825BCEE}" destId="{D4837364-CE9A-48E4-8D12-F429EF97AF84}" srcOrd="0" destOrd="0" presId="urn:microsoft.com/office/officeart/2018/2/layout/IconVerticalSolidList"/>
    <dgm:cxn modelId="{63C8512F-3D48-4DD7-BF2F-DC28A39955BD}" type="presParOf" srcId="{8DFC3002-451A-48FC-AF94-FD5B9825BCEE}" destId="{76AC5F6F-F57B-455E-901B-7285B3056B4E}" srcOrd="1" destOrd="0" presId="urn:microsoft.com/office/officeart/2018/2/layout/IconVerticalSolidList"/>
    <dgm:cxn modelId="{539852E0-CB43-452E-88FB-A4319AF5E1CA}" type="presParOf" srcId="{8DFC3002-451A-48FC-AF94-FD5B9825BCEE}" destId="{E7D69522-189A-4406-A476-E82B201E64B6}" srcOrd="2" destOrd="0" presId="urn:microsoft.com/office/officeart/2018/2/layout/IconVerticalSolidList"/>
    <dgm:cxn modelId="{4D549D08-0DD6-4683-AD1D-E35F76E0A76A}" type="presParOf" srcId="{8DFC3002-451A-48FC-AF94-FD5B9825BCEE}" destId="{AAAC03C3-FF74-4E79-A381-C6141C6D8FB5}" srcOrd="3" destOrd="0" presId="urn:microsoft.com/office/officeart/2018/2/layout/IconVerticalSolidList"/>
    <dgm:cxn modelId="{8BCFAAAA-43BC-4DF9-85AB-47B34D2D7AEF}" type="presParOf" srcId="{8057C568-AAAE-4882-AE34-62ACC53C84BA}" destId="{C267B4CD-A7FD-4085-ADA2-176D6E1BF90E}" srcOrd="1" destOrd="0" presId="urn:microsoft.com/office/officeart/2018/2/layout/IconVerticalSolidList"/>
    <dgm:cxn modelId="{EBC49815-D6C8-41E9-ACAB-C2AA7C25EC7E}" type="presParOf" srcId="{8057C568-AAAE-4882-AE34-62ACC53C84BA}" destId="{7E980683-1F60-4721-8BFD-332923563700}" srcOrd="2" destOrd="0" presId="urn:microsoft.com/office/officeart/2018/2/layout/IconVerticalSolidList"/>
    <dgm:cxn modelId="{DF062E8A-6DB7-4F1F-8757-1FF190A24611}" type="presParOf" srcId="{7E980683-1F60-4721-8BFD-332923563700}" destId="{0D2DA3D7-1D57-475A-AC84-F904BAFBDCF4}" srcOrd="0" destOrd="0" presId="urn:microsoft.com/office/officeart/2018/2/layout/IconVerticalSolidList"/>
    <dgm:cxn modelId="{689C9A76-9581-44A3-A037-E5BB3BE9CAEB}" type="presParOf" srcId="{7E980683-1F60-4721-8BFD-332923563700}" destId="{D238877D-B1ED-40A6-97D7-9F25AB2808A0}" srcOrd="1" destOrd="0" presId="urn:microsoft.com/office/officeart/2018/2/layout/IconVerticalSolidList"/>
    <dgm:cxn modelId="{3DBCFF2E-C271-4BD5-A791-04C2B6030630}" type="presParOf" srcId="{7E980683-1F60-4721-8BFD-332923563700}" destId="{7BC6E8C4-5CC7-4115-8AC5-78C6DB6EA02F}" srcOrd="2" destOrd="0" presId="urn:microsoft.com/office/officeart/2018/2/layout/IconVerticalSolidList"/>
    <dgm:cxn modelId="{BD79AFAF-9DC7-4024-BEC6-E306B52559DC}" type="presParOf" srcId="{7E980683-1F60-4721-8BFD-332923563700}" destId="{F42E3DE3-49C8-4D92-A15D-C552B5D1E9D8}" srcOrd="3" destOrd="0" presId="urn:microsoft.com/office/officeart/2018/2/layout/IconVerticalSolidList"/>
    <dgm:cxn modelId="{26D00069-884C-4144-BAB6-FC82C9526DDF}" type="presParOf" srcId="{8057C568-AAAE-4882-AE34-62ACC53C84BA}" destId="{EA2EA791-D087-4FA9-8A0E-421A58D07DD1}" srcOrd="3" destOrd="0" presId="urn:microsoft.com/office/officeart/2018/2/layout/IconVerticalSolidList"/>
    <dgm:cxn modelId="{639CAB39-9F02-4C02-B79F-1D318CF19938}" type="presParOf" srcId="{8057C568-AAAE-4882-AE34-62ACC53C84BA}" destId="{25FF3412-A69E-4C16-86F0-5E59FCC15176}" srcOrd="4" destOrd="0" presId="urn:microsoft.com/office/officeart/2018/2/layout/IconVerticalSolidList"/>
    <dgm:cxn modelId="{808FC191-81A2-475F-9D02-894C40448A3D}" type="presParOf" srcId="{25FF3412-A69E-4C16-86F0-5E59FCC15176}" destId="{6912278C-2C8E-4D39-A6BD-5C3E0BEAD512}" srcOrd="0" destOrd="0" presId="urn:microsoft.com/office/officeart/2018/2/layout/IconVerticalSolidList"/>
    <dgm:cxn modelId="{E2AD84BB-11E7-42BD-8C56-D722A72BF987}" type="presParOf" srcId="{25FF3412-A69E-4C16-86F0-5E59FCC15176}" destId="{A4FC5A26-776B-4BD3-B078-D31D7E435657}" srcOrd="1" destOrd="0" presId="urn:microsoft.com/office/officeart/2018/2/layout/IconVerticalSolidList"/>
    <dgm:cxn modelId="{3578D128-8CB4-49D1-AF37-3B2627D0E79D}" type="presParOf" srcId="{25FF3412-A69E-4C16-86F0-5E59FCC15176}" destId="{25D1F717-E338-42EB-B231-30A69881053F}" srcOrd="2" destOrd="0" presId="urn:microsoft.com/office/officeart/2018/2/layout/IconVerticalSolidList"/>
    <dgm:cxn modelId="{6837B0ED-4287-4F4D-BBE2-C2C80B444DBA}" type="presParOf" srcId="{25FF3412-A69E-4C16-86F0-5E59FCC15176}" destId="{2CE3058F-59B4-495A-A556-A863B412209F}" srcOrd="3" destOrd="0" presId="urn:microsoft.com/office/officeart/2018/2/layout/IconVerticalSolidList"/>
    <dgm:cxn modelId="{317B07BD-86B8-4AD4-9ABA-3F046BD4051C}" type="presParOf" srcId="{8057C568-AAAE-4882-AE34-62ACC53C84BA}" destId="{9D822AA6-F727-4BF5-A3A4-5CC00093FB3A}" srcOrd="5" destOrd="0" presId="urn:microsoft.com/office/officeart/2018/2/layout/IconVerticalSolidList"/>
    <dgm:cxn modelId="{322BAE4B-3A70-48AE-A995-3BA7BDD89666}" type="presParOf" srcId="{8057C568-AAAE-4882-AE34-62ACC53C84BA}" destId="{6525D891-7BFA-49C3-841B-0B0BF61DB972}" srcOrd="6" destOrd="0" presId="urn:microsoft.com/office/officeart/2018/2/layout/IconVerticalSolidList"/>
    <dgm:cxn modelId="{BA0D571B-F6AB-4B96-BA2D-0F72DF8910F7}" type="presParOf" srcId="{6525D891-7BFA-49C3-841B-0B0BF61DB972}" destId="{4282FC82-65AD-4BDA-92DE-368E45D1616A}" srcOrd="0" destOrd="0" presId="urn:microsoft.com/office/officeart/2018/2/layout/IconVerticalSolidList"/>
    <dgm:cxn modelId="{9FFB36D5-8DC1-427B-8208-DF988B6F3B0A}" type="presParOf" srcId="{6525D891-7BFA-49C3-841B-0B0BF61DB972}" destId="{E7CBB3A6-2ADF-4394-9BBC-5C8C0920AE69}" srcOrd="1" destOrd="0" presId="urn:microsoft.com/office/officeart/2018/2/layout/IconVerticalSolidList"/>
    <dgm:cxn modelId="{E08EFA0C-A634-4F3A-8244-CB68A899752F}" type="presParOf" srcId="{6525D891-7BFA-49C3-841B-0B0BF61DB972}" destId="{7774DF04-F611-412F-A37E-EA10FA70C2CB}" srcOrd="2" destOrd="0" presId="urn:microsoft.com/office/officeart/2018/2/layout/IconVerticalSolidList"/>
    <dgm:cxn modelId="{DE6F98D0-E694-4E6D-825A-D9A0B33F39A7}" type="presParOf" srcId="{6525D891-7BFA-49C3-841B-0B0BF61DB972}" destId="{6D19F6C3-F221-49AA-88DB-7134ED11AE6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DDD5DC4-7B95-4ADD-9AC4-7D7125E2EC5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7681210-5E84-4ADB-A39D-4CC27B54D499}">
      <dgm:prSet/>
      <dgm:spPr/>
      <dgm:t>
        <a:bodyPr/>
        <a:lstStyle/>
        <a:p>
          <a:r>
            <a:rPr lang="en-US" b="0" i="0"/>
            <a:t>IB SAATHI – </a:t>
          </a:r>
          <a:r>
            <a:rPr lang="en-US" b="0" i="0" baseline="0"/>
            <a:t>Sustainable Access and Aligning Technology for Holistic Inclusion(IB SAATHI)</a:t>
          </a:r>
          <a:endParaRPr lang="en-US"/>
        </a:p>
      </dgm:t>
    </dgm:pt>
    <dgm:pt modelId="{3E37F9B3-B3C4-49C0-BDCB-19DD34AA54E2}" type="parTrans" cxnId="{B67F6D19-F473-40E5-90E3-D28BFEC18272}">
      <dgm:prSet/>
      <dgm:spPr/>
      <dgm:t>
        <a:bodyPr/>
        <a:lstStyle/>
        <a:p>
          <a:endParaRPr lang="en-US"/>
        </a:p>
      </dgm:t>
    </dgm:pt>
    <dgm:pt modelId="{57AA4955-DB92-4AAF-8946-554DDFA25BCB}" type="sibTrans" cxnId="{B67F6D19-F473-40E5-90E3-D28BFEC18272}">
      <dgm:prSet/>
      <dgm:spPr/>
      <dgm:t>
        <a:bodyPr/>
        <a:lstStyle/>
        <a:p>
          <a:endParaRPr lang="en-US"/>
        </a:p>
      </dgm:t>
    </dgm:pt>
    <dgm:pt modelId="{7EAED1D6-9558-4B7A-907C-ECE6DDA8FBEB}">
      <dgm:prSet/>
      <dgm:spPr/>
      <dgm:t>
        <a:bodyPr/>
        <a:lstStyle/>
        <a:p>
          <a:r>
            <a:rPr lang="en-US" b="0" i="0"/>
            <a:t>The new model is a hybrid model. </a:t>
          </a:r>
          <a:endParaRPr lang="en-US"/>
        </a:p>
      </dgm:t>
    </dgm:pt>
    <dgm:pt modelId="{21756252-A920-4BD0-A1CE-A2955C9B9170}" type="parTrans" cxnId="{380CDB60-6035-44A5-951A-E9EDA9938A0D}">
      <dgm:prSet/>
      <dgm:spPr/>
      <dgm:t>
        <a:bodyPr/>
        <a:lstStyle/>
        <a:p>
          <a:endParaRPr lang="en-US"/>
        </a:p>
      </dgm:t>
    </dgm:pt>
    <dgm:pt modelId="{CACC98EC-0FCF-489E-80A1-97D11120E7CA}" type="sibTrans" cxnId="{380CDB60-6035-44A5-951A-E9EDA9938A0D}">
      <dgm:prSet/>
      <dgm:spPr/>
      <dgm:t>
        <a:bodyPr/>
        <a:lstStyle/>
        <a:p>
          <a:endParaRPr lang="en-US"/>
        </a:p>
      </dgm:t>
    </dgm:pt>
    <dgm:pt modelId="{84CCC41F-C38E-48E0-BD47-A5A1FE227410}">
      <dgm:prSet/>
      <dgm:spPr/>
      <dgm:t>
        <a:bodyPr/>
        <a:lstStyle/>
        <a:p>
          <a:r>
            <a:rPr lang="en-US" b="0" i="0"/>
            <a:t>BCs in this model shall offer banking services at the allotted locations for a minimum of 4 hours in their fixed setup. </a:t>
          </a:r>
          <a:endParaRPr lang="en-US"/>
        </a:p>
      </dgm:t>
    </dgm:pt>
    <dgm:pt modelId="{46A7A582-E546-48E6-8311-5BF2BB482AA0}" type="parTrans" cxnId="{9EBFB4EA-7785-4CAF-ACAD-A74FF4E5BCA9}">
      <dgm:prSet/>
      <dgm:spPr/>
      <dgm:t>
        <a:bodyPr/>
        <a:lstStyle/>
        <a:p>
          <a:endParaRPr lang="en-US"/>
        </a:p>
      </dgm:t>
    </dgm:pt>
    <dgm:pt modelId="{B33C2FA2-DB6E-4E44-B9E2-898847CCA6CD}" type="sibTrans" cxnId="{9EBFB4EA-7785-4CAF-ACAD-A74FF4E5BCA9}">
      <dgm:prSet/>
      <dgm:spPr/>
      <dgm:t>
        <a:bodyPr/>
        <a:lstStyle/>
        <a:p>
          <a:endParaRPr lang="en-US"/>
        </a:p>
      </dgm:t>
    </dgm:pt>
    <dgm:pt modelId="{408B9E67-43E2-4148-9C8B-C07B42716759}">
      <dgm:prSet/>
      <dgm:spPr/>
      <dgm:t>
        <a:bodyPr/>
        <a:lstStyle/>
        <a:p>
          <a:r>
            <a:rPr lang="en-US" b="0" i="0"/>
            <a:t>Thereafter, BC agents will be mobile i.e., move to any other uncovered area within their Service Area and offer doorstep services.</a:t>
          </a:r>
          <a:endParaRPr lang="en-US"/>
        </a:p>
      </dgm:t>
    </dgm:pt>
    <dgm:pt modelId="{92B6964D-7EC1-4608-A60F-BDD6DDA5EA2B}" type="parTrans" cxnId="{EC102B4F-CE8F-45B7-AB6C-2868F25113FC}">
      <dgm:prSet/>
      <dgm:spPr/>
      <dgm:t>
        <a:bodyPr/>
        <a:lstStyle/>
        <a:p>
          <a:endParaRPr lang="en-US"/>
        </a:p>
      </dgm:t>
    </dgm:pt>
    <dgm:pt modelId="{DF01BA0F-AF93-49FC-BDD9-BD2EA5979BC1}" type="sibTrans" cxnId="{EC102B4F-CE8F-45B7-AB6C-2868F25113FC}">
      <dgm:prSet/>
      <dgm:spPr/>
      <dgm:t>
        <a:bodyPr/>
        <a:lstStyle/>
        <a:p>
          <a:endParaRPr lang="en-US"/>
        </a:p>
      </dgm:t>
    </dgm:pt>
    <dgm:pt modelId="{131B963D-31EC-4EB7-A2D7-E369CED5B71B}">
      <dgm:prSet/>
      <dgm:spPr/>
      <dgm:t>
        <a:bodyPr/>
        <a:lstStyle/>
        <a:p>
          <a:r>
            <a:rPr lang="en-US" b="0" i="0"/>
            <a:t>The timings shall be decided by ZM.</a:t>
          </a:r>
          <a:endParaRPr lang="en-US"/>
        </a:p>
      </dgm:t>
    </dgm:pt>
    <dgm:pt modelId="{3C5E2434-3F7C-47ED-8C2A-577107DD76C5}" type="parTrans" cxnId="{BB94DEDD-C54B-4643-9AF5-1B09063C085F}">
      <dgm:prSet/>
      <dgm:spPr/>
      <dgm:t>
        <a:bodyPr/>
        <a:lstStyle/>
        <a:p>
          <a:endParaRPr lang="en-US"/>
        </a:p>
      </dgm:t>
    </dgm:pt>
    <dgm:pt modelId="{DE18213F-3B8C-41DF-BF9A-F178286B75B2}" type="sibTrans" cxnId="{BB94DEDD-C54B-4643-9AF5-1B09063C085F}">
      <dgm:prSet/>
      <dgm:spPr/>
      <dgm:t>
        <a:bodyPr/>
        <a:lstStyle/>
        <a:p>
          <a:endParaRPr lang="en-US"/>
        </a:p>
      </dgm:t>
    </dgm:pt>
    <dgm:pt modelId="{D4278BB7-991B-4FE0-B74A-3D6E3F33B5BD}" type="pres">
      <dgm:prSet presAssocID="{DDDD5DC4-7B95-4ADD-9AC4-7D7125E2EC5D}" presName="linear" presStyleCnt="0">
        <dgm:presLayoutVars>
          <dgm:animLvl val="lvl"/>
          <dgm:resizeHandles val="exact"/>
        </dgm:presLayoutVars>
      </dgm:prSet>
      <dgm:spPr/>
    </dgm:pt>
    <dgm:pt modelId="{4FD1619E-C3AE-490E-965E-13B6D6600722}" type="pres">
      <dgm:prSet presAssocID="{C7681210-5E84-4ADB-A39D-4CC27B54D499}" presName="parentText" presStyleLbl="node1" presStyleIdx="0" presStyleCnt="1">
        <dgm:presLayoutVars>
          <dgm:chMax val="0"/>
          <dgm:bulletEnabled val="1"/>
        </dgm:presLayoutVars>
      </dgm:prSet>
      <dgm:spPr/>
    </dgm:pt>
    <dgm:pt modelId="{A20207F1-A1B5-44CA-80D6-D5C1CDD13537}" type="pres">
      <dgm:prSet presAssocID="{C7681210-5E84-4ADB-A39D-4CC27B54D499}" presName="childText" presStyleLbl="revTx" presStyleIdx="0" presStyleCnt="1">
        <dgm:presLayoutVars>
          <dgm:bulletEnabled val="1"/>
        </dgm:presLayoutVars>
      </dgm:prSet>
      <dgm:spPr/>
    </dgm:pt>
  </dgm:ptLst>
  <dgm:cxnLst>
    <dgm:cxn modelId="{FF34AB12-C09D-4933-A775-4AAC6BCF3E5E}" type="presOf" srcId="{DDDD5DC4-7B95-4ADD-9AC4-7D7125E2EC5D}" destId="{D4278BB7-991B-4FE0-B74A-3D6E3F33B5BD}" srcOrd="0" destOrd="0" presId="urn:microsoft.com/office/officeart/2005/8/layout/vList2"/>
    <dgm:cxn modelId="{B67F6D19-F473-40E5-90E3-D28BFEC18272}" srcId="{DDDD5DC4-7B95-4ADD-9AC4-7D7125E2EC5D}" destId="{C7681210-5E84-4ADB-A39D-4CC27B54D499}" srcOrd="0" destOrd="0" parTransId="{3E37F9B3-B3C4-49C0-BDCB-19DD34AA54E2}" sibTransId="{57AA4955-DB92-4AAF-8946-554DDFA25BCB}"/>
    <dgm:cxn modelId="{380CDB60-6035-44A5-951A-E9EDA9938A0D}" srcId="{C7681210-5E84-4ADB-A39D-4CC27B54D499}" destId="{7EAED1D6-9558-4B7A-907C-ECE6DDA8FBEB}" srcOrd="0" destOrd="0" parTransId="{21756252-A920-4BD0-A1CE-A2955C9B9170}" sibTransId="{CACC98EC-0FCF-489E-80A1-97D11120E7CA}"/>
    <dgm:cxn modelId="{EE3D986E-2888-4B56-9296-E95ECB1B325B}" type="presOf" srcId="{408B9E67-43E2-4148-9C8B-C07B42716759}" destId="{A20207F1-A1B5-44CA-80D6-D5C1CDD13537}" srcOrd="0" destOrd="2" presId="urn:microsoft.com/office/officeart/2005/8/layout/vList2"/>
    <dgm:cxn modelId="{EC102B4F-CE8F-45B7-AB6C-2868F25113FC}" srcId="{C7681210-5E84-4ADB-A39D-4CC27B54D499}" destId="{408B9E67-43E2-4148-9C8B-C07B42716759}" srcOrd="2" destOrd="0" parTransId="{92B6964D-7EC1-4608-A60F-BDD6DDA5EA2B}" sibTransId="{DF01BA0F-AF93-49FC-BDD9-BD2EA5979BC1}"/>
    <dgm:cxn modelId="{D2C28075-48E0-4620-B0D8-FB05757E754E}" type="presOf" srcId="{131B963D-31EC-4EB7-A2D7-E369CED5B71B}" destId="{A20207F1-A1B5-44CA-80D6-D5C1CDD13537}" srcOrd="0" destOrd="3" presId="urn:microsoft.com/office/officeart/2005/8/layout/vList2"/>
    <dgm:cxn modelId="{6D2A2E7F-E801-4FE8-9F80-B7FECB124669}" type="presOf" srcId="{C7681210-5E84-4ADB-A39D-4CC27B54D499}" destId="{4FD1619E-C3AE-490E-965E-13B6D6600722}" srcOrd="0" destOrd="0" presId="urn:microsoft.com/office/officeart/2005/8/layout/vList2"/>
    <dgm:cxn modelId="{A86EA280-467C-4A72-BC1C-BF1B6FD63A14}" type="presOf" srcId="{7EAED1D6-9558-4B7A-907C-ECE6DDA8FBEB}" destId="{A20207F1-A1B5-44CA-80D6-D5C1CDD13537}" srcOrd="0" destOrd="0" presId="urn:microsoft.com/office/officeart/2005/8/layout/vList2"/>
    <dgm:cxn modelId="{3196E8BA-C106-4DAB-B3AB-BF15548B084C}" type="presOf" srcId="{84CCC41F-C38E-48E0-BD47-A5A1FE227410}" destId="{A20207F1-A1B5-44CA-80D6-D5C1CDD13537}" srcOrd="0" destOrd="1" presId="urn:microsoft.com/office/officeart/2005/8/layout/vList2"/>
    <dgm:cxn modelId="{BB94DEDD-C54B-4643-9AF5-1B09063C085F}" srcId="{C7681210-5E84-4ADB-A39D-4CC27B54D499}" destId="{131B963D-31EC-4EB7-A2D7-E369CED5B71B}" srcOrd="3" destOrd="0" parTransId="{3C5E2434-3F7C-47ED-8C2A-577107DD76C5}" sibTransId="{DE18213F-3B8C-41DF-BF9A-F178286B75B2}"/>
    <dgm:cxn modelId="{9EBFB4EA-7785-4CAF-ACAD-A74FF4E5BCA9}" srcId="{C7681210-5E84-4ADB-A39D-4CC27B54D499}" destId="{84CCC41F-C38E-48E0-BD47-A5A1FE227410}" srcOrd="1" destOrd="0" parTransId="{46A7A582-E546-48E6-8311-5BF2BB482AA0}" sibTransId="{B33C2FA2-DB6E-4E44-B9E2-898847CCA6CD}"/>
    <dgm:cxn modelId="{C4B6EC62-BDFE-4373-9A97-EDFC6CB1D09D}" type="presParOf" srcId="{D4278BB7-991B-4FE0-B74A-3D6E3F33B5BD}" destId="{4FD1619E-C3AE-490E-965E-13B6D6600722}" srcOrd="0" destOrd="0" presId="urn:microsoft.com/office/officeart/2005/8/layout/vList2"/>
    <dgm:cxn modelId="{3BC1316E-C153-441B-871B-515A6BD7B2EE}" type="presParOf" srcId="{D4278BB7-991B-4FE0-B74A-3D6E3F33B5BD}" destId="{A20207F1-A1B5-44CA-80D6-D5C1CDD1353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4218AB2-FF99-4C91-B382-110315FE3A60}"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EF0E70C4-6E14-412A-8E51-0693B0ADE65F}">
      <dgm:prSet/>
      <dgm:spPr/>
      <dgm:t>
        <a:bodyPr/>
        <a:lstStyle/>
        <a:p>
          <a:r>
            <a:rPr lang="en-US" b="0" i="0" dirty="0"/>
            <a:t>An officer from ZO - Quarterly, </a:t>
          </a:r>
          <a:r>
            <a:rPr lang="en-US" b="0" i="0" dirty="0" err="1"/>
            <a:t>atleast</a:t>
          </a:r>
          <a:r>
            <a:rPr lang="en-US" b="0" i="0" dirty="0"/>
            <a:t> </a:t>
          </a:r>
          <a:r>
            <a:rPr lang="en-US" b="0" i="0" dirty="0">
              <a:highlight>
                <a:srgbClr val="00FF00"/>
              </a:highlight>
            </a:rPr>
            <a:t>25% of the BC locations </a:t>
          </a:r>
          <a:r>
            <a:rPr lang="en-US" b="0" i="0" dirty="0"/>
            <a:t>in the Zone should be visited. </a:t>
          </a:r>
          <a:r>
            <a:rPr lang="en-US" b="0" i="0" dirty="0" err="1"/>
            <a:t>i.e</a:t>
          </a:r>
          <a:r>
            <a:rPr lang="en-US" b="0" i="0" dirty="0"/>
            <a:t>, every year </a:t>
          </a:r>
          <a:r>
            <a:rPr lang="en-US" b="0" i="0" dirty="0" err="1"/>
            <a:t>atleast</a:t>
          </a:r>
          <a:r>
            <a:rPr lang="en-US" b="0" i="0" dirty="0"/>
            <a:t> once, all the BC locations in the Zone are to be visited by any officer from ZO.</a:t>
          </a:r>
          <a:endParaRPr lang="en-US" dirty="0"/>
        </a:p>
      </dgm:t>
    </dgm:pt>
    <dgm:pt modelId="{B0CECE19-50A9-4504-89A6-052EE65946BB}" type="parTrans" cxnId="{080860BE-2F96-44AB-89A8-B5C3F1D98BE7}">
      <dgm:prSet/>
      <dgm:spPr/>
      <dgm:t>
        <a:bodyPr/>
        <a:lstStyle/>
        <a:p>
          <a:endParaRPr lang="en-US"/>
        </a:p>
      </dgm:t>
    </dgm:pt>
    <dgm:pt modelId="{FE6FBB36-F81E-4D1C-9E61-96D66B095AFB}" type="sibTrans" cxnId="{080860BE-2F96-44AB-89A8-B5C3F1D98BE7}">
      <dgm:prSet/>
      <dgm:spPr/>
      <dgm:t>
        <a:bodyPr/>
        <a:lstStyle/>
        <a:p>
          <a:endParaRPr lang="en-US"/>
        </a:p>
      </dgm:t>
    </dgm:pt>
    <dgm:pt modelId="{ECB62A55-C5EF-444C-B764-F48EE1F65568}">
      <dgm:prSet/>
      <dgm:spPr/>
      <dgm:t>
        <a:bodyPr/>
        <a:lstStyle/>
        <a:p>
          <a:r>
            <a:rPr lang="en-US" b="0" i="0" dirty="0"/>
            <a:t>Branch Manager / Officer of the BC’s Base Branch should make surprise visit </a:t>
          </a:r>
          <a:r>
            <a:rPr lang="en-US" b="0" i="0" dirty="0">
              <a:highlight>
                <a:srgbClr val="00FF00"/>
              </a:highlight>
            </a:rPr>
            <a:t>once in a month</a:t>
          </a:r>
          <a:r>
            <a:rPr lang="en-US" b="0" i="0" dirty="0"/>
            <a:t> to the BC locations to check the working of the Field BCs and Cash held by them</a:t>
          </a:r>
          <a:endParaRPr lang="en-US" dirty="0"/>
        </a:p>
      </dgm:t>
    </dgm:pt>
    <dgm:pt modelId="{6043CCDA-DA73-4B8E-92B0-7DEFE025FBC0}" type="parTrans" cxnId="{1F994B42-1C9D-482C-83F0-DDB7A8B25CF3}">
      <dgm:prSet/>
      <dgm:spPr/>
      <dgm:t>
        <a:bodyPr/>
        <a:lstStyle/>
        <a:p>
          <a:endParaRPr lang="en-US"/>
        </a:p>
      </dgm:t>
    </dgm:pt>
    <dgm:pt modelId="{618BEE5E-DD2F-4B82-B272-12B447ED123F}" type="sibTrans" cxnId="{1F994B42-1C9D-482C-83F0-DDB7A8B25CF3}">
      <dgm:prSet/>
      <dgm:spPr/>
      <dgm:t>
        <a:bodyPr/>
        <a:lstStyle/>
        <a:p>
          <a:endParaRPr lang="en-US"/>
        </a:p>
      </dgm:t>
    </dgm:pt>
    <dgm:pt modelId="{00BB9E0A-649A-438F-B8FF-5B8C7568978F}" type="pres">
      <dgm:prSet presAssocID="{A4218AB2-FF99-4C91-B382-110315FE3A60}" presName="hierChild1" presStyleCnt="0">
        <dgm:presLayoutVars>
          <dgm:chPref val="1"/>
          <dgm:dir/>
          <dgm:animOne val="branch"/>
          <dgm:animLvl val="lvl"/>
          <dgm:resizeHandles/>
        </dgm:presLayoutVars>
      </dgm:prSet>
      <dgm:spPr/>
    </dgm:pt>
    <dgm:pt modelId="{6D4F6247-AA27-4944-B92F-6FEB66E90111}" type="pres">
      <dgm:prSet presAssocID="{EF0E70C4-6E14-412A-8E51-0693B0ADE65F}" presName="hierRoot1" presStyleCnt="0"/>
      <dgm:spPr/>
    </dgm:pt>
    <dgm:pt modelId="{EE12D43B-7F02-4CC7-991B-C19560CFCFCB}" type="pres">
      <dgm:prSet presAssocID="{EF0E70C4-6E14-412A-8E51-0693B0ADE65F}" presName="composite" presStyleCnt="0"/>
      <dgm:spPr/>
    </dgm:pt>
    <dgm:pt modelId="{69611FE2-325E-430D-AA16-2722F82E74D6}" type="pres">
      <dgm:prSet presAssocID="{EF0E70C4-6E14-412A-8E51-0693B0ADE65F}" presName="background" presStyleLbl="node0" presStyleIdx="0" presStyleCnt="2"/>
      <dgm:spPr/>
    </dgm:pt>
    <dgm:pt modelId="{C86C5677-A0B6-43B4-B143-0504F3013B38}" type="pres">
      <dgm:prSet presAssocID="{EF0E70C4-6E14-412A-8E51-0693B0ADE65F}" presName="text" presStyleLbl="fgAcc0" presStyleIdx="0" presStyleCnt="2">
        <dgm:presLayoutVars>
          <dgm:chPref val="3"/>
        </dgm:presLayoutVars>
      </dgm:prSet>
      <dgm:spPr/>
    </dgm:pt>
    <dgm:pt modelId="{46B76280-45AD-4061-A9A0-1FB36AE23ECE}" type="pres">
      <dgm:prSet presAssocID="{EF0E70C4-6E14-412A-8E51-0693B0ADE65F}" presName="hierChild2" presStyleCnt="0"/>
      <dgm:spPr/>
    </dgm:pt>
    <dgm:pt modelId="{36D308BA-52C1-4445-ADEC-85EB014D82E7}" type="pres">
      <dgm:prSet presAssocID="{ECB62A55-C5EF-444C-B764-F48EE1F65568}" presName="hierRoot1" presStyleCnt="0"/>
      <dgm:spPr/>
    </dgm:pt>
    <dgm:pt modelId="{3467B9E7-73C6-4AEA-9A7C-E6889FD9E816}" type="pres">
      <dgm:prSet presAssocID="{ECB62A55-C5EF-444C-B764-F48EE1F65568}" presName="composite" presStyleCnt="0"/>
      <dgm:spPr/>
    </dgm:pt>
    <dgm:pt modelId="{4E3CC3E4-28B7-4FF7-90ED-FACF045401D4}" type="pres">
      <dgm:prSet presAssocID="{ECB62A55-C5EF-444C-B764-F48EE1F65568}" presName="background" presStyleLbl="node0" presStyleIdx="1" presStyleCnt="2"/>
      <dgm:spPr/>
    </dgm:pt>
    <dgm:pt modelId="{DAD40E5D-6C4F-4362-9399-6118F6B69E12}" type="pres">
      <dgm:prSet presAssocID="{ECB62A55-C5EF-444C-B764-F48EE1F65568}" presName="text" presStyleLbl="fgAcc0" presStyleIdx="1" presStyleCnt="2">
        <dgm:presLayoutVars>
          <dgm:chPref val="3"/>
        </dgm:presLayoutVars>
      </dgm:prSet>
      <dgm:spPr/>
    </dgm:pt>
    <dgm:pt modelId="{A75B805A-F8F3-49BC-8B68-705825B7BCE8}" type="pres">
      <dgm:prSet presAssocID="{ECB62A55-C5EF-444C-B764-F48EE1F65568}" presName="hierChild2" presStyleCnt="0"/>
      <dgm:spPr/>
    </dgm:pt>
  </dgm:ptLst>
  <dgm:cxnLst>
    <dgm:cxn modelId="{B0D89210-D13A-4820-A7F6-7D480D18A8CD}" type="presOf" srcId="{ECB62A55-C5EF-444C-B764-F48EE1F65568}" destId="{DAD40E5D-6C4F-4362-9399-6118F6B69E12}" srcOrd="0" destOrd="0" presId="urn:microsoft.com/office/officeart/2005/8/layout/hierarchy1"/>
    <dgm:cxn modelId="{1F994B42-1C9D-482C-83F0-DDB7A8B25CF3}" srcId="{A4218AB2-FF99-4C91-B382-110315FE3A60}" destId="{ECB62A55-C5EF-444C-B764-F48EE1F65568}" srcOrd="1" destOrd="0" parTransId="{6043CCDA-DA73-4B8E-92B0-7DEFE025FBC0}" sibTransId="{618BEE5E-DD2F-4B82-B272-12B447ED123F}"/>
    <dgm:cxn modelId="{5B1A324E-B416-4ADC-A3BC-B006E622DC36}" type="presOf" srcId="{EF0E70C4-6E14-412A-8E51-0693B0ADE65F}" destId="{C86C5677-A0B6-43B4-B143-0504F3013B38}" srcOrd="0" destOrd="0" presId="urn:microsoft.com/office/officeart/2005/8/layout/hierarchy1"/>
    <dgm:cxn modelId="{080860BE-2F96-44AB-89A8-B5C3F1D98BE7}" srcId="{A4218AB2-FF99-4C91-B382-110315FE3A60}" destId="{EF0E70C4-6E14-412A-8E51-0693B0ADE65F}" srcOrd="0" destOrd="0" parTransId="{B0CECE19-50A9-4504-89A6-052EE65946BB}" sibTransId="{FE6FBB36-F81E-4D1C-9E61-96D66B095AFB}"/>
    <dgm:cxn modelId="{E3B91CCD-D598-4D3E-9E2F-561824D5784F}" type="presOf" srcId="{A4218AB2-FF99-4C91-B382-110315FE3A60}" destId="{00BB9E0A-649A-438F-B8FF-5B8C7568978F}" srcOrd="0" destOrd="0" presId="urn:microsoft.com/office/officeart/2005/8/layout/hierarchy1"/>
    <dgm:cxn modelId="{04D63D96-87D0-47D7-A87C-8C9DB8025EA1}" type="presParOf" srcId="{00BB9E0A-649A-438F-B8FF-5B8C7568978F}" destId="{6D4F6247-AA27-4944-B92F-6FEB66E90111}" srcOrd="0" destOrd="0" presId="urn:microsoft.com/office/officeart/2005/8/layout/hierarchy1"/>
    <dgm:cxn modelId="{E9828466-34F8-4E17-B7E9-09044073EED1}" type="presParOf" srcId="{6D4F6247-AA27-4944-B92F-6FEB66E90111}" destId="{EE12D43B-7F02-4CC7-991B-C19560CFCFCB}" srcOrd="0" destOrd="0" presId="urn:microsoft.com/office/officeart/2005/8/layout/hierarchy1"/>
    <dgm:cxn modelId="{86C78016-9D54-4483-95F9-A158976818AE}" type="presParOf" srcId="{EE12D43B-7F02-4CC7-991B-C19560CFCFCB}" destId="{69611FE2-325E-430D-AA16-2722F82E74D6}" srcOrd="0" destOrd="0" presId="urn:microsoft.com/office/officeart/2005/8/layout/hierarchy1"/>
    <dgm:cxn modelId="{7E1FD663-1BE4-4013-9E63-136075A5247A}" type="presParOf" srcId="{EE12D43B-7F02-4CC7-991B-C19560CFCFCB}" destId="{C86C5677-A0B6-43B4-B143-0504F3013B38}" srcOrd="1" destOrd="0" presId="urn:microsoft.com/office/officeart/2005/8/layout/hierarchy1"/>
    <dgm:cxn modelId="{38C1D96A-BE59-4B8B-B890-942D8228DED9}" type="presParOf" srcId="{6D4F6247-AA27-4944-B92F-6FEB66E90111}" destId="{46B76280-45AD-4061-A9A0-1FB36AE23ECE}" srcOrd="1" destOrd="0" presId="urn:microsoft.com/office/officeart/2005/8/layout/hierarchy1"/>
    <dgm:cxn modelId="{77B89B42-87ED-4F00-B32D-B79D28BE8BBD}" type="presParOf" srcId="{00BB9E0A-649A-438F-B8FF-5B8C7568978F}" destId="{36D308BA-52C1-4445-ADEC-85EB014D82E7}" srcOrd="1" destOrd="0" presId="urn:microsoft.com/office/officeart/2005/8/layout/hierarchy1"/>
    <dgm:cxn modelId="{87F27AF3-3C3A-4C90-B362-04044CD46352}" type="presParOf" srcId="{36D308BA-52C1-4445-ADEC-85EB014D82E7}" destId="{3467B9E7-73C6-4AEA-9A7C-E6889FD9E816}" srcOrd="0" destOrd="0" presId="urn:microsoft.com/office/officeart/2005/8/layout/hierarchy1"/>
    <dgm:cxn modelId="{7FF7497F-33B4-4873-860D-25D554726BE0}" type="presParOf" srcId="{3467B9E7-73C6-4AEA-9A7C-E6889FD9E816}" destId="{4E3CC3E4-28B7-4FF7-90ED-FACF045401D4}" srcOrd="0" destOrd="0" presId="urn:microsoft.com/office/officeart/2005/8/layout/hierarchy1"/>
    <dgm:cxn modelId="{C96B9BC6-B35F-4C74-A6DC-93E1C37FDD63}" type="presParOf" srcId="{3467B9E7-73C6-4AEA-9A7C-E6889FD9E816}" destId="{DAD40E5D-6C4F-4362-9399-6118F6B69E12}" srcOrd="1" destOrd="0" presId="urn:microsoft.com/office/officeart/2005/8/layout/hierarchy1"/>
    <dgm:cxn modelId="{C05D7A93-786C-4AB3-8D68-1053196AB09E}" type="presParOf" srcId="{36D308BA-52C1-4445-ADEC-85EB014D82E7}" destId="{A75B805A-F8F3-49BC-8B68-705825B7BCE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8B1149B-B95F-440D-B545-6F772C80BCF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9B2DABD-AE9A-4F68-B2F6-698BB0AC8F5F}">
      <dgm:prSet/>
      <dgm:spPr/>
      <dgm:t>
        <a:bodyPr/>
        <a:lstStyle/>
        <a:p>
          <a:r>
            <a:rPr lang="en-US" b="0" i="0"/>
            <a:t>Bank at its discretion may declare incentives / awards / performance recognition systems for FBCs directly without 20% share of the CBCs. </a:t>
          </a:r>
          <a:endParaRPr lang="en-US"/>
        </a:p>
      </dgm:t>
    </dgm:pt>
    <dgm:pt modelId="{BDE9E9B5-F68A-49B5-AFE6-9C72B6D05F83}" type="parTrans" cxnId="{6BABB53C-7E33-4E1C-BFDD-FEAAA5D0D24B}">
      <dgm:prSet/>
      <dgm:spPr/>
      <dgm:t>
        <a:bodyPr/>
        <a:lstStyle/>
        <a:p>
          <a:endParaRPr lang="en-US"/>
        </a:p>
      </dgm:t>
    </dgm:pt>
    <dgm:pt modelId="{224AC653-589D-43F8-A4C0-A0BDFF0CCCE1}" type="sibTrans" cxnId="{6BABB53C-7E33-4E1C-BFDD-FEAAA5D0D24B}">
      <dgm:prSet/>
      <dgm:spPr/>
      <dgm:t>
        <a:bodyPr/>
        <a:lstStyle/>
        <a:p>
          <a:endParaRPr lang="en-US"/>
        </a:p>
      </dgm:t>
    </dgm:pt>
    <dgm:pt modelId="{EE3D39A6-E072-4D9F-A283-606AE58B153B}">
      <dgm:prSet/>
      <dgm:spPr/>
      <dgm:t>
        <a:bodyPr/>
        <a:lstStyle/>
        <a:p>
          <a:r>
            <a:rPr lang="en-US" b="0" i="0"/>
            <a:t>The Executive Director in-charge of FI Department is the Competent Authority for any amendments to the remuneration structure for the CBC / BC</a:t>
          </a:r>
          <a:endParaRPr lang="en-US"/>
        </a:p>
      </dgm:t>
    </dgm:pt>
    <dgm:pt modelId="{4373EDEE-F7A2-4086-B921-DDC23A162DEA}" type="parTrans" cxnId="{B3ABA206-F3DB-488F-90BA-D642A1027DC9}">
      <dgm:prSet/>
      <dgm:spPr/>
      <dgm:t>
        <a:bodyPr/>
        <a:lstStyle/>
        <a:p>
          <a:endParaRPr lang="en-US"/>
        </a:p>
      </dgm:t>
    </dgm:pt>
    <dgm:pt modelId="{26B2AF21-D1DC-4C7A-898F-A6CE77325201}" type="sibTrans" cxnId="{B3ABA206-F3DB-488F-90BA-D642A1027DC9}">
      <dgm:prSet/>
      <dgm:spPr/>
      <dgm:t>
        <a:bodyPr/>
        <a:lstStyle/>
        <a:p>
          <a:endParaRPr lang="en-US"/>
        </a:p>
      </dgm:t>
    </dgm:pt>
    <dgm:pt modelId="{1A2E24B1-F82C-4D1C-AEDC-F59F364247F8}" type="pres">
      <dgm:prSet presAssocID="{F8B1149B-B95F-440D-B545-6F772C80BCFF}" presName="linear" presStyleCnt="0">
        <dgm:presLayoutVars>
          <dgm:animLvl val="lvl"/>
          <dgm:resizeHandles val="exact"/>
        </dgm:presLayoutVars>
      </dgm:prSet>
      <dgm:spPr/>
    </dgm:pt>
    <dgm:pt modelId="{5A764AC5-E7CA-42FA-9ADD-8631BD0B9B00}" type="pres">
      <dgm:prSet presAssocID="{29B2DABD-AE9A-4F68-B2F6-698BB0AC8F5F}" presName="parentText" presStyleLbl="node1" presStyleIdx="0" presStyleCnt="2">
        <dgm:presLayoutVars>
          <dgm:chMax val="0"/>
          <dgm:bulletEnabled val="1"/>
        </dgm:presLayoutVars>
      </dgm:prSet>
      <dgm:spPr/>
    </dgm:pt>
    <dgm:pt modelId="{7D021F4C-398E-4CCC-865D-9D14FB800946}" type="pres">
      <dgm:prSet presAssocID="{224AC653-589D-43F8-A4C0-A0BDFF0CCCE1}" presName="spacer" presStyleCnt="0"/>
      <dgm:spPr/>
    </dgm:pt>
    <dgm:pt modelId="{CC14D8EB-E98C-4204-BA0A-B8BBFB270E33}" type="pres">
      <dgm:prSet presAssocID="{EE3D39A6-E072-4D9F-A283-606AE58B153B}" presName="parentText" presStyleLbl="node1" presStyleIdx="1" presStyleCnt="2">
        <dgm:presLayoutVars>
          <dgm:chMax val="0"/>
          <dgm:bulletEnabled val="1"/>
        </dgm:presLayoutVars>
      </dgm:prSet>
      <dgm:spPr/>
    </dgm:pt>
  </dgm:ptLst>
  <dgm:cxnLst>
    <dgm:cxn modelId="{B3ABA206-F3DB-488F-90BA-D642A1027DC9}" srcId="{F8B1149B-B95F-440D-B545-6F772C80BCFF}" destId="{EE3D39A6-E072-4D9F-A283-606AE58B153B}" srcOrd="1" destOrd="0" parTransId="{4373EDEE-F7A2-4086-B921-DDC23A162DEA}" sibTransId="{26B2AF21-D1DC-4C7A-898F-A6CE77325201}"/>
    <dgm:cxn modelId="{5B5EC41D-96A7-4A10-B424-86B7B7811959}" type="presOf" srcId="{F8B1149B-B95F-440D-B545-6F772C80BCFF}" destId="{1A2E24B1-F82C-4D1C-AEDC-F59F364247F8}" srcOrd="0" destOrd="0" presId="urn:microsoft.com/office/officeart/2005/8/layout/vList2"/>
    <dgm:cxn modelId="{6BABB53C-7E33-4E1C-BFDD-FEAAA5D0D24B}" srcId="{F8B1149B-B95F-440D-B545-6F772C80BCFF}" destId="{29B2DABD-AE9A-4F68-B2F6-698BB0AC8F5F}" srcOrd="0" destOrd="0" parTransId="{BDE9E9B5-F68A-49B5-AFE6-9C72B6D05F83}" sibTransId="{224AC653-589D-43F8-A4C0-A0BDFF0CCCE1}"/>
    <dgm:cxn modelId="{24E70868-0514-462A-BB4C-587E509278FB}" type="presOf" srcId="{29B2DABD-AE9A-4F68-B2F6-698BB0AC8F5F}" destId="{5A764AC5-E7CA-42FA-9ADD-8631BD0B9B00}" srcOrd="0" destOrd="0" presId="urn:microsoft.com/office/officeart/2005/8/layout/vList2"/>
    <dgm:cxn modelId="{D3D2E65A-59A7-45AF-A116-C0EDCF79E92D}" type="presOf" srcId="{EE3D39A6-E072-4D9F-A283-606AE58B153B}" destId="{CC14D8EB-E98C-4204-BA0A-B8BBFB270E33}" srcOrd="0" destOrd="0" presId="urn:microsoft.com/office/officeart/2005/8/layout/vList2"/>
    <dgm:cxn modelId="{A6B3407D-0AB9-4B54-9FF7-D51C3647B64F}" type="presParOf" srcId="{1A2E24B1-F82C-4D1C-AEDC-F59F364247F8}" destId="{5A764AC5-E7CA-42FA-9ADD-8631BD0B9B00}" srcOrd="0" destOrd="0" presId="urn:microsoft.com/office/officeart/2005/8/layout/vList2"/>
    <dgm:cxn modelId="{0850833C-0010-4B1D-99F2-1287674AD756}" type="presParOf" srcId="{1A2E24B1-F82C-4D1C-AEDC-F59F364247F8}" destId="{7D021F4C-398E-4CCC-865D-9D14FB800946}" srcOrd="1" destOrd="0" presId="urn:microsoft.com/office/officeart/2005/8/layout/vList2"/>
    <dgm:cxn modelId="{EB4C2048-E136-412C-A682-7FF23F274DBC}" type="presParOf" srcId="{1A2E24B1-F82C-4D1C-AEDC-F59F364247F8}" destId="{CC14D8EB-E98C-4204-BA0A-B8BBFB270E3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031BF74-50FC-41A8-917B-270C15EFCB3E}" type="doc">
      <dgm:prSet loTypeId="urn:microsoft.com/office/officeart/2018/2/layout/IconVerticalSolidList" loCatId="icon" qsTypeId="urn:microsoft.com/office/officeart/2005/8/quickstyle/simple1" qsCatId="simple" csTypeId="urn:microsoft.com/office/officeart/2018/5/colors/Iconchunking_neutralicontext_accent5_2" csCatId="accent5" phldr="1"/>
      <dgm:spPr/>
      <dgm:t>
        <a:bodyPr/>
        <a:lstStyle/>
        <a:p>
          <a:endParaRPr lang="en-US"/>
        </a:p>
      </dgm:t>
    </dgm:pt>
    <dgm:pt modelId="{242CF04D-454B-4F85-886D-A813BCE24EAB}">
      <dgm:prSet/>
      <dgm:spPr/>
      <dgm:t>
        <a:bodyPr/>
        <a:lstStyle/>
        <a:p>
          <a:pPr>
            <a:lnSpc>
              <a:spcPct val="100000"/>
            </a:lnSpc>
          </a:pPr>
          <a:r>
            <a:rPr lang="en-US" b="0" i="0" dirty="0" err="1"/>
            <a:t>Bc</a:t>
          </a:r>
          <a:r>
            <a:rPr lang="en-US" b="0" i="0" dirty="0"/>
            <a:t> /Bank Mitra  Shall be  treated as  inactive, If he/she has not done any (Financial/Non Financial) transaction /log in  in the last  </a:t>
          </a:r>
          <a:r>
            <a:rPr lang="en-US" b="0" i="0" dirty="0">
              <a:highlight>
                <a:srgbClr val="00FF00"/>
              </a:highlight>
            </a:rPr>
            <a:t>3 months( 90 days)</a:t>
          </a:r>
          <a:endParaRPr lang="en-US" dirty="0">
            <a:highlight>
              <a:srgbClr val="00FF00"/>
            </a:highlight>
          </a:endParaRPr>
        </a:p>
      </dgm:t>
    </dgm:pt>
    <dgm:pt modelId="{867DDC61-DF06-46EF-A709-E09240B3DA3F}" type="parTrans" cxnId="{CEAA4DDA-AF9D-442C-9DCD-CE9DD80DD071}">
      <dgm:prSet/>
      <dgm:spPr/>
      <dgm:t>
        <a:bodyPr/>
        <a:lstStyle/>
        <a:p>
          <a:endParaRPr lang="en-US"/>
        </a:p>
      </dgm:t>
    </dgm:pt>
    <dgm:pt modelId="{AC39EA9A-A935-4ABD-9C3A-34CB05639F5C}" type="sibTrans" cxnId="{CEAA4DDA-AF9D-442C-9DCD-CE9DD80DD071}">
      <dgm:prSet/>
      <dgm:spPr/>
      <dgm:t>
        <a:bodyPr/>
        <a:lstStyle/>
        <a:p>
          <a:endParaRPr lang="en-US"/>
        </a:p>
      </dgm:t>
    </dgm:pt>
    <dgm:pt modelId="{1FFDC9A0-A395-481B-8E74-BF6C075E48E3}">
      <dgm:prSet/>
      <dgm:spPr/>
      <dgm:t>
        <a:bodyPr/>
        <a:lstStyle/>
        <a:p>
          <a:pPr>
            <a:lnSpc>
              <a:spcPct val="100000"/>
            </a:lnSpc>
          </a:pPr>
          <a:r>
            <a:rPr lang="en-US" b="0" i="0" dirty="0"/>
            <a:t>Review of BC inactivity to be carried out periodically  </a:t>
          </a:r>
          <a:r>
            <a:rPr lang="en-US" b="0" i="0" dirty="0">
              <a:highlight>
                <a:srgbClr val="00FF00"/>
              </a:highlight>
            </a:rPr>
            <a:t>at least quarterly  basis</a:t>
          </a:r>
          <a:r>
            <a:rPr lang="en-US" b="0" i="0" dirty="0"/>
            <a:t>.</a:t>
          </a:r>
          <a:endParaRPr lang="en-US" dirty="0"/>
        </a:p>
      </dgm:t>
    </dgm:pt>
    <dgm:pt modelId="{37545028-907C-4CA8-A53F-54F8DCEA3114}" type="parTrans" cxnId="{7E798067-0A7C-49A5-B5C6-64F2DCB0FAFB}">
      <dgm:prSet/>
      <dgm:spPr/>
      <dgm:t>
        <a:bodyPr/>
        <a:lstStyle/>
        <a:p>
          <a:endParaRPr lang="en-US"/>
        </a:p>
      </dgm:t>
    </dgm:pt>
    <dgm:pt modelId="{16E47572-27FD-4951-92CF-2A492315760A}" type="sibTrans" cxnId="{7E798067-0A7C-49A5-B5C6-64F2DCB0FAFB}">
      <dgm:prSet/>
      <dgm:spPr/>
      <dgm:t>
        <a:bodyPr/>
        <a:lstStyle/>
        <a:p>
          <a:endParaRPr lang="en-US"/>
        </a:p>
      </dgm:t>
    </dgm:pt>
    <dgm:pt modelId="{6A7ACE02-8803-40C2-BE77-EBA40C9474D5}" type="pres">
      <dgm:prSet presAssocID="{F031BF74-50FC-41A8-917B-270C15EFCB3E}" presName="root" presStyleCnt="0">
        <dgm:presLayoutVars>
          <dgm:dir/>
          <dgm:resizeHandles val="exact"/>
        </dgm:presLayoutVars>
      </dgm:prSet>
      <dgm:spPr/>
    </dgm:pt>
    <dgm:pt modelId="{1F160778-9C02-442C-94C1-C1A186574507}" type="pres">
      <dgm:prSet presAssocID="{242CF04D-454B-4F85-886D-A813BCE24EAB}" presName="compNode" presStyleCnt="0"/>
      <dgm:spPr/>
    </dgm:pt>
    <dgm:pt modelId="{81EAA403-CC2B-4CA0-B54B-03B4773816F3}" type="pres">
      <dgm:prSet presAssocID="{242CF04D-454B-4F85-886D-A813BCE24EAB}" presName="bgRect" presStyleLbl="bgShp" presStyleIdx="0" presStyleCnt="2"/>
      <dgm:spPr/>
    </dgm:pt>
    <dgm:pt modelId="{0D904CE3-EEB9-4528-AB21-DA94AE5823F9}" type="pres">
      <dgm:prSet presAssocID="{242CF04D-454B-4F85-886D-A813BCE24EA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7345B44B-047A-45F3-87DF-B52AC1C6B4B6}" type="pres">
      <dgm:prSet presAssocID="{242CF04D-454B-4F85-886D-A813BCE24EAB}" presName="spaceRect" presStyleCnt="0"/>
      <dgm:spPr/>
    </dgm:pt>
    <dgm:pt modelId="{E766479A-0951-4C8C-842E-A5BC19426ACD}" type="pres">
      <dgm:prSet presAssocID="{242CF04D-454B-4F85-886D-A813BCE24EAB}" presName="parTx" presStyleLbl="revTx" presStyleIdx="0" presStyleCnt="2">
        <dgm:presLayoutVars>
          <dgm:chMax val="0"/>
          <dgm:chPref val="0"/>
        </dgm:presLayoutVars>
      </dgm:prSet>
      <dgm:spPr/>
    </dgm:pt>
    <dgm:pt modelId="{DFC0CD56-3390-4C4C-B09C-43309B69720A}" type="pres">
      <dgm:prSet presAssocID="{AC39EA9A-A935-4ABD-9C3A-34CB05639F5C}" presName="sibTrans" presStyleCnt="0"/>
      <dgm:spPr/>
    </dgm:pt>
    <dgm:pt modelId="{96953822-EF46-4342-BAC4-32A8801BEE10}" type="pres">
      <dgm:prSet presAssocID="{1FFDC9A0-A395-481B-8E74-BF6C075E48E3}" presName="compNode" presStyleCnt="0"/>
      <dgm:spPr/>
    </dgm:pt>
    <dgm:pt modelId="{EC3B2091-1284-4F60-8A17-E68DB9223262}" type="pres">
      <dgm:prSet presAssocID="{1FFDC9A0-A395-481B-8E74-BF6C075E48E3}" presName="bgRect" presStyleLbl="bgShp" presStyleIdx="1" presStyleCnt="2"/>
      <dgm:spPr/>
    </dgm:pt>
    <dgm:pt modelId="{2AAE8E2A-C1F5-4F7B-BDDA-62940B032839}" type="pres">
      <dgm:prSet presAssocID="{1FFDC9A0-A395-481B-8E74-BF6C075E48E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ike"/>
        </a:ext>
      </dgm:extLst>
    </dgm:pt>
    <dgm:pt modelId="{90F4A26C-D53F-4DDA-96A3-9EFF0AB84C31}" type="pres">
      <dgm:prSet presAssocID="{1FFDC9A0-A395-481B-8E74-BF6C075E48E3}" presName="spaceRect" presStyleCnt="0"/>
      <dgm:spPr/>
    </dgm:pt>
    <dgm:pt modelId="{5E9C6A6D-F25C-4410-A864-0E99F6BCCDCA}" type="pres">
      <dgm:prSet presAssocID="{1FFDC9A0-A395-481B-8E74-BF6C075E48E3}" presName="parTx" presStyleLbl="revTx" presStyleIdx="1" presStyleCnt="2">
        <dgm:presLayoutVars>
          <dgm:chMax val="0"/>
          <dgm:chPref val="0"/>
        </dgm:presLayoutVars>
      </dgm:prSet>
      <dgm:spPr/>
    </dgm:pt>
  </dgm:ptLst>
  <dgm:cxnLst>
    <dgm:cxn modelId="{7E798067-0A7C-49A5-B5C6-64F2DCB0FAFB}" srcId="{F031BF74-50FC-41A8-917B-270C15EFCB3E}" destId="{1FFDC9A0-A395-481B-8E74-BF6C075E48E3}" srcOrd="1" destOrd="0" parTransId="{37545028-907C-4CA8-A53F-54F8DCEA3114}" sibTransId="{16E47572-27FD-4951-92CF-2A492315760A}"/>
    <dgm:cxn modelId="{720FA46F-03A1-4B50-A4F9-6996166025AD}" type="presOf" srcId="{1FFDC9A0-A395-481B-8E74-BF6C075E48E3}" destId="{5E9C6A6D-F25C-4410-A864-0E99F6BCCDCA}" srcOrd="0" destOrd="0" presId="urn:microsoft.com/office/officeart/2018/2/layout/IconVerticalSolidList"/>
    <dgm:cxn modelId="{7F2B38A5-FBD8-4859-8838-AE6608253B21}" type="presOf" srcId="{242CF04D-454B-4F85-886D-A813BCE24EAB}" destId="{E766479A-0951-4C8C-842E-A5BC19426ACD}" srcOrd="0" destOrd="0" presId="urn:microsoft.com/office/officeart/2018/2/layout/IconVerticalSolidList"/>
    <dgm:cxn modelId="{F83317CE-137F-4D64-B984-B07A1A688012}" type="presOf" srcId="{F031BF74-50FC-41A8-917B-270C15EFCB3E}" destId="{6A7ACE02-8803-40C2-BE77-EBA40C9474D5}" srcOrd="0" destOrd="0" presId="urn:microsoft.com/office/officeart/2018/2/layout/IconVerticalSolidList"/>
    <dgm:cxn modelId="{CEAA4DDA-AF9D-442C-9DCD-CE9DD80DD071}" srcId="{F031BF74-50FC-41A8-917B-270C15EFCB3E}" destId="{242CF04D-454B-4F85-886D-A813BCE24EAB}" srcOrd="0" destOrd="0" parTransId="{867DDC61-DF06-46EF-A709-E09240B3DA3F}" sibTransId="{AC39EA9A-A935-4ABD-9C3A-34CB05639F5C}"/>
    <dgm:cxn modelId="{2C8D222D-67D1-4353-AA56-ED8A832AD020}" type="presParOf" srcId="{6A7ACE02-8803-40C2-BE77-EBA40C9474D5}" destId="{1F160778-9C02-442C-94C1-C1A186574507}" srcOrd="0" destOrd="0" presId="urn:microsoft.com/office/officeart/2018/2/layout/IconVerticalSolidList"/>
    <dgm:cxn modelId="{F1627525-CD2B-4C39-9D2A-F1EBB3CBB1BE}" type="presParOf" srcId="{1F160778-9C02-442C-94C1-C1A186574507}" destId="{81EAA403-CC2B-4CA0-B54B-03B4773816F3}" srcOrd="0" destOrd="0" presId="urn:microsoft.com/office/officeart/2018/2/layout/IconVerticalSolidList"/>
    <dgm:cxn modelId="{583680D3-ABA5-421F-915A-0BFD51A5DEE3}" type="presParOf" srcId="{1F160778-9C02-442C-94C1-C1A186574507}" destId="{0D904CE3-EEB9-4528-AB21-DA94AE5823F9}" srcOrd="1" destOrd="0" presId="urn:microsoft.com/office/officeart/2018/2/layout/IconVerticalSolidList"/>
    <dgm:cxn modelId="{204CD567-1A8F-4AD4-820A-6300641762DF}" type="presParOf" srcId="{1F160778-9C02-442C-94C1-C1A186574507}" destId="{7345B44B-047A-45F3-87DF-B52AC1C6B4B6}" srcOrd="2" destOrd="0" presId="urn:microsoft.com/office/officeart/2018/2/layout/IconVerticalSolidList"/>
    <dgm:cxn modelId="{2B54913A-09C5-4A1B-B078-A296DF0A2FD6}" type="presParOf" srcId="{1F160778-9C02-442C-94C1-C1A186574507}" destId="{E766479A-0951-4C8C-842E-A5BC19426ACD}" srcOrd="3" destOrd="0" presId="urn:microsoft.com/office/officeart/2018/2/layout/IconVerticalSolidList"/>
    <dgm:cxn modelId="{86BACFDB-6CE1-4784-9E10-E32F0F9A82AC}" type="presParOf" srcId="{6A7ACE02-8803-40C2-BE77-EBA40C9474D5}" destId="{DFC0CD56-3390-4C4C-B09C-43309B69720A}" srcOrd="1" destOrd="0" presId="urn:microsoft.com/office/officeart/2018/2/layout/IconVerticalSolidList"/>
    <dgm:cxn modelId="{7DFC18F5-421F-4601-B7C1-1F7FC8D663B4}" type="presParOf" srcId="{6A7ACE02-8803-40C2-BE77-EBA40C9474D5}" destId="{96953822-EF46-4342-BAC4-32A8801BEE10}" srcOrd="2" destOrd="0" presId="urn:microsoft.com/office/officeart/2018/2/layout/IconVerticalSolidList"/>
    <dgm:cxn modelId="{1B32F225-85FD-4A55-9CDC-8FA65055E728}" type="presParOf" srcId="{96953822-EF46-4342-BAC4-32A8801BEE10}" destId="{EC3B2091-1284-4F60-8A17-E68DB9223262}" srcOrd="0" destOrd="0" presId="urn:microsoft.com/office/officeart/2018/2/layout/IconVerticalSolidList"/>
    <dgm:cxn modelId="{622ED082-E2E2-40D6-A1C2-CBC94A926024}" type="presParOf" srcId="{96953822-EF46-4342-BAC4-32A8801BEE10}" destId="{2AAE8E2A-C1F5-4F7B-BDDA-62940B032839}" srcOrd="1" destOrd="0" presId="urn:microsoft.com/office/officeart/2018/2/layout/IconVerticalSolidList"/>
    <dgm:cxn modelId="{AC22F0D9-7461-477F-840E-D2792F6EB50A}" type="presParOf" srcId="{96953822-EF46-4342-BAC4-32A8801BEE10}" destId="{90F4A26C-D53F-4DDA-96A3-9EFF0AB84C31}" srcOrd="2" destOrd="0" presId="urn:microsoft.com/office/officeart/2018/2/layout/IconVerticalSolidList"/>
    <dgm:cxn modelId="{BB2F3A42-437D-4DE8-9C37-0C284C54B816}" type="presParOf" srcId="{96953822-EF46-4342-BAC4-32A8801BEE10}" destId="{5E9C6A6D-F25C-4410-A864-0E99F6BCCDC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999774-776B-4F77-BFCD-84E1E395CE1E}">
      <dsp:nvSpPr>
        <dsp:cNvPr id="0" name=""/>
        <dsp:cNvSpPr/>
      </dsp:nvSpPr>
      <dsp:spPr>
        <a:xfrm>
          <a:off x="783" y="883125"/>
          <a:ext cx="3056103" cy="1833662"/>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The jewels should normally be of not less than 22-carat fineness. </a:t>
          </a:r>
          <a:endParaRPr lang="en-US" sz="1800" kern="1200"/>
        </a:p>
      </dsp:txBody>
      <dsp:txXfrm>
        <a:off x="783" y="883125"/>
        <a:ext cx="3056103" cy="1833662"/>
      </dsp:txXfrm>
    </dsp:sp>
    <dsp:sp modelId="{0A694654-7420-43E4-9021-8D81ED7ADFF0}">
      <dsp:nvSpPr>
        <dsp:cNvPr id="0" name=""/>
        <dsp:cNvSpPr/>
      </dsp:nvSpPr>
      <dsp:spPr>
        <a:xfrm>
          <a:off x="3362497" y="883125"/>
          <a:ext cx="3056103" cy="1833662"/>
        </a:xfrm>
        <a:prstGeom prst="rect">
          <a:avLst/>
        </a:prstGeom>
        <a:solidFill>
          <a:schemeClr val="accent5">
            <a:hueOff val="2079079"/>
            <a:satOff val="-1338"/>
            <a:lumOff val="9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If the fineness is less than 22 carat and upto 18 carat, the same should be translated to 22 carat by deducting for copper/ silver and other impurities</a:t>
          </a:r>
          <a:endParaRPr lang="en-US" sz="1800" kern="1200"/>
        </a:p>
      </dsp:txBody>
      <dsp:txXfrm>
        <a:off x="3362497" y="883125"/>
        <a:ext cx="3056103" cy="1833662"/>
      </dsp:txXfrm>
    </dsp:sp>
    <dsp:sp modelId="{82573309-0304-42B7-B3D5-8CC40E2480E8}">
      <dsp:nvSpPr>
        <dsp:cNvPr id="0" name=""/>
        <dsp:cNvSpPr/>
      </dsp:nvSpPr>
      <dsp:spPr>
        <a:xfrm>
          <a:off x="783" y="3022398"/>
          <a:ext cx="3056103" cy="1833662"/>
        </a:xfrm>
        <a:prstGeom prst="rect">
          <a:avLst/>
        </a:prstGeom>
        <a:solidFill>
          <a:schemeClr val="accent5">
            <a:hueOff val="4158159"/>
            <a:satOff val="-2675"/>
            <a:lumOff val="18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Ornaments carrying names and initials of persons other than the borrower should not be taken as security without enquiry</a:t>
          </a:r>
          <a:endParaRPr lang="en-US" sz="1800" kern="1200"/>
        </a:p>
      </dsp:txBody>
      <dsp:txXfrm>
        <a:off x="783" y="3022398"/>
        <a:ext cx="3056103" cy="1833662"/>
      </dsp:txXfrm>
    </dsp:sp>
    <dsp:sp modelId="{BEF0C966-2121-4C9D-B5CD-BEA4040B0547}">
      <dsp:nvSpPr>
        <dsp:cNvPr id="0" name=""/>
        <dsp:cNvSpPr/>
      </dsp:nvSpPr>
      <dsp:spPr>
        <a:xfrm>
          <a:off x="3362497" y="3022398"/>
          <a:ext cx="3056103" cy="1833662"/>
        </a:xfrm>
        <a:prstGeom prst="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It is essential that the applicant is the owner of the ornaments.</a:t>
          </a:r>
          <a:endParaRPr lang="en-US" sz="1800" kern="1200"/>
        </a:p>
      </dsp:txBody>
      <dsp:txXfrm>
        <a:off x="3362497" y="3022398"/>
        <a:ext cx="3056103" cy="1833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8B151-1F80-4E0E-8360-9CF0B094E62E}">
      <dsp:nvSpPr>
        <dsp:cNvPr id="0" name=""/>
        <dsp:cNvSpPr/>
      </dsp:nvSpPr>
      <dsp:spPr>
        <a:xfrm>
          <a:off x="0" y="1420"/>
          <a:ext cx="9625383" cy="7199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086B9-05B4-44BF-8BB8-D74FE332B217}">
      <dsp:nvSpPr>
        <dsp:cNvPr id="0" name=""/>
        <dsp:cNvSpPr/>
      </dsp:nvSpPr>
      <dsp:spPr>
        <a:xfrm>
          <a:off x="217789" y="163413"/>
          <a:ext cx="395981" cy="3959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6BCA613-49FC-4AE4-B474-77389064F16A}">
      <dsp:nvSpPr>
        <dsp:cNvPr id="0" name=""/>
        <dsp:cNvSpPr/>
      </dsp:nvSpPr>
      <dsp:spPr>
        <a:xfrm>
          <a:off x="831561" y="1420"/>
          <a:ext cx="8793821" cy="719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96" tIns="76196" rIns="76196" bIns="76196" numCol="1" spcCol="1270" anchor="ctr" anchorCtr="0">
          <a:noAutofit/>
        </a:bodyPr>
        <a:lstStyle/>
        <a:p>
          <a:pPr marL="0" lvl="0" indent="0" algn="l" defTabSz="889000">
            <a:lnSpc>
              <a:spcPct val="90000"/>
            </a:lnSpc>
            <a:spcBef>
              <a:spcPct val="0"/>
            </a:spcBef>
            <a:spcAft>
              <a:spcPct val="35000"/>
            </a:spcAft>
            <a:buNone/>
          </a:pPr>
          <a:r>
            <a:rPr lang="en-US" sz="2000" b="0" i="0" kern="1200"/>
            <a:t>Requested loan amount </a:t>
          </a:r>
          <a:endParaRPr lang="en-US" sz="2000" kern="1200"/>
        </a:p>
      </dsp:txBody>
      <dsp:txXfrm>
        <a:off x="831561" y="1420"/>
        <a:ext cx="8793821" cy="719966"/>
      </dsp:txXfrm>
    </dsp:sp>
    <dsp:sp modelId="{F54F4707-9FAF-4A5F-8DEB-D2DE5340F152}">
      <dsp:nvSpPr>
        <dsp:cNvPr id="0" name=""/>
        <dsp:cNvSpPr/>
      </dsp:nvSpPr>
      <dsp:spPr>
        <a:xfrm>
          <a:off x="0" y="901378"/>
          <a:ext cx="9625383" cy="7199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01C91A-C3E6-46B6-948F-5199CB73B513}">
      <dsp:nvSpPr>
        <dsp:cNvPr id="0" name=""/>
        <dsp:cNvSpPr/>
      </dsp:nvSpPr>
      <dsp:spPr>
        <a:xfrm>
          <a:off x="217789" y="1063371"/>
          <a:ext cx="395981" cy="3959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4B99AE7-12C8-43AC-BE6D-5DD54E696D3D}">
      <dsp:nvSpPr>
        <dsp:cNvPr id="0" name=""/>
        <dsp:cNvSpPr/>
      </dsp:nvSpPr>
      <dsp:spPr>
        <a:xfrm>
          <a:off x="831561" y="901378"/>
          <a:ext cx="8793821" cy="719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96" tIns="76196" rIns="76196" bIns="76196" numCol="1" spcCol="1270" anchor="ctr" anchorCtr="0">
          <a:noAutofit/>
        </a:bodyPr>
        <a:lstStyle/>
        <a:p>
          <a:pPr marL="0" lvl="0" indent="0" algn="l" defTabSz="889000">
            <a:lnSpc>
              <a:spcPct val="90000"/>
            </a:lnSpc>
            <a:spcBef>
              <a:spcPct val="0"/>
            </a:spcBef>
            <a:spcAft>
              <a:spcPct val="35000"/>
            </a:spcAft>
            <a:buNone/>
          </a:pPr>
          <a:r>
            <a:rPr lang="en-US" sz="2000" b="0" i="0" kern="1200"/>
            <a:t>ii. Requirement to meet Working Capital requirements as per Scale of Finance whichever is less.</a:t>
          </a:r>
          <a:endParaRPr lang="en-US" sz="2000" kern="1200"/>
        </a:p>
      </dsp:txBody>
      <dsp:txXfrm>
        <a:off x="831561" y="901378"/>
        <a:ext cx="8793821" cy="719966"/>
      </dsp:txXfrm>
    </dsp:sp>
    <dsp:sp modelId="{B7EB30E6-02D7-48A6-ACFE-BF98114948B5}">
      <dsp:nvSpPr>
        <dsp:cNvPr id="0" name=""/>
        <dsp:cNvSpPr/>
      </dsp:nvSpPr>
      <dsp:spPr>
        <a:xfrm>
          <a:off x="0" y="1801337"/>
          <a:ext cx="9625383" cy="7199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66A9AE-3253-4983-AA80-B5ED5981BA85}">
      <dsp:nvSpPr>
        <dsp:cNvPr id="0" name=""/>
        <dsp:cNvSpPr/>
      </dsp:nvSpPr>
      <dsp:spPr>
        <a:xfrm>
          <a:off x="217789" y="1963329"/>
          <a:ext cx="395981" cy="3959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A6D5E41-2DF4-4631-A092-F7DC6E439BDF}">
      <dsp:nvSpPr>
        <dsp:cNvPr id="0" name=""/>
        <dsp:cNvSpPr/>
      </dsp:nvSpPr>
      <dsp:spPr>
        <a:xfrm>
          <a:off x="831561" y="1801337"/>
          <a:ext cx="8793821" cy="719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96" tIns="76196" rIns="76196" bIns="76196" numCol="1" spcCol="1270" anchor="ctr" anchorCtr="0">
          <a:noAutofit/>
        </a:bodyPr>
        <a:lstStyle/>
        <a:p>
          <a:pPr marL="0" lvl="0" indent="0" algn="l" defTabSz="889000">
            <a:lnSpc>
              <a:spcPct val="90000"/>
            </a:lnSpc>
            <a:spcBef>
              <a:spcPct val="0"/>
            </a:spcBef>
            <a:spcAft>
              <a:spcPct val="35000"/>
            </a:spcAft>
            <a:buNone/>
          </a:pPr>
          <a:r>
            <a:rPr lang="en-US" sz="2000" b="0" i="0" kern="1200"/>
            <a:t>iii. Per gram lending rate fixed by bank or 85% / 70% of panel jewel appraiser’s value, whichever is lower.</a:t>
          </a:r>
          <a:endParaRPr lang="en-US" sz="2000" kern="1200"/>
        </a:p>
      </dsp:txBody>
      <dsp:txXfrm>
        <a:off x="831561" y="1801337"/>
        <a:ext cx="8793821" cy="719966"/>
      </dsp:txXfrm>
    </dsp:sp>
    <dsp:sp modelId="{3125FEBB-DC85-45FF-9ABC-809DDB0B497A}">
      <dsp:nvSpPr>
        <dsp:cNvPr id="0" name=""/>
        <dsp:cNvSpPr/>
      </dsp:nvSpPr>
      <dsp:spPr>
        <a:xfrm>
          <a:off x="0" y="2701295"/>
          <a:ext cx="9625383" cy="71996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40007C-3415-4149-BAD4-8F38E2F63342}">
      <dsp:nvSpPr>
        <dsp:cNvPr id="0" name=""/>
        <dsp:cNvSpPr/>
      </dsp:nvSpPr>
      <dsp:spPr>
        <a:xfrm>
          <a:off x="217789" y="2863288"/>
          <a:ext cx="395981" cy="3959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E05D10-AF3E-4DA2-933A-5415857B1D8D}">
      <dsp:nvSpPr>
        <dsp:cNvPr id="0" name=""/>
        <dsp:cNvSpPr/>
      </dsp:nvSpPr>
      <dsp:spPr>
        <a:xfrm>
          <a:off x="831561" y="2701295"/>
          <a:ext cx="8793821" cy="719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96" tIns="76196" rIns="76196" bIns="76196" numCol="1" spcCol="1270" anchor="ctr" anchorCtr="0">
          <a:noAutofit/>
        </a:bodyPr>
        <a:lstStyle/>
        <a:p>
          <a:pPr marL="0" lvl="0" indent="0" algn="l" defTabSz="889000">
            <a:lnSpc>
              <a:spcPct val="90000"/>
            </a:lnSpc>
            <a:spcBef>
              <a:spcPct val="0"/>
            </a:spcBef>
            <a:spcAft>
              <a:spcPct val="35000"/>
            </a:spcAft>
            <a:buNone/>
          </a:pPr>
          <a:r>
            <a:rPr lang="en-US" sz="2000" b="0" i="0" kern="1200"/>
            <a:t>(Repayment capacity is assessed based on the SOF for the proposed activity.)</a:t>
          </a:r>
          <a:endParaRPr lang="en-US" sz="2000" kern="1200"/>
        </a:p>
      </dsp:txBody>
      <dsp:txXfrm>
        <a:off x="831561" y="2701295"/>
        <a:ext cx="8793821" cy="7199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A24B1-82D2-4BEA-8EEC-1860B6E4105A}">
      <dsp:nvSpPr>
        <dsp:cNvPr id="0" name=""/>
        <dsp:cNvSpPr/>
      </dsp:nvSpPr>
      <dsp:spPr>
        <a:xfrm>
          <a:off x="0" y="424643"/>
          <a:ext cx="6391275" cy="14274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For effective monitoring and to maintain the stipulated LTV ratio during the tenure of the loan, Bank has set a “trigger LTV”, (the point where the monitoring will commence) for Jewel Loans. </a:t>
          </a:r>
          <a:endParaRPr lang="en-US" sz="2000" kern="1200"/>
        </a:p>
      </dsp:txBody>
      <dsp:txXfrm>
        <a:off x="69680" y="494323"/>
        <a:ext cx="6251915" cy="1288040"/>
      </dsp:txXfrm>
    </dsp:sp>
    <dsp:sp modelId="{3419C8D5-0C3D-42D2-A04F-5EFD05A7DB6D}">
      <dsp:nvSpPr>
        <dsp:cNvPr id="0" name=""/>
        <dsp:cNvSpPr/>
      </dsp:nvSpPr>
      <dsp:spPr>
        <a:xfrm>
          <a:off x="0" y="1909643"/>
          <a:ext cx="6391275" cy="1427400"/>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This trigger LTV will help Branches to prevent loans from breaching the Regulatory LTV.</a:t>
          </a:r>
          <a:endParaRPr lang="en-US" sz="2000" kern="1200"/>
        </a:p>
      </dsp:txBody>
      <dsp:txXfrm>
        <a:off x="69680" y="1979323"/>
        <a:ext cx="6251915" cy="1288040"/>
      </dsp:txXfrm>
    </dsp:sp>
    <dsp:sp modelId="{326B4FEA-FB6D-4C38-85AB-79C2921B691F}">
      <dsp:nvSpPr>
        <dsp:cNvPr id="0" name=""/>
        <dsp:cNvSpPr/>
      </dsp:nvSpPr>
      <dsp:spPr>
        <a:xfrm>
          <a:off x="0" y="3394643"/>
          <a:ext cx="6391275" cy="1427400"/>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MIS Portal Report ID-5177 is available for Branches/ZOs / FGMOs, which provides details of accounts, which have breached Trigger LTV and Regulatory LTV value. </a:t>
          </a:r>
          <a:endParaRPr lang="en-US" sz="2000" kern="1200"/>
        </a:p>
      </dsp:txBody>
      <dsp:txXfrm>
        <a:off x="69680" y="3464323"/>
        <a:ext cx="6251915" cy="1288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4E235-02BC-45D3-8ED7-3FE12C88F8FE}">
      <dsp:nvSpPr>
        <dsp:cNvPr id="0" name=""/>
        <dsp:cNvSpPr/>
      </dsp:nvSpPr>
      <dsp:spPr>
        <a:xfrm>
          <a:off x="254840" y="457918"/>
          <a:ext cx="1357853" cy="135785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977BD3-760F-4887-94E9-815C578C2D53}">
      <dsp:nvSpPr>
        <dsp:cNvPr id="0" name=""/>
        <dsp:cNvSpPr/>
      </dsp:nvSpPr>
      <dsp:spPr>
        <a:xfrm>
          <a:off x="539989" y="743067"/>
          <a:ext cx="787554" cy="7875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4C26FB4-0550-4157-8EAE-786EE381E868}">
      <dsp:nvSpPr>
        <dsp:cNvPr id="0" name=""/>
        <dsp:cNvSpPr/>
      </dsp:nvSpPr>
      <dsp:spPr>
        <a:xfrm>
          <a:off x="1903661" y="457918"/>
          <a:ext cx="3200653" cy="135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Jewels proposed to be auctioned is examined by the bank's appraiser in the presence of the Branch Manager and their present value is ascertained before Auction</a:t>
          </a:r>
          <a:endParaRPr lang="en-US" sz="1400" kern="1200" dirty="0"/>
        </a:p>
      </dsp:txBody>
      <dsp:txXfrm>
        <a:off x="1903661" y="457918"/>
        <a:ext cx="3200653" cy="1357853"/>
      </dsp:txXfrm>
    </dsp:sp>
    <dsp:sp modelId="{CBC9A2F3-0906-4D93-834A-8E5F6126C020}">
      <dsp:nvSpPr>
        <dsp:cNvPr id="0" name=""/>
        <dsp:cNvSpPr/>
      </dsp:nvSpPr>
      <dsp:spPr>
        <a:xfrm>
          <a:off x="5662005" y="457918"/>
          <a:ext cx="1357853" cy="135785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A23C9-4150-47AC-8AA6-EBA84603CD50}">
      <dsp:nvSpPr>
        <dsp:cNvPr id="0" name=""/>
        <dsp:cNvSpPr/>
      </dsp:nvSpPr>
      <dsp:spPr>
        <a:xfrm>
          <a:off x="5947154" y="743067"/>
          <a:ext cx="787554" cy="7875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538F79C-A11C-447B-9DAE-76853CC6D97C}">
      <dsp:nvSpPr>
        <dsp:cNvPr id="0" name=""/>
        <dsp:cNvSpPr/>
      </dsp:nvSpPr>
      <dsp:spPr>
        <a:xfrm>
          <a:off x="7310826" y="457918"/>
          <a:ext cx="3200653" cy="135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a:t>Jewel Auction threshold value = Net weight arrived* Market value as on date of auction (22K) </a:t>
          </a:r>
          <a:endParaRPr lang="en-US" sz="1400" kern="1200"/>
        </a:p>
      </dsp:txBody>
      <dsp:txXfrm>
        <a:off x="7310826" y="457918"/>
        <a:ext cx="3200653" cy="1357853"/>
      </dsp:txXfrm>
    </dsp:sp>
    <dsp:sp modelId="{2E47CE62-0050-4E03-803C-F47DEE108E76}">
      <dsp:nvSpPr>
        <dsp:cNvPr id="0" name=""/>
        <dsp:cNvSpPr/>
      </dsp:nvSpPr>
      <dsp:spPr>
        <a:xfrm>
          <a:off x="254840" y="2559582"/>
          <a:ext cx="1357853" cy="135785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62DE76-C7EB-4D79-B567-DA0444DF5BAD}">
      <dsp:nvSpPr>
        <dsp:cNvPr id="0" name=""/>
        <dsp:cNvSpPr/>
      </dsp:nvSpPr>
      <dsp:spPr>
        <a:xfrm>
          <a:off x="539989" y="2844731"/>
          <a:ext cx="787554" cy="7875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76AA11C-F770-467E-9C4F-3697B518F93E}">
      <dsp:nvSpPr>
        <dsp:cNvPr id="0" name=""/>
        <dsp:cNvSpPr/>
      </dsp:nvSpPr>
      <dsp:spPr>
        <a:xfrm>
          <a:off x="1903661" y="2559582"/>
          <a:ext cx="3200653" cy="135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If auction fails due to bid amount lower than the threshold value, the same is to be taken up with ZO with proper justification for approval. </a:t>
          </a:r>
          <a:endParaRPr lang="en-US" sz="1400" kern="1200" dirty="0"/>
        </a:p>
      </dsp:txBody>
      <dsp:txXfrm>
        <a:off x="1903661" y="2559582"/>
        <a:ext cx="3200653" cy="1357853"/>
      </dsp:txXfrm>
    </dsp:sp>
    <dsp:sp modelId="{B44F447F-53C0-4756-B0B9-5D110EFEEA52}">
      <dsp:nvSpPr>
        <dsp:cNvPr id="0" name=""/>
        <dsp:cNvSpPr/>
      </dsp:nvSpPr>
      <dsp:spPr>
        <a:xfrm>
          <a:off x="5662005" y="2559582"/>
          <a:ext cx="1357853" cy="135785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CBA5D6-69FD-45CE-A32D-85955105808C}">
      <dsp:nvSpPr>
        <dsp:cNvPr id="0" name=""/>
        <dsp:cNvSpPr/>
      </dsp:nvSpPr>
      <dsp:spPr>
        <a:xfrm>
          <a:off x="5947154" y="2844731"/>
          <a:ext cx="787554" cy="7875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132D250-7279-4B22-8A8D-E00663C7E069}">
      <dsp:nvSpPr>
        <dsp:cNvPr id="0" name=""/>
        <dsp:cNvSpPr/>
      </dsp:nvSpPr>
      <dsp:spPr>
        <a:xfrm>
          <a:off x="7310826" y="2559582"/>
          <a:ext cx="3200653" cy="135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a:t>Staff members and their relatives, jewel appraisers and their relatives should not be permitted to participate in the auction of jewels pledged as security to the Bank</a:t>
          </a:r>
          <a:endParaRPr lang="en-US" sz="1400" kern="1200"/>
        </a:p>
      </dsp:txBody>
      <dsp:txXfrm>
        <a:off x="7310826" y="2559582"/>
        <a:ext cx="3200653" cy="13578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3AD9F-110C-4FA7-BD3A-C2D9CBD61E97}">
      <dsp:nvSpPr>
        <dsp:cNvPr id="0" name=""/>
        <dsp:cNvSpPr/>
      </dsp:nvSpPr>
      <dsp:spPr>
        <a:xfrm>
          <a:off x="0" y="680697"/>
          <a:ext cx="3404803" cy="2042881"/>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 Reappraisal expenses of Rs.5/- per packet shall be borne by the Bank.</a:t>
          </a:r>
        </a:p>
      </dsp:txBody>
      <dsp:txXfrm>
        <a:off x="0" y="680697"/>
        <a:ext cx="3404803" cy="2042881"/>
      </dsp:txXfrm>
    </dsp:sp>
    <dsp:sp modelId="{7FA1893B-8E3C-4778-A5EF-A12D5EEDCBEB}">
      <dsp:nvSpPr>
        <dsp:cNvPr id="0" name=""/>
        <dsp:cNvSpPr/>
      </dsp:nvSpPr>
      <dsp:spPr>
        <a:xfrm>
          <a:off x="3745283" y="680697"/>
          <a:ext cx="3404803" cy="2042881"/>
        </a:xfrm>
        <a:prstGeom prst="rect">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In non-traditional jewel loan areas, Minimum remuneration amount of Rs.500/- per day for reappraising of jewels shall be paid. </a:t>
          </a:r>
        </a:p>
      </dsp:txBody>
      <dsp:txXfrm>
        <a:off x="3745283" y="680697"/>
        <a:ext cx="3404803" cy="2042881"/>
      </dsp:txXfrm>
    </dsp:sp>
    <dsp:sp modelId="{2F39A273-136D-4068-B208-28C1C3BA1451}">
      <dsp:nvSpPr>
        <dsp:cNvPr id="0" name=""/>
        <dsp:cNvSpPr/>
      </dsp:nvSpPr>
      <dsp:spPr>
        <a:xfrm>
          <a:off x="7490566" y="680697"/>
          <a:ext cx="3404803" cy="2042881"/>
        </a:xfrm>
        <a:prstGeom prst="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 payments to be made by debiting BGL “98311- Re-Appraisal fee” and transferred to the Panel Jewel Appraiser’s Account directly. </a:t>
          </a:r>
        </a:p>
      </dsp:txBody>
      <dsp:txXfrm>
        <a:off x="7490566" y="680697"/>
        <a:ext cx="3404803" cy="20428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7A35C-9154-44A3-9D81-2C04FCCAA548}">
      <dsp:nvSpPr>
        <dsp:cNvPr id="0" name=""/>
        <dsp:cNvSpPr/>
      </dsp:nvSpPr>
      <dsp:spPr>
        <a:xfrm>
          <a:off x="0" y="24278"/>
          <a:ext cx="6391275" cy="100737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a:t>I accept that Bank shall reimburse the value of the Net Weight of gold ornament, as accepted at the time of advance to me in case of any untoward incidents happens to the pledged jewels at branch premises.</a:t>
          </a:r>
          <a:endParaRPr lang="en-US" sz="1400" kern="1200"/>
        </a:p>
      </dsp:txBody>
      <dsp:txXfrm>
        <a:off x="49176" y="73454"/>
        <a:ext cx="6292923" cy="909018"/>
      </dsp:txXfrm>
    </dsp:sp>
    <dsp:sp modelId="{D798B51B-37B4-4BDF-9658-08B07CA443AD}">
      <dsp:nvSpPr>
        <dsp:cNvPr id="0" name=""/>
        <dsp:cNvSpPr/>
      </dsp:nvSpPr>
      <dsp:spPr>
        <a:xfrm>
          <a:off x="0" y="1071968"/>
          <a:ext cx="6391275" cy="1007370"/>
        </a:xfrm>
        <a:prstGeom prst="roundRect">
          <a:avLst/>
        </a:prstGeom>
        <a:solidFill>
          <a:schemeClr val="accent5">
            <a:hueOff val="1827658"/>
            <a:satOff val="199"/>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dirty="0"/>
            <a:t>For the materials causing difference in Gross Weight &amp; Net Weight, I am liable to prove and justify its purity / genuineness by submitting valid proof of the same through proper bills, </a:t>
          </a:r>
          <a:r>
            <a:rPr lang="en-US" sz="1400" b="0" i="0" kern="1200" dirty="0" err="1"/>
            <a:t>etc</a:t>
          </a:r>
          <a:r>
            <a:rPr lang="en-US" sz="1400" b="0" i="0" kern="1200" dirty="0"/>
            <a:t>, at the time of applying the loan and the same will be part of the loan document.</a:t>
          </a:r>
          <a:endParaRPr lang="en-US" sz="1400" kern="1200" dirty="0"/>
        </a:p>
      </dsp:txBody>
      <dsp:txXfrm>
        <a:off x="49176" y="1121144"/>
        <a:ext cx="6292923" cy="909018"/>
      </dsp:txXfrm>
    </dsp:sp>
    <dsp:sp modelId="{B766E73B-293B-485A-822D-D4165017A9D2}">
      <dsp:nvSpPr>
        <dsp:cNvPr id="0" name=""/>
        <dsp:cNvSpPr/>
      </dsp:nvSpPr>
      <dsp:spPr>
        <a:xfrm>
          <a:off x="0" y="2119658"/>
          <a:ext cx="6391275" cy="1007370"/>
        </a:xfrm>
        <a:prstGeom prst="roundRect">
          <a:avLst/>
        </a:prstGeom>
        <a:solidFill>
          <a:schemeClr val="accent5">
            <a:hueOff val="3655316"/>
            <a:satOff val="397"/>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a:t>In absence of which, I shall not make any claim against the loss of the same.</a:t>
          </a:r>
          <a:endParaRPr lang="en-US" sz="1400" kern="1200"/>
        </a:p>
      </dsp:txBody>
      <dsp:txXfrm>
        <a:off x="49176" y="2168834"/>
        <a:ext cx="6292923" cy="909018"/>
      </dsp:txXfrm>
    </dsp:sp>
    <dsp:sp modelId="{B923A78A-9967-4E87-92C4-A4D091B6ED60}">
      <dsp:nvSpPr>
        <dsp:cNvPr id="0" name=""/>
        <dsp:cNvSpPr/>
      </dsp:nvSpPr>
      <dsp:spPr>
        <a:xfrm>
          <a:off x="0" y="3167348"/>
          <a:ext cx="6391275" cy="1007370"/>
        </a:xfrm>
        <a:prstGeom prst="roundRect">
          <a:avLst/>
        </a:prstGeom>
        <a:solidFill>
          <a:schemeClr val="accent5">
            <a:hueOff val="5482974"/>
            <a:satOff val="596"/>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dirty="0"/>
            <a:t>I hereby declare that precious stones / gems are not pledged by me.</a:t>
          </a:r>
          <a:endParaRPr lang="en-US" sz="1400" kern="1200" dirty="0"/>
        </a:p>
      </dsp:txBody>
      <dsp:txXfrm>
        <a:off x="49176" y="3216524"/>
        <a:ext cx="6292923" cy="909018"/>
      </dsp:txXfrm>
    </dsp:sp>
    <dsp:sp modelId="{856DF700-190D-4DB0-BE76-852A7E0153E2}">
      <dsp:nvSpPr>
        <dsp:cNvPr id="0" name=""/>
        <dsp:cNvSpPr/>
      </dsp:nvSpPr>
      <dsp:spPr>
        <a:xfrm>
          <a:off x="0" y="4215038"/>
          <a:ext cx="6391275" cy="1007370"/>
        </a:xfrm>
        <a:prstGeom prst="roundRect">
          <a:avLst/>
        </a:prstGeom>
        <a:solidFill>
          <a:schemeClr val="accent5">
            <a:hueOff val="7310632"/>
            <a:satOff val="795"/>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a:t>Further, I accept that Bank shall reimburse the 10% of value of the stones / gems or Rs.10,000/- whichever is lower as compensation. </a:t>
          </a:r>
          <a:endParaRPr lang="en-US" sz="1400" kern="1200"/>
        </a:p>
      </dsp:txBody>
      <dsp:txXfrm>
        <a:off x="49176" y="4264214"/>
        <a:ext cx="6292923" cy="9090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3CA77-4350-484D-9F62-847C54624675}">
      <dsp:nvSpPr>
        <dsp:cNvPr id="0" name=""/>
        <dsp:cNvSpPr/>
      </dsp:nvSpPr>
      <dsp:spPr>
        <a:xfrm>
          <a:off x="0" y="73622"/>
          <a:ext cx="3389056" cy="2033433"/>
        </a:xfrm>
        <a:prstGeom prst="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t>Only Fresh/ Enhancement and Takeover accounts are eligible. </a:t>
          </a:r>
          <a:endParaRPr lang="en-US" sz="1600" kern="1200"/>
        </a:p>
      </dsp:txBody>
      <dsp:txXfrm>
        <a:off x="0" y="73622"/>
        <a:ext cx="3389056" cy="2033433"/>
      </dsp:txXfrm>
    </dsp:sp>
    <dsp:sp modelId="{B58F963B-20A3-46C3-AF5F-5D295E8195D2}">
      <dsp:nvSpPr>
        <dsp:cNvPr id="0" name=""/>
        <dsp:cNvSpPr/>
      </dsp:nvSpPr>
      <dsp:spPr>
        <a:xfrm>
          <a:off x="3727962" y="73622"/>
          <a:ext cx="3389056" cy="2033433"/>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t>Loan amount from Rs.25 lakhs and up to Rs.30 Cr. </a:t>
          </a:r>
          <a:endParaRPr lang="en-US" sz="1600" kern="1200"/>
        </a:p>
      </dsp:txBody>
      <dsp:txXfrm>
        <a:off x="3727962" y="73622"/>
        <a:ext cx="3389056" cy="2033433"/>
      </dsp:txXfrm>
    </dsp:sp>
    <dsp:sp modelId="{70E2DB28-EDC4-43AD-B832-3E5EFB4F0DFC}">
      <dsp:nvSpPr>
        <dsp:cNvPr id="0" name=""/>
        <dsp:cNvSpPr/>
      </dsp:nvSpPr>
      <dsp:spPr>
        <a:xfrm>
          <a:off x="7455924" y="73622"/>
          <a:ext cx="3389056" cy="2033433"/>
        </a:xfrm>
        <a:prstGeom prst="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t>Proposal with CMR 1 to 4 or equivalent CIC rank, with minimum immovable/liquid security coverage of 50%. </a:t>
          </a:r>
          <a:endParaRPr lang="en-US" sz="1600" kern="1200"/>
        </a:p>
      </dsp:txBody>
      <dsp:txXfrm>
        <a:off x="7455924" y="73622"/>
        <a:ext cx="3389056" cy="2033433"/>
      </dsp:txXfrm>
    </dsp:sp>
    <dsp:sp modelId="{EAA373CC-1480-45F6-A2EC-8A7D0A00F65E}">
      <dsp:nvSpPr>
        <dsp:cNvPr id="0" name=""/>
        <dsp:cNvSpPr/>
      </dsp:nvSpPr>
      <dsp:spPr>
        <a:xfrm>
          <a:off x="0" y="2445961"/>
          <a:ext cx="3389056" cy="2033433"/>
        </a:xfrm>
        <a:prstGeom prst="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t>CMR – 5/Proposal without CMR or equivalent other commercial CIC score - additional security of 10% or more i.e 60% &amp; above. </a:t>
          </a:r>
          <a:endParaRPr lang="en-US" sz="1600" kern="1200"/>
        </a:p>
      </dsp:txBody>
      <dsp:txXfrm>
        <a:off x="0" y="2445961"/>
        <a:ext cx="3389056" cy="2033433"/>
      </dsp:txXfrm>
    </dsp:sp>
    <dsp:sp modelId="{BAA1B3F6-D14D-4157-B8FB-6E58A455D31E}">
      <dsp:nvSpPr>
        <dsp:cNvPr id="0" name=""/>
        <dsp:cNvSpPr/>
      </dsp:nvSpPr>
      <dsp:spPr>
        <a:xfrm>
          <a:off x="3727962" y="2445961"/>
          <a:ext cx="3389056" cy="2033433"/>
        </a:xfrm>
        <a:prstGeom prst="rect">
          <a:avLst/>
        </a:prstGeom>
        <a:gradFill rotWithShape="0">
          <a:gsLst>
            <a:gs pos="0">
              <a:schemeClr val="accent6">
                <a:hueOff val="0"/>
                <a:satOff val="0"/>
                <a:lumOff val="0"/>
                <a:alphaOff val="0"/>
                <a:tint val="98000"/>
                <a:lumMod val="114000"/>
              </a:schemeClr>
            </a:gs>
            <a:gs pos="100000">
              <a:schemeClr val="accent6">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t>For ETB (Existing to Bank) with CMR 1-5 accounts/ equivalent other commercial CIC score, concessional ROI will be only on additional / fresh TL (in case of TL sanction) </a:t>
          </a:r>
          <a:endParaRPr lang="en-US" sz="1600" kern="1200"/>
        </a:p>
      </dsp:txBody>
      <dsp:txXfrm>
        <a:off x="3727962" y="2445961"/>
        <a:ext cx="3389056" cy="2033433"/>
      </dsp:txXfrm>
    </dsp:sp>
    <dsp:sp modelId="{19EA4991-BA03-4B73-8FF0-3CD98AAA4049}">
      <dsp:nvSpPr>
        <dsp:cNvPr id="0" name=""/>
        <dsp:cNvSpPr/>
      </dsp:nvSpPr>
      <dsp:spPr>
        <a:xfrm>
          <a:off x="7455924" y="2445961"/>
          <a:ext cx="3389056" cy="2033433"/>
        </a:xfrm>
        <a:prstGeom prst="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t>Enhancement in Working capital limit, concessional ROI will be applicable on entire limit subject to additional fund based (Enhancement OCC and Additional TL) amount is more than 40% of existing FB limits. </a:t>
          </a:r>
          <a:endParaRPr lang="en-US" sz="1600" kern="1200"/>
        </a:p>
      </dsp:txBody>
      <dsp:txXfrm>
        <a:off x="7455924" y="2445961"/>
        <a:ext cx="3389056" cy="20334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51E30-02EB-481B-8AB9-2854118E3661}">
      <dsp:nvSpPr>
        <dsp:cNvPr id="0" name=""/>
        <dsp:cNvSpPr/>
      </dsp:nvSpPr>
      <dsp:spPr>
        <a:xfrm>
          <a:off x="0" y="0"/>
          <a:ext cx="7700306" cy="752990"/>
        </a:xfrm>
        <a:prstGeom prst="roundRect">
          <a:avLst>
            <a:gd name="adj" fmla="val 10000"/>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Concession in Processing Charges / Upfront fee (Maximum up to 100%). </a:t>
          </a:r>
          <a:endParaRPr lang="en-US" sz="1900" kern="1200"/>
        </a:p>
      </dsp:txBody>
      <dsp:txXfrm>
        <a:off x="22054" y="22054"/>
        <a:ext cx="6824144" cy="708882"/>
      </dsp:txXfrm>
    </dsp:sp>
    <dsp:sp modelId="{9073AD91-1C03-49CA-BFD1-EDA9E933DF67}">
      <dsp:nvSpPr>
        <dsp:cNvPr id="0" name=""/>
        <dsp:cNvSpPr/>
      </dsp:nvSpPr>
      <dsp:spPr>
        <a:xfrm>
          <a:off x="644900" y="889897"/>
          <a:ext cx="7700306" cy="752990"/>
        </a:xfrm>
        <a:prstGeom prst="roundRect">
          <a:avLst>
            <a:gd name="adj" fmla="val 10000"/>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Concession in Documentation and EM Charges (Maximum up to 100%). </a:t>
          </a:r>
          <a:endParaRPr lang="en-US" sz="1900" kern="1200"/>
        </a:p>
      </dsp:txBody>
      <dsp:txXfrm>
        <a:off x="666954" y="911951"/>
        <a:ext cx="6521854" cy="708882"/>
      </dsp:txXfrm>
    </dsp:sp>
    <dsp:sp modelId="{BBA23000-4F94-40FD-B317-C6ABB7DACDD7}">
      <dsp:nvSpPr>
        <dsp:cNvPr id="0" name=""/>
        <dsp:cNvSpPr/>
      </dsp:nvSpPr>
      <dsp:spPr>
        <a:xfrm>
          <a:off x="1280175" y="1779795"/>
          <a:ext cx="7700306" cy="752990"/>
        </a:xfrm>
        <a:prstGeom prst="roundRect">
          <a:avLst>
            <a:gd name="adj" fmla="val 10000"/>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Finer ROI</a:t>
          </a:r>
          <a:endParaRPr lang="en-US" sz="1900" kern="1200"/>
        </a:p>
      </dsp:txBody>
      <dsp:txXfrm>
        <a:off x="1302229" y="1801849"/>
        <a:ext cx="6531479" cy="708882"/>
      </dsp:txXfrm>
    </dsp:sp>
    <dsp:sp modelId="{F406DB2A-C5E3-4AE9-AEE9-3816FA35EB1E}">
      <dsp:nvSpPr>
        <dsp:cNvPr id="0" name=""/>
        <dsp:cNvSpPr/>
      </dsp:nvSpPr>
      <dsp:spPr>
        <a:xfrm>
          <a:off x="1925076" y="2669692"/>
          <a:ext cx="7700306" cy="752990"/>
        </a:xfrm>
        <a:prstGeom prst="roundRect">
          <a:avLst>
            <a:gd name="adj" fmla="val 10000"/>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With a Project Outlay of Rs 2500.00 Cr</a:t>
          </a:r>
          <a:endParaRPr lang="en-US" sz="1900" kern="1200"/>
        </a:p>
      </dsp:txBody>
      <dsp:txXfrm>
        <a:off x="1947130" y="2691746"/>
        <a:ext cx="6521854" cy="708882"/>
      </dsp:txXfrm>
    </dsp:sp>
    <dsp:sp modelId="{DD37E109-7D1C-46D2-94B3-698AF0A3E355}">
      <dsp:nvSpPr>
        <dsp:cNvPr id="0" name=""/>
        <dsp:cNvSpPr/>
      </dsp:nvSpPr>
      <dsp:spPr>
        <a:xfrm>
          <a:off x="7210862" y="576722"/>
          <a:ext cx="489443" cy="489443"/>
        </a:xfrm>
        <a:prstGeom prst="downArrow">
          <a:avLst>
            <a:gd name="adj1" fmla="val 55000"/>
            <a:gd name="adj2" fmla="val 45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320987" y="576722"/>
        <a:ext cx="269193" cy="368306"/>
      </dsp:txXfrm>
    </dsp:sp>
    <dsp:sp modelId="{30D72FBF-C41C-48F5-A0A3-4377D7FA953E}">
      <dsp:nvSpPr>
        <dsp:cNvPr id="0" name=""/>
        <dsp:cNvSpPr/>
      </dsp:nvSpPr>
      <dsp:spPr>
        <a:xfrm>
          <a:off x="7855763" y="1466619"/>
          <a:ext cx="489443" cy="489443"/>
        </a:xfrm>
        <a:prstGeom prst="downArrow">
          <a:avLst>
            <a:gd name="adj1" fmla="val 55000"/>
            <a:gd name="adj2" fmla="val 45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965888" y="1466619"/>
        <a:ext cx="269193" cy="368306"/>
      </dsp:txXfrm>
    </dsp:sp>
    <dsp:sp modelId="{ABDD8130-5420-46BF-94E5-916AF01B9F42}">
      <dsp:nvSpPr>
        <dsp:cNvPr id="0" name=""/>
        <dsp:cNvSpPr/>
      </dsp:nvSpPr>
      <dsp:spPr>
        <a:xfrm>
          <a:off x="8491038" y="2356517"/>
          <a:ext cx="489443" cy="489443"/>
        </a:xfrm>
        <a:prstGeom prst="downArrow">
          <a:avLst>
            <a:gd name="adj1" fmla="val 55000"/>
            <a:gd name="adj2" fmla="val 45000"/>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01163" y="2356517"/>
        <a:ext cx="269193" cy="3683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0C842-DB07-43BE-B6CB-C9CA8CD661C0}">
      <dsp:nvSpPr>
        <dsp:cNvPr id="0" name=""/>
        <dsp:cNvSpPr/>
      </dsp:nvSpPr>
      <dsp:spPr>
        <a:xfrm>
          <a:off x="0" y="1981"/>
          <a:ext cx="5614987" cy="10041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FE7551-464C-4A19-9A3C-D29AE960B5DF}">
      <dsp:nvSpPr>
        <dsp:cNvPr id="0" name=""/>
        <dsp:cNvSpPr/>
      </dsp:nvSpPr>
      <dsp:spPr>
        <a:xfrm>
          <a:off x="303751" y="227912"/>
          <a:ext cx="552275" cy="5522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6185F05-C02C-4242-819C-F6A079ED4CEE}">
      <dsp:nvSpPr>
        <dsp:cNvPr id="0" name=""/>
        <dsp:cNvSpPr/>
      </dsp:nvSpPr>
      <dsp:spPr>
        <a:xfrm>
          <a:off x="1159778" y="1981"/>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800100">
            <a:lnSpc>
              <a:spcPct val="90000"/>
            </a:lnSpc>
            <a:spcBef>
              <a:spcPct val="0"/>
            </a:spcBef>
            <a:spcAft>
              <a:spcPct val="35000"/>
            </a:spcAft>
            <a:buNone/>
          </a:pPr>
          <a:r>
            <a:rPr lang="en-US" sz="1800" b="0" i="0" kern="1200" baseline="0"/>
            <a:t>IRAC Tracking changed from crop season based To 90 Days In all the SHGs</a:t>
          </a:r>
          <a:endParaRPr lang="en-US" sz="1800" kern="1200"/>
        </a:p>
      </dsp:txBody>
      <dsp:txXfrm>
        <a:off x="1159778" y="1981"/>
        <a:ext cx="4455208" cy="1004136"/>
      </dsp:txXfrm>
    </dsp:sp>
    <dsp:sp modelId="{347CC226-AFBE-4088-806E-FA1417ECC8FF}">
      <dsp:nvSpPr>
        <dsp:cNvPr id="0" name=""/>
        <dsp:cNvSpPr/>
      </dsp:nvSpPr>
      <dsp:spPr>
        <a:xfrm>
          <a:off x="0" y="1257152"/>
          <a:ext cx="5614987" cy="100413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6858B1-17C1-46A4-A352-064CADBA0307}">
      <dsp:nvSpPr>
        <dsp:cNvPr id="0" name=""/>
        <dsp:cNvSpPr/>
      </dsp:nvSpPr>
      <dsp:spPr>
        <a:xfrm>
          <a:off x="303751" y="1483083"/>
          <a:ext cx="552275" cy="5522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388E98B-EC3B-4503-995E-2845E31F8375}">
      <dsp:nvSpPr>
        <dsp:cNvPr id="0" name=""/>
        <dsp:cNvSpPr/>
      </dsp:nvSpPr>
      <dsp:spPr>
        <a:xfrm>
          <a:off x="1159778" y="1257152"/>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800100">
            <a:lnSpc>
              <a:spcPct val="90000"/>
            </a:lnSpc>
            <a:spcBef>
              <a:spcPct val="0"/>
            </a:spcBef>
            <a:spcAft>
              <a:spcPct val="35000"/>
            </a:spcAft>
            <a:buNone/>
          </a:pPr>
          <a:r>
            <a:rPr lang="en-US" sz="1800" b="0" i="0" kern="1200" baseline="0"/>
            <a:t>Monthly reducing DP concept with flexibility In restoring limit &amp; Disbursement</a:t>
          </a:r>
          <a:endParaRPr lang="en-US" sz="1800" kern="1200"/>
        </a:p>
      </dsp:txBody>
      <dsp:txXfrm>
        <a:off x="1159778" y="1257152"/>
        <a:ext cx="4455208" cy="1004136"/>
      </dsp:txXfrm>
    </dsp:sp>
    <dsp:sp modelId="{B1F3240A-4388-4B1A-ABC9-0799E0A1B323}">
      <dsp:nvSpPr>
        <dsp:cNvPr id="0" name=""/>
        <dsp:cNvSpPr/>
      </dsp:nvSpPr>
      <dsp:spPr>
        <a:xfrm>
          <a:off x="0" y="2512323"/>
          <a:ext cx="5614987" cy="100413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660F66-AB28-4B96-B8D7-44B8A2FFCAF2}">
      <dsp:nvSpPr>
        <dsp:cNvPr id="0" name=""/>
        <dsp:cNvSpPr/>
      </dsp:nvSpPr>
      <dsp:spPr>
        <a:xfrm>
          <a:off x="303751" y="2738254"/>
          <a:ext cx="552275" cy="5522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FA4F56D-D7C4-48E1-9BF1-AA7D764EF8E0}">
      <dsp:nvSpPr>
        <dsp:cNvPr id="0" name=""/>
        <dsp:cNvSpPr/>
      </dsp:nvSpPr>
      <dsp:spPr>
        <a:xfrm>
          <a:off x="1159778" y="2512323"/>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800100">
            <a:lnSpc>
              <a:spcPct val="90000"/>
            </a:lnSpc>
            <a:spcBef>
              <a:spcPct val="0"/>
            </a:spcBef>
            <a:spcAft>
              <a:spcPct val="35000"/>
            </a:spcAft>
            <a:buNone/>
          </a:pPr>
          <a:r>
            <a:rPr lang="en-US" sz="1800" b="0" i="0" kern="1200" baseline="0"/>
            <a:t>Capturing SHG member wise details in CBS &amp; reporting to CIC In line with RBI guidelines from Nov’24</a:t>
          </a:r>
          <a:endParaRPr lang="en-US" sz="1800" kern="1200"/>
        </a:p>
      </dsp:txBody>
      <dsp:txXfrm>
        <a:off x="1159778" y="2512323"/>
        <a:ext cx="4455208" cy="1004136"/>
      </dsp:txXfrm>
    </dsp:sp>
    <dsp:sp modelId="{A8F8D457-6C14-4E9C-B9F6-E5EB86BC8CAD}">
      <dsp:nvSpPr>
        <dsp:cNvPr id="0" name=""/>
        <dsp:cNvSpPr/>
      </dsp:nvSpPr>
      <dsp:spPr>
        <a:xfrm>
          <a:off x="0" y="3767494"/>
          <a:ext cx="5614987" cy="10041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BA8D1B-84C2-4E0B-B064-20E7F0078CA7}">
      <dsp:nvSpPr>
        <dsp:cNvPr id="0" name=""/>
        <dsp:cNvSpPr/>
      </dsp:nvSpPr>
      <dsp:spPr>
        <a:xfrm>
          <a:off x="303751" y="3993425"/>
          <a:ext cx="552275" cy="55227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689A986-7C7D-4F33-8E0C-51384A4010FC}">
      <dsp:nvSpPr>
        <dsp:cNvPr id="0" name=""/>
        <dsp:cNvSpPr/>
      </dsp:nvSpPr>
      <dsp:spPr>
        <a:xfrm>
          <a:off x="1159778" y="3767494"/>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800100">
            <a:lnSpc>
              <a:spcPct val="90000"/>
            </a:lnSpc>
            <a:spcBef>
              <a:spcPct val="0"/>
            </a:spcBef>
            <a:spcAft>
              <a:spcPct val="35000"/>
            </a:spcAft>
            <a:buNone/>
          </a:pPr>
          <a:r>
            <a:rPr lang="en-US" sz="1800" b="0" i="0" kern="1200" baseline="0"/>
            <a:t>No need of Stock statement updation &amp; Changes in Security type as Agri multi security - 7&amp;8</a:t>
          </a:r>
          <a:endParaRPr lang="en-US" sz="1800" kern="1200"/>
        </a:p>
      </dsp:txBody>
      <dsp:txXfrm>
        <a:off x="1159778" y="3767494"/>
        <a:ext cx="4455208" cy="100413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B2EF3-102E-427B-849D-B6B3D78D4E83}">
      <dsp:nvSpPr>
        <dsp:cNvPr id="0" name=""/>
        <dsp:cNvSpPr/>
      </dsp:nvSpPr>
      <dsp:spPr>
        <a:xfrm>
          <a:off x="0" y="88293"/>
          <a:ext cx="7139905" cy="1218456"/>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provide direct benefit of lower rate of interest to the eligible Self-Help Groups (SHGs) and Individual beneficiaries</a:t>
          </a:r>
        </a:p>
      </dsp:txBody>
      <dsp:txXfrm>
        <a:off x="59480" y="147773"/>
        <a:ext cx="7020945" cy="1099496"/>
      </dsp:txXfrm>
    </dsp:sp>
    <dsp:sp modelId="{7364FB7C-7C08-4005-A9B2-625542C456F8}">
      <dsp:nvSpPr>
        <dsp:cNvPr id="0" name=""/>
        <dsp:cNvSpPr/>
      </dsp:nvSpPr>
      <dsp:spPr>
        <a:xfrm>
          <a:off x="0" y="1355709"/>
          <a:ext cx="7139905" cy="1218456"/>
        </a:xfrm>
        <a:prstGeom prst="roundRect">
          <a:avLst/>
        </a:prstGeom>
        <a:gradFill rotWithShape="0">
          <a:gsLst>
            <a:gs pos="0">
              <a:schemeClr val="accent2">
                <a:hueOff val="338703"/>
                <a:satOff val="-1658"/>
                <a:lumOff val="931"/>
                <a:alphaOff val="0"/>
                <a:tint val="98000"/>
                <a:lumMod val="114000"/>
              </a:schemeClr>
            </a:gs>
            <a:gs pos="100000">
              <a:schemeClr val="accent2">
                <a:hueOff val="338703"/>
                <a:satOff val="-1658"/>
                <a:lumOff val="931"/>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SHGs with atleast 70% members belonging to SC, OBC or Safai Karamcharis (including identified Manual Scavengers, Waste pickers, and their dependents)</a:t>
          </a:r>
        </a:p>
      </dsp:txBody>
      <dsp:txXfrm>
        <a:off x="59480" y="1415189"/>
        <a:ext cx="7020945" cy="1099496"/>
      </dsp:txXfrm>
    </dsp:sp>
    <dsp:sp modelId="{20518021-1917-4C8A-AC5F-EC32ED7370F6}">
      <dsp:nvSpPr>
        <dsp:cNvPr id="0" name=""/>
        <dsp:cNvSpPr/>
      </dsp:nvSpPr>
      <dsp:spPr>
        <a:xfrm>
          <a:off x="0" y="2623126"/>
          <a:ext cx="7139905" cy="1218456"/>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SHG eligible for interest subvention upto 5% p.a. for loans/cash credit limits up to Rs 10.00 lakh. </a:t>
          </a:r>
        </a:p>
      </dsp:txBody>
      <dsp:txXfrm>
        <a:off x="59480" y="2682606"/>
        <a:ext cx="7020945" cy="1099496"/>
      </dsp:txXfrm>
    </dsp:sp>
    <dsp:sp modelId="{2C8A1476-FB45-48B8-A21E-6068602A67A4}">
      <dsp:nvSpPr>
        <dsp:cNvPr id="0" name=""/>
        <dsp:cNvSpPr/>
      </dsp:nvSpPr>
      <dsp:spPr>
        <a:xfrm>
          <a:off x="0" y="3890543"/>
          <a:ext cx="7139905" cy="1218456"/>
        </a:xfrm>
        <a:prstGeom prst="roundRect">
          <a:avLst/>
        </a:prstGeom>
        <a:gradFill rotWithShape="0">
          <a:gsLst>
            <a:gs pos="0">
              <a:schemeClr val="accent2">
                <a:hueOff val="1016110"/>
                <a:satOff val="-4974"/>
                <a:lumOff val="2794"/>
                <a:alphaOff val="0"/>
                <a:tint val="98000"/>
                <a:lumMod val="114000"/>
              </a:schemeClr>
            </a:gs>
            <a:gs pos="100000">
              <a:schemeClr val="accent2">
                <a:hueOff val="1016110"/>
                <a:satOff val="-4974"/>
                <a:lumOff val="279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Similarly, individuals belonging to SC, OBC and Safai </a:t>
          </a:r>
          <a:r>
            <a:rPr lang="en-US" sz="1700" kern="1200" dirty="0" err="1"/>
            <a:t>Karamcharis</a:t>
          </a:r>
          <a:r>
            <a:rPr lang="en-US" sz="1700" kern="1200" dirty="0"/>
            <a:t> (including identified Manual Scavengers, Waste pickers, and their dependents) will be eligible for interest subvention </a:t>
          </a:r>
          <a:r>
            <a:rPr lang="en-US" sz="1700" kern="1200" dirty="0" err="1"/>
            <a:t>upto</a:t>
          </a:r>
          <a:r>
            <a:rPr lang="en-US" sz="1700" kern="1200" dirty="0"/>
            <a:t> 5% p.a. for loans up to Rs 5.00 lakh. </a:t>
          </a:r>
        </a:p>
      </dsp:txBody>
      <dsp:txXfrm>
        <a:off x="59480" y="3950023"/>
        <a:ext cx="7020945" cy="1099496"/>
      </dsp:txXfrm>
    </dsp:sp>
    <dsp:sp modelId="{9DE7E93F-2D49-48B9-86BE-2240156E10D2}">
      <dsp:nvSpPr>
        <dsp:cNvPr id="0" name=""/>
        <dsp:cNvSpPr/>
      </dsp:nvSpPr>
      <dsp:spPr>
        <a:xfrm>
          <a:off x="0" y="5157960"/>
          <a:ext cx="7139905" cy="1218456"/>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SC and OBC individuals with annual family income upto Rs 3.00 lakh and no income criteria will be applicable in case of Safai Karamcharis.</a:t>
          </a:r>
        </a:p>
      </dsp:txBody>
      <dsp:txXfrm>
        <a:off x="59480" y="5217440"/>
        <a:ext cx="7020945" cy="10994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F42A5-0DAC-4E52-9D73-F33949145AEA}">
      <dsp:nvSpPr>
        <dsp:cNvPr id="0" name=""/>
        <dsp:cNvSpPr/>
      </dsp:nvSpPr>
      <dsp:spPr>
        <a:xfrm>
          <a:off x="280981" y="1910"/>
          <a:ext cx="2867683" cy="172060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i="0" kern="1200" baseline="0"/>
            <a:t>Loan Tenor – Maximum 7 years including 6 to 24 months of moratorium</a:t>
          </a:r>
          <a:endParaRPr lang="en-US" sz="1600" kern="1200"/>
        </a:p>
      </dsp:txBody>
      <dsp:txXfrm>
        <a:off x="280981" y="1910"/>
        <a:ext cx="2867683" cy="1720609"/>
      </dsp:txXfrm>
    </dsp:sp>
    <dsp:sp modelId="{EB72A789-BBE7-4802-A9BD-1DD7D91379C9}">
      <dsp:nvSpPr>
        <dsp:cNvPr id="0" name=""/>
        <dsp:cNvSpPr/>
      </dsp:nvSpPr>
      <dsp:spPr>
        <a:xfrm>
          <a:off x="3435433" y="1910"/>
          <a:ext cx="2867683" cy="1720609"/>
        </a:xfrm>
        <a:prstGeom prst="rect">
          <a:avLst/>
        </a:prstGeom>
        <a:solidFill>
          <a:schemeClr val="accent2">
            <a:hueOff val="270963"/>
            <a:satOff val="-1326"/>
            <a:lumOff val="74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i="0" kern="1200" baseline="0"/>
            <a:t>Interest Subvention - @ 3% p.a. up to a limit of Rs 2 Crore for a maximum period of 7 years.</a:t>
          </a:r>
          <a:endParaRPr lang="en-US" sz="1600" kern="1200"/>
        </a:p>
      </dsp:txBody>
      <dsp:txXfrm>
        <a:off x="3435433" y="1910"/>
        <a:ext cx="2867683" cy="1720609"/>
      </dsp:txXfrm>
    </dsp:sp>
    <dsp:sp modelId="{D1AC0E07-2758-41C0-90DC-231D1A371205}">
      <dsp:nvSpPr>
        <dsp:cNvPr id="0" name=""/>
        <dsp:cNvSpPr/>
      </dsp:nvSpPr>
      <dsp:spPr>
        <a:xfrm>
          <a:off x="280981" y="2009288"/>
          <a:ext cx="2867683" cy="1720609"/>
        </a:xfrm>
        <a:prstGeom prst="rect">
          <a:avLst/>
        </a:prstGeom>
        <a:solidFill>
          <a:schemeClr val="accent2">
            <a:hueOff val="541926"/>
            <a:satOff val="-2653"/>
            <a:lumOff val="149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i="0" kern="1200" baseline="0"/>
            <a:t>Credit Guarantee – CGTMSE up to Rs 2 Crore. </a:t>
          </a:r>
          <a:endParaRPr lang="en-US" sz="1600" kern="1200"/>
        </a:p>
      </dsp:txBody>
      <dsp:txXfrm>
        <a:off x="280981" y="2009288"/>
        <a:ext cx="2867683" cy="1720609"/>
      </dsp:txXfrm>
    </dsp:sp>
    <dsp:sp modelId="{830BDDDC-54E4-46E0-973A-3B940393E260}">
      <dsp:nvSpPr>
        <dsp:cNvPr id="0" name=""/>
        <dsp:cNvSpPr/>
      </dsp:nvSpPr>
      <dsp:spPr>
        <a:xfrm>
          <a:off x="3435433" y="2009288"/>
          <a:ext cx="2867683" cy="1720609"/>
        </a:xfrm>
        <a:prstGeom prst="rect">
          <a:avLst/>
        </a:prstGeom>
        <a:solidFill>
          <a:schemeClr val="accent2">
            <a:hueOff val="812888"/>
            <a:satOff val="-3979"/>
            <a:lumOff val="2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baseline="0"/>
            <a:t>The fee for this coverage will be paid by the Government.</a:t>
          </a:r>
          <a:endParaRPr lang="en-US" sz="1600" kern="1200"/>
        </a:p>
      </dsp:txBody>
      <dsp:txXfrm>
        <a:off x="3435433" y="2009288"/>
        <a:ext cx="2867683" cy="1720609"/>
      </dsp:txXfrm>
    </dsp:sp>
    <dsp:sp modelId="{815A7D01-EA0A-4C04-B926-2223094E0C87}">
      <dsp:nvSpPr>
        <dsp:cNvPr id="0" name=""/>
        <dsp:cNvSpPr/>
      </dsp:nvSpPr>
      <dsp:spPr>
        <a:xfrm>
          <a:off x="280981" y="4016666"/>
          <a:ext cx="2867683" cy="1720609"/>
        </a:xfrm>
        <a:prstGeom prst="rect">
          <a:avLst/>
        </a:prstGeom>
        <a:solidFill>
          <a:schemeClr val="accent2">
            <a:hueOff val="1083851"/>
            <a:satOff val="-5306"/>
            <a:lumOff val="298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i="0" kern="1200" baseline="0"/>
            <a:t>In case of FPOs, guarantee to be availed from the facility created under FPO promotion scheme of DACFW.</a:t>
          </a:r>
          <a:endParaRPr lang="en-US" sz="1600" kern="1200"/>
        </a:p>
      </dsp:txBody>
      <dsp:txXfrm>
        <a:off x="280981" y="4016666"/>
        <a:ext cx="2867683" cy="1720609"/>
      </dsp:txXfrm>
    </dsp:sp>
    <dsp:sp modelId="{F9CA685C-7C77-436F-8302-84AE088496B5}">
      <dsp:nvSpPr>
        <dsp:cNvPr id="0" name=""/>
        <dsp:cNvSpPr/>
      </dsp:nvSpPr>
      <dsp:spPr>
        <a:xfrm>
          <a:off x="3435433" y="4016666"/>
          <a:ext cx="2867683" cy="1720609"/>
        </a:xfrm>
        <a:prstGeom prst="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IN" sz="1600" b="1" i="0" kern="1200" baseline="0"/>
            <a:t>Other Conditions – </a:t>
          </a:r>
          <a:endParaRPr lang="en-US" sz="1600" kern="1200"/>
        </a:p>
        <a:p>
          <a:pPr marL="114300" lvl="1" indent="-114300" algn="l" defTabSz="533400">
            <a:lnSpc>
              <a:spcPct val="90000"/>
            </a:lnSpc>
            <a:spcBef>
              <a:spcPct val="0"/>
            </a:spcBef>
            <a:spcAft>
              <a:spcPct val="15000"/>
            </a:spcAft>
            <a:buChar char="•"/>
          </a:pPr>
          <a:r>
            <a:rPr lang="en-IN" sz="1200" b="1" i="0" kern="1200" baseline="0"/>
            <a:t>Any grant or subsidy available under any other present/ future schemes may also be availed by the concerned beneficiaries.</a:t>
          </a:r>
          <a:endParaRPr lang="en-US" sz="1200" kern="1200"/>
        </a:p>
        <a:p>
          <a:pPr marL="114300" lvl="1" indent="-114300" algn="l" defTabSz="533400">
            <a:lnSpc>
              <a:spcPct val="90000"/>
            </a:lnSpc>
            <a:spcBef>
              <a:spcPct val="0"/>
            </a:spcBef>
            <a:spcAft>
              <a:spcPct val="15000"/>
            </a:spcAft>
            <a:buChar char="•"/>
          </a:pPr>
          <a:r>
            <a:rPr lang="en-IN" sz="1200" b="1" i="0" kern="1200" baseline="0"/>
            <a:t>Interest Subvention &amp; Credit Guarantee support will be released to banks through PFMS</a:t>
          </a:r>
          <a:endParaRPr lang="en-US" sz="1200" kern="1200"/>
        </a:p>
      </dsp:txBody>
      <dsp:txXfrm>
        <a:off x="3435433" y="4016666"/>
        <a:ext cx="2867683" cy="172060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D7B76-C0F6-4853-8471-3DFEF2807976}">
      <dsp:nvSpPr>
        <dsp:cNvPr id="0" name=""/>
        <dsp:cNvSpPr/>
      </dsp:nvSpPr>
      <dsp:spPr>
        <a:xfrm>
          <a:off x="0" y="2381"/>
          <a:ext cx="6584098" cy="12072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1D73D1-EFB8-46CE-B3F4-B92170E2D47D}">
      <dsp:nvSpPr>
        <dsp:cNvPr id="0" name=""/>
        <dsp:cNvSpPr/>
      </dsp:nvSpPr>
      <dsp:spPr>
        <a:xfrm>
          <a:off x="365192" y="274012"/>
          <a:ext cx="663985" cy="6639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7E93717-486E-4624-9026-6D5B642B030F}">
      <dsp:nvSpPr>
        <dsp:cNvPr id="0" name=""/>
        <dsp:cNvSpPr/>
      </dsp:nvSpPr>
      <dsp:spPr>
        <a:xfrm>
          <a:off x="1394370" y="2381"/>
          <a:ext cx="5189728" cy="120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67" tIns="127767" rIns="127767" bIns="127767" numCol="1" spcCol="1270" anchor="ctr" anchorCtr="0">
          <a:noAutofit/>
        </a:bodyPr>
        <a:lstStyle/>
        <a:p>
          <a:pPr marL="0" lvl="0" indent="0" algn="l" defTabSz="666750">
            <a:lnSpc>
              <a:spcPct val="100000"/>
            </a:lnSpc>
            <a:spcBef>
              <a:spcPct val="0"/>
            </a:spcBef>
            <a:spcAft>
              <a:spcPct val="35000"/>
            </a:spcAft>
            <a:buNone/>
          </a:pPr>
          <a:r>
            <a:rPr lang="en-US" sz="1500" b="0" i="0" kern="1200" baseline="0"/>
            <a:t>Increased access to credit by existing micro food processing entrepreneurs, FPOs, Self Help Groups and Co-operatives; </a:t>
          </a:r>
          <a:endParaRPr lang="en-US" sz="1500" kern="1200"/>
        </a:p>
      </dsp:txBody>
      <dsp:txXfrm>
        <a:off x="1394370" y="2381"/>
        <a:ext cx="5189728" cy="1207246"/>
      </dsp:txXfrm>
    </dsp:sp>
    <dsp:sp modelId="{A585429E-E463-4213-A3E2-907193C2134C}">
      <dsp:nvSpPr>
        <dsp:cNvPr id="0" name=""/>
        <dsp:cNvSpPr/>
      </dsp:nvSpPr>
      <dsp:spPr>
        <a:xfrm>
          <a:off x="0" y="1511440"/>
          <a:ext cx="6584098" cy="12072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AD3324-D8C4-4E80-9DB6-1FB831C288A2}">
      <dsp:nvSpPr>
        <dsp:cNvPr id="0" name=""/>
        <dsp:cNvSpPr/>
      </dsp:nvSpPr>
      <dsp:spPr>
        <a:xfrm>
          <a:off x="365192" y="1783071"/>
          <a:ext cx="663985" cy="6639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F7C81C6-D833-4271-8EC4-84484C17C114}">
      <dsp:nvSpPr>
        <dsp:cNvPr id="0" name=""/>
        <dsp:cNvSpPr/>
      </dsp:nvSpPr>
      <dsp:spPr>
        <a:xfrm>
          <a:off x="1394370" y="1511440"/>
          <a:ext cx="5189728" cy="120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67" tIns="127767" rIns="127767" bIns="127767" numCol="1" spcCol="1270" anchor="ctr" anchorCtr="0">
          <a:noAutofit/>
        </a:bodyPr>
        <a:lstStyle/>
        <a:p>
          <a:pPr marL="0" lvl="0" indent="0" algn="l" defTabSz="666750">
            <a:lnSpc>
              <a:spcPct val="100000"/>
            </a:lnSpc>
            <a:spcBef>
              <a:spcPct val="0"/>
            </a:spcBef>
            <a:spcAft>
              <a:spcPct val="35000"/>
            </a:spcAft>
            <a:buNone/>
          </a:pPr>
          <a:r>
            <a:rPr lang="en-US" sz="1500" b="0" i="0" kern="1200" baseline="0"/>
            <a:t>Integration with organized supply chain by strengthening branding &amp; marketing; </a:t>
          </a:r>
          <a:endParaRPr lang="en-US" sz="1500" kern="1200"/>
        </a:p>
      </dsp:txBody>
      <dsp:txXfrm>
        <a:off x="1394370" y="1511440"/>
        <a:ext cx="5189728" cy="1207246"/>
      </dsp:txXfrm>
    </dsp:sp>
    <dsp:sp modelId="{603953AB-0086-4E0B-B646-CB3F3C9489D8}">
      <dsp:nvSpPr>
        <dsp:cNvPr id="0" name=""/>
        <dsp:cNvSpPr/>
      </dsp:nvSpPr>
      <dsp:spPr>
        <a:xfrm>
          <a:off x="0" y="3020499"/>
          <a:ext cx="6584098" cy="12072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FC8DAE-D6F7-4638-A4E0-B85309BD4F20}">
      <dsp:nvSpPr>
        <dsp:cNvPr id="0" name=""/>
        <dsp:cNvSpPr/>
      </dsp:nvSpPr>
      <dsp:spPr>
        <a:xfrm>
          <a:off x="365192" y="3292129"/>
          <a:ext cx="663985" cy="6639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30D569D-97D8-4285-9532-EB2D7B06BCC7}">
      <dsp:nvSpPr>
        <dsp:cNvPr id="0" name=""/>
        <dsp:cNvSpPr/>
      </dsp:nvSpPr>
      <dsp:spPr>
        <a:xfrm>
          <a:off x="1394370" y="3020499"/>
          <a:ext cx="5189728" cy="120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67" tIns="127767" rIns="127767" bIns="127767" numCol="1" spcCol="1270" anchor="ctr" anchorCtr="0">
          <a:noAutofit/>
        </a:bodyPr>
        <a:lstStyle/>
        <a:p>
          <a:pPr marL="0" lvl="0" indent="0" algn="l" defTabSz="666750">
            <a:lnSpc>
              <a:spcPct val="100000"/>
            </a:lnSpc>
            <a:spcBef>
              <a:spcPct val="0"/>
            </a:spcBef>
            <a:spcAft>
              <a:spcPct val="35000"/>
            </a:spcAft>
            <a:buNone/>
          </a:pPr>
          <a:r>
            <a:rPr lang="en-US" sz="1500" b="0" i="0" kern="1200" baseline="0"/>
            <a:t>Increased access to common services like common processing facility, laboratories, storage, packaging, marketing and incubation services; </a:t>
          </a:r>
          <a:endParaRPr lang="en-US" sz="1500" kern="1200"/>
        </a:p>
      </dsp:txBody>
      <dsp:txXfrm>
        <a:off x="1394370" y="3020499"/>
        <a:ext cx="5189728" cy="1207246"/>
      </dsp:txXfrm>
    </dsp:sp>
    <dsp:sp modelId="{BF5DFE3D-5591-4711-A152-C6D3493068C7}">
      <dsp:nvSpPr>
        <dsp:cNvPr id="0" name=""/>
        <dsp:cNvSpPr/>
      </dsp:nvSpPr>
      <dsp:spPr>
        <a:xfrm>
          <a:off x="0" y="4529558"/>
          <a:ext cx="6584098" cy="12072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D72D76-D74A-471C-8147-9958DE2C6BFD}">
      <dsp:nvSpPr>
        <dsp:cNvPr id="0" name=""/>
        <dsp:cNvSpPr/>
      </dsp:nvSpPr>
      <dsp:spPr>
        <a:xfrm>
          <a:off x="365192" y="4801188"/>
          <a:ext cx="663985" cy="66398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4DF63C-6E34-43AC-AA5B-916502B382AC}">
      <dsp:nvSpPr>
        <dsp:cNvPr id="0" name=""/>
        <dsp:cNvSpPr/>
      </dsp:nvSpPr>
      <dsp:spPr>
        <a:xfrm>
          <a:off x="1394370" y="4529558"/>
          <a:ext cx="5189728" cy="120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67" tIns="127767" rIns="127767" bIns="127767" numCol="1" spcCol="1270" anchor="ctr" anchorCtr="0">
          <a:noAutofit/>
        </a:bodyPr>
        <a:lstStyle/>
        <a:p>
          <a:pPr marL="0" lvl="0" indent="0" algn="l" defTabSz="666750">
            <a:lnSpc>
              <a:spcPct val="100000"/>
            </a:lnSpc>
            <a:spcBef>
              <a:spcPct val="0"/>
            </a:spcBef>
            <a:spcAft>
              <a:spcPct val="35000"/>
            </a:spcAft>
            <a:buNone/>
          </a:pPr>
          <a:r>
            <a:rPr lang="en-US" sz="1500" b="0" i="0" kern="1200" baseline="0"/>
            <a:t>Strengthening of institutions, research and training in the food processing sector; and increased access for the enterprises, to professional and technical support. </a:t>
          </a:r>
          <a:endParaRPr lang="en-US" sz="1500" kern="1200"/>
        </a:p>
      </dsp:txBody>
      <dsp:txXfrm>
        <a:off x="1394370" y="4529558"/>
        <a:ext cx="5189728" cy="120724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A2F15-47D0-4741-B430-FA9BB3C79F6C}">
      <dsp:nvSpPr>
        <dsp:cNvPr id="0" name=""/>
        <dsp:cNvSpPr/>
      </dsp:nvSpPr>
      <dsp:spPr>
        <a:xfrm>
          <a:off x="812" y="761362"/>
          <a:ext cx="3167800" cy="190068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Generate employment opportunities in rural as well as urban areas of the country through setting up of new self-employment ventures/projects/micro enterprises.</a:t>
          </a:r>
          <a:endParaRPr lang="en-US" sz="1500" kern="1200" dirty="0"/>
        </a:p>
      </dsp:txBody>
      <dsp:txXfrm>
        <a:off x="812" y="761362"/>
        <a:ext cx="3167800" cy="1900680"/>
      </dsp:txXfrm>
    </dsp:sp>
    <dsp:sp modelId="{CDFEA3BA-037E-4C87-BB20-4816D2945CE6}">
      <dsp:nvSpPr>
        <dsp:cNvPr id="0" name=""/>
        <dsp:cNvSpPr/>
      </dsp:nvSpPr>
      <dsp:spPr>
        <a:xfrm>
          <a:off x="3485392" y="761362"/>
          <a:ext cx="3167800" cy="1900680"/>
        </a:xfrm>
        <a:prstGeom prst="rect">
          <a:avLst/>
        </a:prstGeom>
        <a:solidFill>
          <a:schemeClr val="accent5">
            <a:hueOff val="2079079"/>
            <a:satOff val="-1338"/>
            <a:lumOff val="9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t>To bring together widely dispersed traditional artisans/ rural and urban unemployed youth and give them self-employment opportunities to the extent possible, at their place.</a:t>
          </a:r>
          <a:endParaRPr lang="en-US" sz="1500" kern="1200"/>
        </a:p>
      </dsp:txBody>
      <dsp:txXfrm>
        <a:off x="3485392" y="761362"/>
        <a:ext cx="3167800" cy="1900680"/>
      </dsp:txXfrm>
    </dsp:sp>
    <dsp:sp modelId="{3B18C3DF-F40A-4D2E-8762-568AB1DF3299}">
      <dsp:nvSpPr>
        <dsp:cNvPr id="0" name=""/>
        <dsp:cNvSpPr/>
      </dsp:nvSpPr>
      <dsp:spPr>
        <a:xfrm>
          <a:off x="812" y="2978822"/>
          <a:ext cx="3167800" cy="1900680"/>
        </a:xfrm>
        <a:prstGeom prst="rect">
          <a:avLst/>
        </a:prstGeom>
        <a:solidFill>
          <a:schemeClr val="accent5">
            <a:hueOff val="4158159"/>
            <a:satOff val="-2675"/>
            <a:lumOff val="18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To provide continuous and sustainable employment to a large segment of traditional and prospective artisans and rural and urban unemployed youth in the country, so as to help arrest migration of rural youth to urban areas.</a:t>
          </a:r>
          <a:endParaRPr lang="en-US" sz="1500" kern="1200" dirty="0"/>
        </a:p>
      </dsp:txBody>
      <dsp:txXfrm>
        <a:off x="812" y="2978822"/>
        <a:ext cx="3167800" cy="1900680"/>
      </dsp:txXfrm>
    </dsp:sp>
    <dsp:sp modelId="{D883A9EA-4B05-4D1C-8F0A-332691C65E7C}">
      <dsp:nvSpPr>
        <dsp:cNvPr id="0" name=""/>
        <dsp:cNvSpPr/>
      </dsp:nvSpPr>
      <dsp:spPr>
        <a:xfrm>
          <a:off x="3485392" y="2978822"/>
          <a:ext cx="3167800" cy="1900680"/>
        </a:xfrm>
        <a:prstGeom prst="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t>To increase the wage earning capacity of Workers and artisans and contribute to increase in the growth rate of rural and urban employment</a:t>
          </a:r>
          <a:endParaRPr lang="en-US" sz="1500" kern="1200"/>
        </a:p>
      </dsp:txBody>
      <dsp:txXfrm>
        <a:off x="3485392" y="2978822"/>
        <a:ext cx="3167800" cy="190068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30B361-694B-4ABA-A5D8-DD5CA186439D}">
      <dsp:nvSpPr>
        <dsp:cNvPr id="0" name=""/>
        <dsp:cNvSpPr/>
      </dsp:nvSpPr>
      <dsp:spPr>
        <a:xfrm>
          <a:off x="0" y="8978"/>
          <a:ext cx="6410632" cy="1367144"/>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The maximum cost of the project/unit admissible for Margin Money subsidy under Manufacturing sector is Rs. 50 lakhs. </a:t>
          </a:r>
          <a:endParaRPr lang="en-US" sz="1900" kern="1200"/>
        </a:p>
      </dsp:txBody>
      <dsp:txXfrm>
        <a:off x="66738" y="75716"/>
        <a:ext cx="6277156" cy="1233668"/>
      </dsp:txXfrm>
    </dsp:sp>
    <dsp:sp modelId="{1E3BDED8-B6FA-4659-8E4F-B5ABC962BFD9}">
      <dsp:nvSpPr>
        <dsp:cNvPr id="0" name=""/>
        <dsp:cNvSpPr/>
      </dsp:nvSpPr>
      <dsp:spPr>
        <a:xfrm>
          <a:off x="0" y="1430843"/>
          <a:ext cx="6410632" cy="1367144"/>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The maximum cost of the project/unit admissible for Margin Money subsidy under Business/Service sector is Rs. 20 lakhs. </a:t>
          </a:r>
          <a:endParaRPr lang="en-US" sz="1900" kern="1200"/>
        </a:p>
      </dsp:txBody>
      <dsp:txXfrm>
        <a:off x="66738" y="1497581"/>
        <a:ext cx="6277156" cy="1233668"/>
      </dsp:txXfrm>
    </dsp:sp>
    <dsp:sp modelId="{5A0B2D90-615E-463C-AB27-9A79666942B4}">
      <dsp:nvSpPr>
        <dsp:cNvPr id="0" name=""/>
        <dsp:cNvSpPr/>
      </dsp:nvSpPr>
      <dsp:spPr>
        <a:xfrm>
          <a:off x="0" y="2852708"/>
          <a:ext cx="6410632" cy="1367144"/>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The balance amount (excluding the own contribution)of the total project cost will be provided by Banks.</a:t>
          </a:r>
          <a:endParaRPr lang="en-US" sz="1900" kern="1200"/>
        </a:p>
      </dsp:txBody>
      <dsp:txXfrm>
        <a:off x="66738" y="2919446"/>
        <a:ext cx="6277156" cy="1233668"/>
      </dsp:txXfrm>
    </dsp:sp>
    <dsp:sp modelId="{20981B01-9EF2-49DB-A459-0997228154E3}">
      <dsp:nvSpPr>
        <dsp:cNvPr id="0" name=""/>
        <dsp:cNvSpPr/>
      </dsp:nvSpPr>
      <dsp:spPr>
        <a:xfrm>
          <a:off x="0" y="4274573"/>
          <a:ext cx="6410632" cy="1367144"/>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If the total project cost exceeds Rs. 50 lakhs or Rs. 20 Iakhs for Manufacturing and Service/Business sector respectively, the balance amount may be provided by Banks without any Government subsidy. </a:t>
          </a:r>
          <a:endParaRPr lang="en-US" sz="1900" kern="1200"/>
        </a:p>
      </dsp:txBody>
      <dsp:txXfrm>
        <a:off x="66738" y="4341311"/>
        <a:ext cx="6277156" cy="123366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37364-CE9A-48E4-8D12-F429EF97AF84}">
      <dsp:nvSpPr>
        <dsp:cNvPr id="0" name=""/>
        <dsp:cNvSpPr/>
      </dsp:nvSpPr>
      <dsp:spPr>
        <a:xfrm>
          <a:off x="0" y="2219"/>
          <a:ext cx="11798709" cy="112511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AC5F6F-F57B-455E-901B-7285B3056B4E}">
      <dsp:nvSpPr>
        <dsp:cNvPr id="0" name=""/>
        <dsp:cNvSpPr/>
      </dsp:nvSpPr>
      <dsp:spPr>
        <a:xfrm>
          <a:off x="340348" y="255371"/>
          <a:ext cx="618814" cy="6188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AAC03C3-FF74-4E79-A381-C6141C6D8FB5}">
      <dsp:nvSpPr>
        <dsp:cNvPr id="0" name=""/>
        <dsp:cNvSpPr/>
      </dsp:nvSpPr>
      <dsp:spPr>
        <a:xfrm>
          <a:off x="1299510" y="2219"/>
          <a:ext cx="10499198" cy="1125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75" tIns="119075" rIns="119075" bIns="119075" numCol="1" spcCol="1270" anchor="ctr" anchorCtr="0">
          <a:noAutofit/>
        </a:bodyPr>
        <a:lstStyle/>
        <a:p>
          <a:pPr marL="0" lvl="0" indent="0" algn="l" defTabSz="933450">
            <a:lnSpc>
              <a:spcPct val="90000"/>
            </a:lnSpc>
            <a:spcBef>
              <a:spcPct val="0"/>
            </a:spcBef>
            <a:spcAft>
              <a:spcPct val="35000"/>
            </a:spcAft>
            <a:buNone/>
          </a:pPr>
          <a:r>
            <a:rPr lang="en-US" sz="2100" b="0" i="0" kern="1200" dirty="0"/>
            <a:t>The maximum cost of the project/unit admissible for Margin Money subsidy under Manufacturing sector for upgradation is Rs. 1.00 crore. Maximum subsidy would be Rs.15 lakh (Rs.20 lakh for NER and Hill States).</a:t>
          </a:r>
          <a:endParaRPr lang="en-US" sz="2100" kern="1200" dirty="0"/>
        </a:p>
      </dsp:txBody>
      <dsp:txXfrm>
        <a:off x="1299510" y="2219"/>
        <a:ext cx="10499198" cy="1125117"/>
      </dsp:txXfrm>
    </dsp:sp>
    <dsp:sp modelId="{0D2DA3D7-1D57-475A-AC84-F904BAFBDCF4}">
      <dsp:nvSpPr>
        <dsp:cNvPr id="0" name=""/>
        <dsp:cNvSpPr/>
      </dsp:nvSpPr>
      <dsp:spPr>
        <a:xfrm>
          <a:off x="0" y="1408617"/>
          <a:ext cx="11798709" cy="112511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38877D-B1ED-40A6-97D7-9F25AB2808A0}">
      <dsp:nvSpPr>
        <dsp:cNvPr id="0" name=""/>
        <dsp:cNvSpPr/>
      </dsp:nvSpPr>
      <dsp:spPr>
        <a:xfrm>
          <a:off x="340348" y="1661768"/>
          <a:ext cx="618814" cy="6188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42E3DE3-49C8-4D92-A15D-C552B5D1E9D8}">
      <dsp:nvSpPr>
        <dsp:cNvPr id="0" name=""/>
        <dsp:cNvSpPr/>
      </dsp:nvSpPr>
      <dsp:spPr>
        <a:xfrm>
          <a:off x="1299510" y="1408617"/>
          <a:ext cx="10499198" cy="1125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75" tIns="119075" rIns="119075" bIns="119075" numCol="1" spcCol="1270" anchor="ctr" anchorCtr="0">
          <a:noAutofit/>
        </a:bodyPr>
        <a:lstStyle/>
        <a:p>
          <a:pPr marL="0" lvl="0" indent="0" algn="l" defTabSz="933450">
            <a:lnSpc>
              <a:spcPct val="90000"/>
            </a:lnSpc>
            <a:spcBef>
              <a:spcPct val="0"/>
            </a:spcBef>
            <a:spcAft>
              <a:spcPct val="35000"/>
            </a:spcAft>
            <a:buNone/>
          </a:pPr>
          <a:r>
            <a:rPr lang="en-US" sz="2100" b="0" i="0" kern="1200"/>
            <a:t>The maximum cost of the project/unit admissible for Margin Money subsidy under Business/Service sector for upgradation is Rs. 25 Iakh. Maximum subsidy would be Rs.3.75 lakh (Rs.5 lakh for NER and Hill States). </a:t>
          </a:r>
          <a:endParaRPr lang="en-US" sz="2100" kern="1200"/>
        </a:p>
      </dsp:txBody>
      <dsp:txXfrm>
        <a:off x="1299510" y="1408617"/>
        <a:ext cx="10499198" cy="1125117"/>
      </dsp:txXfrm>
    </dsp:sp>
    <dsp:sp modelId="{6912278C-2C8E-4D39-A6BD-5C3E0BEAD512}">
      <dsp:nvSpPr>
        <dsp:cNvPr id="0" name=""/>
        <dsp:cNvSpPr/>
      </dsp:nvSpPr>
      <dsp:spPr>
        <a:xfrm>
          <a:off x="0" y="2815014"/>
          <a:ext cx="11798709" cy="112511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C5A26-776B-4BD3-B078-D31D7E435657}">
      <dsp:nvSpPr>
        <dsp:cNvPr id="0" name=""/>
        <dsp:cNvSpPr/>
      </dsp:nvSpPr>
      <dsp:spPr>
        <a:xfrm>
          <a:off x="340348" y="3068165"/>
          <a:ext cx="618814" cy="6188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CE3058F-59B4-495A-A556-A863B412209F}">
      <dsp:nvSpPr>
        <dsp:cNvPr id="0" name=""/>
        <dsp:cNvSpPr/>
      </dsp:nvSpPr>
      <dsp:spPr>
        <a:xfrm>
          <a:off x="1299510" y="2815014"/>
          <a:ext cx="10499198" cy="1125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75" tIns="119075" rIns="119075" bIns="119075" numCol="1" spcCol="1270" anchor="ctr" anchorCtr="0">
          <a:noAutofit/>
        </a:bodyPr>
        <a:lstStyle/>
        <a:p>
          <a:pPr marL="0" lvl="0" indent="0" algn="l" defTabSz="933450">
            <a:lnSpc>
              <a:spcPct val="90000"/>
            </a:lnSpc>
            <a:spcBef>
              <a:spcPct val="0"/>
            </a:spcBef>
            <a:spcAft>
              <a:spcPct val="35000"/>
            </a:spcAft>
            <a:buNone/>
          </a:pPr>
          <a:r>
            <a:rPr lang="en-US" sz="2100" b="0" i="0" kern="1200"/>
            <a:t>The balance amount (excluding the own contribution)of the total project cost will be provided by Banks. </a:t>
          </a:r>
          <a:endParaRPr lang="en-US" sz="2100" kern="1200"/>
        </a:p>
      </dsp:txBody>
      <dsp:txXfrm>
        <a:off x="1299510" y="2815014"/>
        <a:ext cx="10499198" cy="1125117"/>
      </dsp:txXfrm>
    </dsp:sp>
    <dsp:sp modelId="{4282FC82-65AD-4BDA-92DE-368E45D1616A}">
      <dsp:nvSpPr>
        <dsp:cNvPr id="0" name=""/>
        <dsp:cNvSpPr/>
      </dsp:nvSpPr>
      <dsp:spPr>
        <a:xfrm>
          <a:off x="0" y="4221411"/>
          <a:ext cx="11798709" cy="112511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CBB3A6-2ADF-4394-9BBC-5C8C0920AE69}">
      <dsp:nvSpPr>
        <dsp:cNvPr id="0" name=""/>
        <dsp:cNvSpPr/>
      </dsp:nvSpPr>
      <dsp:spPr>
        <a:xfrm>
          <a:off x="340348" y="4474562"/>
          <a:ext cx="618814" cy="6188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D19F6C3-F221-49AA-88DB-7134ED11AE61}">
      <dsp:nvSpPr>
        <dsp:cNvPr id="0" name=""/>
        <dsp:cNvSpPr/>
      </dsp:nvSpPr>
      <dsp:spPr>
        <a:xfrm>
          <a:off x="1299510" y="4221411"/>
          <a:ext cx="10499198" cy="1125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75" tIns="119075" rIns="119075" bIns="119075" numCol="1" spcCol="1270" anchor="ctr" anchorCtr="0">
          <a:noAutofit/>
        </a:bodyPr>
        <a:lstStyle/>
        <a:p>
          <a:pPr marL="0" lvl="0" indent="0" algn="l" defTabSz="933450">
            <a:lnSpc>
              <a:spcPct val="90000"/>
            </a:lnSpc>
            <a:spcBef>
              <a:spcPct val="0"/>
            </a:spcBef>
            <a:spcAft>
              <a:spcPct val="35000"/>
            </a:spcAft>
            <a:buNone/>
          </a:pPr>
          <a:r>
            <a:rPr lang="en-US" sz="2100" b="0" i="0" kern="1200"/>
            <a:t>If the total project cost exceeds Rs. 1.00 Crore or Rs. 25.00 Iakhs for Manufacturing and Service/Business sector respectively, the balance amount maybe provided by banks without any Government subsidy. </a:t>
          </a:r>
          <a:endParaRPr lang="en-US" sz="2100" kern="1200"/>
        </a:p>
      </dsp:txBody>
      <dsp:txXfrm>
        <a:off x="1299510" y="4221411"/>
        <a:ext cx="10499198" cy="112511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1619E-C3AE-490E-965E-13B6D6600722}">
      <dsp:nvSpPr>
        <dsp:cNvPr id="0" name=""/>
        <dsp:cNvSpPr/>
      </dsp:nvSpPr>
      <dsp:spPr>
        <a:xfrm>
          <a:off x="0" y="147561"/>
          <a:ext cx="5614987" cy="151632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a:t>IB SAATHI – </a:t>
          </a:r>
          <a:r>
            <a:rPr lang="en-US" sz="2700" b="0" i="0" kern="1200" baseline="0"/>
            <a:t>Sustainable Access and Aligning Technology for Holistic Inclusion(IB SAATHI)</a:t>
          </a:r>
          <a:endParaRPr lang="en-US" sz="2700" kern="1200"/>
        </a:p>
      </dsp:txBody>
      <dsp:txXfrm>
        <a:off x="74021" y="221582"/>
        <a:ext cx="5466945" cy="1368278"/>
      </dsp:txXfrm>
    </dsp:sp>
    <dsp:sp modelId="{A20207F1-A1B5-44CA-80D6-D5C1CDD13537}">
      <dsp:nvSpPr>
        <dsp:cNvPr id="0" name=""/>
        <dsp:cNvSpPr/>
      </dsp:nvSpPr>
      <dsp:spPr>
        <a:xfrm>
          <a:off x="0" y="1663881"/>
          <a:ext cx="5614987" cy="2962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7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b="0" i="0" kern="1200"/>
            <a:t>The new model is a hybrid model. </a:t>
          </a:r>
          <a:endParaRPr lang="en-US" sz="2100" kern="1200"/>
        </a:p>
        <a:p>
          <a:pPr marL="228600" lvl="1" indent="-228600" algn="l" defTabSz="933450">
            <a:lnSpc>
              <a:spcPct val="90000"/>
            </a:lnSpc>
            <a:spcBef>
              <a:spcPct val="0"/>
            </a:spcBef>
            <a:spcAft>
              <a:spcPct val="20000"/>
            </a:spcAft>
            <a:buChar char="•"/>
          </a:pPr>
          <a:r>
            <a:rPr lang="en-US" sz="2100" b="0" i="0" kern="1200"/>
            <a:t>BCs in this model shall offer banking services at the allotted locations for a minimum of 4 hours in their fixed setup. </a:t>
          </a:r>
          <a:endParaRPr lang="en-US" sz="2100" kern="1200"/>
        </a:p>
        <a:p>
          <a:pPr marL="228600" lvl="1" indent="-228600" algn="l" defTabSz="933450">
            <a:lnSpc>
              <a:spcPct val="90000"/>
            </a:lnSpc>
            <a:spcBef>
              <a:spcPct val="0"/>
            </a:spcBef>
            <a:spcAft>
              <a:spcPct val="20000"/>
            </a:spcAft>
            <a:buChar char="•"/>
          </a:pPr>
          <a:r>
            <a:rPr lang="en-US" sz="2100" b="0" i="0" kern="1200"/>
            <a:t>Thereafter, BC agents will be mobile i.e., move to any other uncovered area within their Service Area and offer doorstep services.</a:t>
          </a:r>
          <a:endParaRPr lang="en-US" sz="2100" kern="1200"/>
        </a:p>
        <a:p>
          <a:pPr marL="228600" lvl="1" indent="-228600" algn="l" defTabSz="933450">
            <a:lnSpc>
              <a:spcPct val="90000"/>
            </a:lnSpc>
            <a:spcBef>
              <a:spcPct val="0"/>
            </a:spcBef>
            <a:spcAft>
              <a:spcPct val="20000"/>
            </a:spcAft>
            <a:buChar char="•"/>
          </a:pPr>
          <a:r>
            <a:rPr lang="en-US" sz="2100" b="0" i="0" kern="1200"/>
            <a:t>The timings shall be decided by ZM.</a:t>
          </a:r>
          <a:endParaRPr lang="en-US" sz="2100" kern="1200"/>
        </a:p>
      </dsp:txBody>
      <dsp:txXfrm>
        <a:off x="0" y="1663881"/>
        <a:ext cx="5614987" cy="296217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11FE2-325E-430D-AA16-2722F82E74D6}">
      <dsp:nvSpPr>
        <dsp:cNvPr id="0" name=""/>
        <dsp:cNvSpPr/>
      </dsp:nvSpPr>
      <dsp:spPr>
        <a:xfrm>
          <a:off x="1247" y="407028"/>
          <a:ext cx="4378302" cy="278022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6C5677-A0B6-43B4-B143-0504F3013B38}">
      <dsp:nvSpPr>
        <dsp:cNvPr id="0" name=""/>
        <dsp:cNvSpPr/>
      </dsp:nvSpPr>
      <dsp:spPr>
        <a:xfrm>
          <a:off x="487725" y="869183"/>
          <a:ext cx="4378302" cy="278022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kern="1200" dirty="0"/>
            <a:t>An officer from ZO - Quarterly, </a:t>
          </a:r>
          <a:r>
            <a:rPr lang="en-US" sz="2100" b="0" i="0" kern="1200" dirty="0" err="1"/>
            <a:t>atleast</a:t>
          </a:r>
          <a:r>
            <a:rPr lang="en-US" sz="2100" b="0" i="0" kern="1200" dirty="0"/>
            <a:t> </a:t>
          </a:r>
          <a:r>
            <a:rPr lang="en-US" sz="2100" b="0" i="0" kern="1200" dirty="0">
              <a:highlight>
                <a:srgbClr val="00FF00"/>
              </a:highlight>
            </a:rPr>
            <a:t>25% of the BC locations </a:t>
          </a:r>
          <a:r>
            <a:rPr lang="en-US" sz="2100" b="0" i="0" kern="1200" dirty="0"/>
            <a:t>in the Zone should be visited. </a:t>
          </a:r>
          <a:r>
            <a:rPr lang="en-US" sz="2100" b="0" i="0" kern="1200" dirty="0" err="1"/>
            <a:t>i.e</a:t>
          </a:r>
          <a:r>
            <a:rPr lang="en-US" sz="2100" b="0" i="0" kern="1200" dirty="0"/>
            <a:t>, every year </a:t>
          </a:r>
          <a:r>
            <a:rPr lang="en-US" sz="2100" b="0" i="0" kern="1200" dirty="0" err="1"/>
            <a:t>atleast</a:t>
          </a:r>
          <a:r>
            <a:rPr lang="en-US" sz="2100" b="0" i="0" kern="1200" dirty="0"/>
            <a:t> once, all the BC locations in the Zone are to be visited by any officer from ZO.</a:t>
          </a:r>
          <a:endParaRPr lang="en-US" sz="2100" kern="1200" dirty="0"/>
        </a:p>
      </dsp:txBody>
      <dsp:txXfrm>
        <a:off x="569155" y="950613"/>
        <a:ext cx="4215442" cy="2617362"/>
      </dsp:txXfrm>
    </dsp:sp>
    <dsp:sp modelId="{4E3CC3E4-28B7-4FF7-90ED-FACF045401D4}">
      <dsp:nvSpPr>
        <dsp:cNvPr id="0" name=""/>
        <dsp:cNvSpPr/>
      </dsp:nvSpPr>
      <dsp:spPr>
        <a:xfrm>
          <a:off x="5352506" y="407028"/>
          <a:ext cx="4378302" cy="278022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D40E5D-6C4F-4362-9399-6118F6B69E12}">
      <dsp:nvSpPr>
        <dsp:cNvPr id="0" name=""/>
        <dsp:cNvSpPr/>
      </dsp:nvSpPr>
      <dsp:spPr>
        <a:xfrm>
          <a:off x="5838984" y="869183"/>
          <a:ext cx="4378302" cy="278022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kern="1200" dirty="0"/>
            <a:t>Branch Manager / Officer of the BC’s Base Branch should make surprise visit </a:t>
          </a:r>
          <a:r>
            <a:rPr lang="en-US" sz="2100" b="0" i="0" kern="1200" dirty="0">
              <a:highlight>
                <a:srgbClr val="00FF00"/>
              </a:highlight>
            </a:rPr>
            <a:t>once in a month</a:t>
          </a:r>
          <a:r>
            <a:rPr lang="en-US" sz="2100" b="0" i="0" kern="1200" dirty="0"/>
            <a:t> to the BC locations to check the working of the Field BCs and Cash held by them</a:t>
          </a:r>
          <a:endParaRPr lang="en-US" sz="2100" kern="1200" dirty="0"/>
        </a:p>
      </dsp:txBody>
      <dsp:txXfrm>
        <a:off x="5920414" y="950613"/>
        <a:ext cx="4215442" cy="261736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764AC5-E7CA-42FA-9ADD-8631BD0B9B00}">
      <dsp:nvSpPr>
        <dsp:cNvPr id="0" name=""/>
        <dsp:cNvSpPr/>
      </dsp:nvSpPr>
      <dsp:spPr>
        <a:xfrm>
          <a:off x="0" y="274326"/>
          <a:ext cx="5614987" cy="2077919"/>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Bank at its discretion may declare incentives / awards / performance recognition systems for FBCs directly without 20% share of the CBCs. </a:t>
          </a:r>
          <a:endParaRPr lang="en-US" sz="2400" kern="1200"/>
        </a:p>
      </dsp:txBody>
      <dsp:txXfrm>
        <a:off x="101436" y="375762"/>
        <a:ext cx="5412115" cy="1875047"/>
      </dsp:txXfrm>
    </dsp:sp>
    <dsp:sp modelId="{CC14D8EB-E98C-4204-BA0A-B8BBFB270E33}">
      <dsp:nvSpPr>
        <dsp:cNvPr id="0" name=""/>
        <dsp:cNvSpPr/>
      </dsp:nvSpPr>
      <dsp:spPr>
        <a:xfrm>
          <a:off x="0" y="2421366"/>
          <a:ext cx="5614987" cy="2077919"/>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The Executive Director in-charge of FI Department is the Competent Authority for any amendments to the remuneration structure for the CBC / BC</a:t>
          </a:r>
          <a:endParaRPr lang="en-US" sz="2400" kern="1200"/>
        </a:p>
      </dsp:txBody>
      <dsp:txXfrm>
        <a:off x="101436" y="2522802"/>
        <a:ext cx="5412115" cy="187504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AA403-CC2B-4CA0-B54B-03B4773816F3}">
      <dsp:nvSpPr>
        <dsp:cNvPr id="0" name=""/>
        <dsp:cNvSpPr/>
      </dsp:nvSpPr>
      <dsp:spPr>
        <a:xfrm>
          <a:off x="0" y="553195"/>
          <a:ext cx="10895369" cy="102128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04CE3-EEB9-4528-AB21-DA94AE5823F9}">
      <dsp:nvSpPr>
        <dsp:cNvPr id="0" name=""/>
        <dsp:cNvSpPr/>
      </dsp:nvSpPr>
      <dsp:spPr>
        <a:xfrm>
          <a:off x="308938" y="782983"/>
          <a:ext cx="561705" cy="5617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66479A-0951-4C8C-842E-A5BC19426ACD}">
      <dsp:nvSpPr>
        <dsp:cNvPr id="0" name=""/>
        <dsp:cNvSpPr/>
      </dsp:nvSpPr>
      <dsp:spPr>
        <a:xfrm>
          <a:off x="1179581" y="553195"/>
          <a:ext cx="9715788" cy="1021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86" tIns="108086" rIns="108086" bIns="108086" numCol="1" spcCol="1270" anchor="ctr" anchorCtr="0">
          <a:noAutofit/>
        </a:bodyPr>
        <a:lstStyle/>
        <a:p>
          <a:pPr marL="0" lvl="0" indent="0" algn="l" defTabSz="889000">
            <a:lnSpc>
              <a:spcPct val="100000"/>
            </a:lnSpc>
            <a:spcBef>
              <a:spcPct val="0"/>
            </a:spcBef>
            <a:spcAft>
              <a:spcPct val="35000"/>
            </a:spcAft>
            <a:buNone/>
          </a:pPr>
          <a:r>
            <a:rPr lang="en-US" sz="2000" b="0" i="0" kern="1200" dirty="0" err="1"/>
            <a:t>Bc</a:t>
          </a:r>
          <a:r>
            <a:rPr lang="en-US" sz="2000" b="0" i="0" kern="1200" dirty="0"/>
            <a:t> /Bank Mitra  Shall be  treated as  inactive, If he/she has not done any (Financial/Non Financial) transaction /log in  in the last  </a:t>
          </a:r>
          <a:r>
            <a:rPr lang="en-US" sz="2000" b="0" i="0" kern="1200" dirty="0">
              <a:highlight>
                <a:srgbClr val="00FF00"/>
              </a:highlight>
            </a:rPr>
            <a:t>3 months( 90 days)</a:t>
          </a:r>
          <a:endParaRPr lang="en-US" sz="2000" kern="1200" dirty="0">
            <a:highlight>
              <a:srgbClr val="00FF00"/>
            </a:highlight>
          </a:endParaRPr>
        </a:p>
      </dsp:txBody>
      <dsp:txXfrm>
        <a:off x="1179581" y="553195"/>
        <a:ext cx="9715788" cy="1021283"/>
      </dsp:txXfrm>
    </dsp:sp>
    <dsp:sp modelId="{EC3B2091-1284-4F60-8A17-E68DB9223262}">
      <dsp:nvSpPr>
        <dsp:cNvPr id="0" name=""/>
        <dsp:cNvSpPr/>
      </dsp:nvSpPr>
      <dsp:spPr>
        <a:xfrm>
          <a:off x="0" y="1829798"/>
          <a:ext cx="10895369" cy="102128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AE8E2A-C1F5-4F7B-BDDA-62940B032839}">
      <dsp:nvSpPr>
        <dsp:cNvPr id="0" name=""/>
        <dsp:cNvSpPr/>
      </dsp:nvSpPr>
      <dsp:spPr>
        <a:xfrm>
          <a:off x="308938" y="2059587"/>
          <a:ext cx="561705" cy="5617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E9C6A6D-F25C-4410-A864-0E99F6BCCDCA}">
      <dsp:nvSpPr>
        <dsp:cNvPr id="0" name=""/>
        <dsp:cNvSpPr/>
      </dsp:nvSpPr>
      <dsp:spPr>
        <a:xfrm>
          <a:off x="1179581" y="1829798"/>
          <a:ext cx="9715788" cy="1021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86" tIns="108086" rIns="108086" bIns="108086" numCol="1" spcCol="1270" anchor="ctr" anchorCtr="0">
          <a:noAutofit/>
        </a:bodyPr>
        <a:lstStyle/>
        <a:p>
          <a:pPr marL="0" lvl="0" indent="0" algn="l" defTabSz="889000">
            <a:lnSpc>
              <a:spcPct val="100000"/>
            </a:lnSpc>
            <a:spcBef>
              <a:spcPct val="0"/>
            </a:spcBef>
            <a:spcAft>
              <a:spcPct val="35000"/>
            </a:spcAft>
            <a:buNone/>
          </a:pPr>
          <a:r>
            <a:rPr lang="en-US" sz="2000" b="0" i="0" kern="1200" dirty="0"/>
            <a:t>Review of BC inactivity to be carried out periodically  </a:t>
          </a:r>
          <a:r>
            <a:rPr lang="en-US" sz="2000" b="0" i="0" kern="1200" dirty="0">
              <a:highlight>
                <a:srgbClr val="00FF00"/>
              </a:highlight>
            </a:rPr>
            <a:t>at least quarterly  basis</a:t>
          </a:r>
          <a:r>
            <a:rPr lang="en-US" sz="2000" b="0" i="0" kern="1200" dirty="0"/>
            <a:t>.</a:t>
          </a:r>
          <a:endParaRPr lang="en-US" sz="2000" kern="1200" dirty="0"/>
        </a:p>
      </dsp:txBody>
      <dsp:txXfrm>
        <a:off x="1179581" y="1829798"/>
        <a:ext cx="9715788" cy="102128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3272FB-CDBE-4FD5-89D8-542019BB949C}" type="datetimeFigureOut">
              <a:rPr lang="en-US" smtClean="0"/>
              <a:t>1/31/2025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1D8F2-C4EE-460F-A147-1981E6D5EAE2}" type="slidenum">
              <a:rPr lang="en-US" smtClean="0"/>
              <a:t>‹#›</a:t>
            </a:fld>
            <a:endParaRPr lang="en-US"/>
          </a:p>
        </p:txBody>
      </p:sp>
    </p:spTree>
    <p:extLst>
      <p:ext uri="{BB962C8B-B14F-4D97-AF65-F5344CB8AC3E}">
        <p14:creationId xmlns:p14="http://schemas.microsoft.com/office/powerpoint/2010/main" val="968702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B4EDE-60F9-4B1B-80BD-B4FF70B8A1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424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907F-7242-46F8-9B8B-E1764EDE70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378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1391360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41663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596908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23DA35-45F8-4CD9-A8D7-C82E5FDEF41E}"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38950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23DA35-45F8-4CD9-A8D7-C82E5FDEF41E}" type="datetimeFigureOut">
              <a:rPr lang="en-US" smtClean="0"/>
              <a:t>1/31/2025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766154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683068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344737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576960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23DA35-45F8-4CD9-A8D7-C82E5FDEF41E}"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766449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23DA35-45F8-4CD9-A8D7-C82E5FDEF41E}"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148123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290225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34179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4279109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1766163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1987378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2775001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516044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C0D6002F-62DD-4AC1-A749-3EB5D65DE7BD}" type="slidenum">
              <a:rPr lang="en-US" smtClean="0"/>
              <a:t>‹#›</a:t>
            </a:fld>
            <a:endParaRPr lang="en-US"/>
          </a:p>
        </p:txBody>
      </p:sp>
    </p:spTree>
    <p:extLst>
      <p:ext uri="{BB962C8B-B14F-4D97-AF65-F5344CB8AC3E}">
        <p14:creationId xmlns:p14="http://schemas.microsoft.com/office/powerpoint/2010/main" val="409160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490785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2493514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371801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500902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C5976C-5928-410C-9B2A-F77014F8984E}"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839088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5976C-5928-410C-9B2A-F77014F8984E}"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392368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356879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160728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151379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8511001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423DA35-45F8-4CD9-A8D7-C82E5FDEF41E}"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5DD2FE-9A13-4C3C-94DD-BA9C8ED399D5}" type="slidenum">
              <a:rPr lang="en-US" smtClean="0"/>
              <a:t>‹#›</a:t>
            </a:fld>
            <a:endParaRPr lang="en-US"/>
          </a:p>
        </p:txBody>
      </p:sp>
    </p:spTree>
    <p:extLst>
      <p:ext uri="{BB962C8B-B14F-4D97-AF65-F5344CB8AC3E}">
        <p14:creationId xmlns:p14="http://schemas.microsoft.com/office/powerpoint/2010/main" val="36671457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841450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5840290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7424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9335822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0136972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C0D6002F-62DD-4AC1-A749-3EB5D65DE7BD}" type="slidenum">
              <a:rPr lang="en-US" smtClean="0"/>
              <a:t>‹#›</a:t>
            </a:fld>
            <a:endParaRPr lang="en-US"/>
          </a:p>
        </p:txBody>
      </p:sp>
    </p:spTree>
    <p:extLst>
      <p:ext uri="{BB962C8B-B14F-4D97-AF65-F5344CB8AC3E}">
        <p14:creationId xmlns:p14="http://schemas.microsoft.com/office/powerpoint/2010/main" val="31584731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40423186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021184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0589299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265879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C5976C-5928-410C-9B2A-F77014F8984E}"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5672969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5976C-5928-410C-9B2A-F77014F8984E}"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736177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2842715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41384069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1053065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1476923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6602742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40269857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3086463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7191804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3243245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2222035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C0D6002F-62DD-4AC1-A749-3EB5D65DE7BD}" type="slidenum">
              <a:rPr lang="en-US" smtClean="0"/>
              <a:t>‹#›</a:t>
            </a:fld>
            <a:endParaRPr lang="en-US"/>
          </a:p>
        </p:txBody>
      </p:sp>
    </p:spTree>
    <p:extLst>
      <p:ext uri="{BB962C8B-B14F-4D97-AF65-F5344CB8AC3E}">
        <p14:creationId xmlns:p14="http://schemas.microsoft.com/office/powerpoint/2010/main" val="29621016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3974830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3373912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11523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5801818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C5976C-5928-410C-9B2A-F77014F8984E}"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8443905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5976C-5928-410C-9B2A-F77014F8984E}"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9288628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18718282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473489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5976C-5928-410C-9B2A-F77014F8984E}"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6270410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5687809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5274419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1196064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0617712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6C5976C-5928-410C-9B2A-F77014F8984E}"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38452595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22381581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5976C-5928-410C-9B2A-F77014F8984E}"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0D6002F-62DD-4AC1-A749-3EB5D65DE7BD}" type="slidenum">
              <a:rPr lang="en-US" smtClean="0"/>
              <a:t>‹#›</a:t>
            </a:fld>
            <a:endParaRPr lang="en-US"/>
          </a:p>
        </p:txBody>
      </p:sp>
    </p:spTree>
    <p:extLst>
      <p:ext uri="{BB962C8B-B14F-4D97-AF65-F5344CB8AC3E}">
        <p14:creationId xmlns:p14="http://schemas.microsoft.com/office/powerpoint/2010/main" val="4667714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p:txBody>
          <a:bodyPr/>
          <a:lstStyle/>
          <a:p>
            <a:fld id="{F33294C8-6E36-4DAD-AD0D-BF3049C8874B}" type="datetimeFigureOut">
              <a:rPr lang="en-US" smtClean="0"/>
              <a:t>1/31/2025</a:t>
            </a:fld>
            <a:endParaRPr lang="en-US"/>
          </a:p>
        </p:txBody>
      </p:sp>
      <p:sp>
        <p:nvSpPr>
          <p:cNvPr id="5" name="Footer Placeholder 4"/>
          <p:cNvSpPr>
            <a:spLocks noGrp="1"/>
          </p:cNvSpPr>
          <p:nvPr>
            <p:ph type="ftr" sz="quarter" idx="11"/>
          </p:nvPr>
        </p:nvSpPr>
        <p:spPr>
          <a:xfrm>
            <a:off x="4038600" y="6182346"/>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2B22F34A-D5F0-44F9-A89B-ECFCF99025B2}" type="slidenum">
              <a:rPr lang="en-US" smtClean="0"/>
              <a:t>‹#›</a:t>
            </a:fld>
            <a:endParaRPr lang="en-US"/>
          </a:p>
        </p:txBody>
      </p:sp>
      <p:sp>
        <p:nvSpPr>
          <p:cNvPr id="8" name="Table Placeholder 7"/>
          <p:cNvSpPr>
            <a:spLocks noGrp="1"/>
          </p:cNvSpPr>
          <p:nvPr>
            <p:ph type="tbl" sz="quarter" idx="13"/>
          </p:nvPr>
        </p:nvSpPr>
        <p:spPr>
          <a:xfrm>
            <a:off x="838200" y="1838325"/>
            <a:ext cx="10515600" cy="3576638"/>
          </a:xfrm>
        </p:spPr>
        <p:txBody>
          <a:bodyPr/>
          <a:lstStyle/>
          <a:p>
            <a:endParaRPr lang="en-US"/>
          </a:p>
        </p:txBody>
      </p:sp>
      <p:grpSp>
        <p:nvGrpSpPr>
          <p:cNvPr id="7" name="Group 6"/>
          <p:cNvGrpSpPr/>
          <p:nvPr userDrawn="1"/>
        </p:nvGrpSpPr>
        <p:grpSpPr>
          <a:xfrm>
            <a:off x="6154392" y="6553199"/>
            <a:ext cx="1047750" cy="285752"/>
            <a:chOff x="6154392" y="6553199"/>
            <a:chExt cx="1047750" cy="285752"/>
          </a:xfrm>
        </p:grpSpPr>
        <p:sp>
          <p:nvSpPr>
            <p:cNvPr id="9" name="Rectangle 8"/>
            <p:cNvSpPr/>
            <p:nvPr userDrawn="1"/>
          </p:nvSpPr>
          <p:spPr>
            <a:xfrm>
              <a:off x="6154392" y="6553199"/>
              <a:ext cx="1047750" cy="285752"/>
            </a:xfrm>
            <a:prstGeom prst="rect">
              <a:avLst/>
            </a:prstGeom>
            <a:solidFill>
              <a:srgbClr val="046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6751" t="36703" r="55407" b="38365"/>
            <a:stretch/>
          </p:blipFill>
          <p:spPr>
            <a:xfrm>
              <a:off x="6535392" y="6553200"/>
              <a:ext cx="666750" cy="285751"/>
            </a:xfrm>
            <a:prstGeom prst="rect">
              <a:avLst/>
            </a:prstGeom>
          </p:spPr>
        </p:pic>
      </p:grpSp>
    </p:spTree>
    <p:extLst>
      <p:ext uri="{BB962C8B-B14F-4D97-AF65-F5344CB8AC3E}">
        <p14:creationId xmlns:p14="http://schemas.microsoft.com/office/powerpoint/2010/main" val="27917254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Graphics &amp; Pictu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3294C8-6E36-4DAD-AD0D-BF3049C8874B}" type="datetimeFigureOut">
              <a:rPr lang="en-US" smtClean="0"/>
              <a:t>1/31/2025</a:t>
            </a:fld>
            <a:endParaRPr lang="en-US"/>
          </a:p>
        </p:txBody>
      </p:sp>
      <p:sp>
        <p:nvSpPr>
          <p:cNvPr id="4" name="Footer Placeholder 3"/>
          <p:cNvSpPr>
            <a:spLocks noGrp="1"/>
          </p:cNvSpPr>
          <p:nvPr>
            <p:ph type="ftr" sz="quarter" idx="11"/>
          </p:nvPr>
        </p:nvSpPr>
        <p:spPr>
          <a:xfrm>
            <a:off x="4038600" y="6208850"/>
            <a:ext cx="4114800" cy="365125"/>
          </a:xfrm>
        </p:spPr>
        <p:txBody>
          <a:bodyPr/>
          <a:lstStyle/>
          <a:p>
            <a:endParaRPr lang="en-US"/>
          </a:p>
        </p:txBody>
      </p:sp>
      <p:sp>
        <p:nvSpPr>
          <p:cNvPr id="5" name="Slide Number Placeholder 4"/>
          <p:cNvSpPr>
            <a:spLocks noGrp="1"/>
          </p:cNvSpPr>
          <p:nvPr>
            <p:ph type="sldNum" sz="quarter" idx="12"/>
          </p:nvPr>
        </p:nvSpPr>
        <p:spPr/>
        <p:txBody>
          <a:bodyPr/>
          <a:lstStyle/>
          <a:p>
            <a:fld id="{2B22F34A-D5F0-44F9-A89B-ECFCF99025B2}" type="slidenum">
              <a:rPr lang="en-US" smtClean="0"/>
              <a:t>‹#›</a:t>
            </a:fld>
            <a:endParaRPr lang="en-US"/>
          </a:p>
        </p:txBody>
      </p:sp>
      <p:sp>
        <p:nvSpPr>
          <p:cNvPr id="6" name="Content Placeholder 2"/>
          <p:cNvSpPr>
            <a:spLocks noGrp="1"/>
          </p:cNvSpPr>
          <p:nvPr>
            <p:ph idx="1"/>
          </p:nvPr>
        </p:nvSpPr>
        <p:spPr>
          <a:xfrm>
            <a:off x="838200" y="1825625"/>
            <a:ext cx="105156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p:cNvGrpSpPr/>
          <p:nvPr userDrawn="1"/>
        </p:nvGrpSpPr>
        <p:grpSpPr>
          <a:xfrm>
            <a:off x="6154392" y="6553199"/>
            <a:ext cx="1047750" cy="285752"/>
            <a:chOff x="6154392" y="6553199"/>
            <a:chExt cx="1047750" cy="285752"/>
          </a:xfrm>
        </p:grpSpPr>
        <p:sp>
          <p:nvSpPr>
            <p:cNvPr id="8" name="Rectangle 7"/>
            <p:cNvSpPr/>
            <p:nvPr userDrawn="1"/>
          </p:nvSpPr>
          <p:spPr>
            <a:xfrm>
              <a:off x="6154392" y="6553199"/>
              <a:ext cx="1047750" cy="285752"/>
            </a:xfrm>
            <a:prstGeom prst="rect">
              <a:avLst/>
            </a:prstGeom>
            <a:solidFill>
              <a:srgbClr val="046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l="6751" t="36703" r="55407" b="38365"/>
            <a:stretch/>
          </p:blipFill>
          <p:spPr>
            <a:xfrm>
              <a:off x="6535392" y="6553200"/>
              <a:ext cx="666750" cy="285751"/>
            </a:xfrm>
            <a:prstGeom prst="rect">
              <a:avLst/>
            </a:prstGeom>
          </p:spPr>
        </p:pic>
      </p:grpSp>
    </p:spTree>
    <p:extLst>
      <p:ext uri="{BB962C8B-B14F-4D97-AF65-F5344CB8AC3E}">
        <p14:creationId xmlns:p14="http://schemas.microsoft.com/office/powerpoint/2010/main" val="4291607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2"/>
            <a:ext cx="8825658" cy="3329581"/>
          </a:xfrm>
        </p:spPr>
        <p:txBody>
          <a:bodyPr anchor="b"/>
          <a:lstStyle>
            <a:lvl1pPr>
              <a:defRPr sz="6486"/>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11891" indent="0" algn="ctr">
              <a:buNone/>
              <a:defRPr>
                <a:solidFill>
                  <a:schemeClr val="tx1">
                    <a:tint val="75000"/>
                  </a:schemeClr>
                </a:solidFill>
              </a:defRPr>
            </a:lvl2pPr>
            <a:lvl3pPr marL="823783" indent="0" algn="ctr">
              <a:buNone/>
              <a:defRPr>
                <a:solidFill>
                  <a:schemeClr val="tx1">
                    <a:tint val="75000"/>
                  </a:schemeClr>
                </a:solidFill>
              </a:defRPr>
            </a:lvl3pPr>
            <a:lvl4pPr marL="1235674" indent="0" algn="ctr">
              <a:buNone/>
              <a:defRPr>
                <a:solidFill>
                  <a:schemeClr val="tx1">
                    <a:tint val="75000"/>
                  </a:schemeClr>
                </a:solidFill>
              </a:defRPr>
            </a:lvl4pPr>
            <a:lvl5pPr marL="1647566" indent="0" algn="ctr">
              <a:buNone/>
              <a:defRPr>
                <a:solidFill>
                  <a:schemeClr val="tx1">
                    <a:tint val="75000"/>
                  </a:schemeClr>
                </a:solidFill>
              </a:defRPr>
            </a:lvl5pPr>
            <a:lvl6pPr marL="2059457" indent="0" algn="ctr">
              <a:buNone/>
              <a:defRPr>
                <a:solidFill>
                  <a:schemeClr val="tx1">
                    <a:tint val="75000"/>
                  </a:schemeClr>
                </a:solidFill>
              </a:defRPr>
            </a:lvl6pPr>
            <a:lvl7pPr marL="2471349" indent="0" algn="ctr">
              <a:buNone/>
              <a:defRPr>
                <a:solidFill>
                  <a:schemeClr val="tx1">
                    <a:tint val="75000"/>
                  </a:schemeClr>
                </a:solidFill>
              </a:defRPr>
            </a:lvl7pPr>
            <a:lvl8pPr marL="2883240" indent="0" algn="ctr">
              <a:buNone/>
              <a:defRPr>
                <a:solidFill>
                  <a:schemeClr val="tx1">
                    <a:tint val="75000"/>
                  </a:schemeClr>
                </a:solidFill>
              </a:defRPr>
            </a:lvl8pPr>
            <a:lvl9pPr marL="3295132"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49C757F0-8A70-4232-0426-97639CA86536}"/>
              </a:ext>
            </a:extLst>
          </p:cNvPr>
          <p:cNvSpPr>
            <a:spLocks noGrp="1"/>
          </p:cNvSpPr>
          <p:nvPr>
            <p:ph type="dt" sz="half" idx="10"/>
          </p:nvPr>
        </p:nvSpPr>
        <p:spPr/>
        <p:txBody>
          <a:bodyPr/>
          <a:lstStyle>
            <a:lvl1pPr>
              <a:defRPr/>
            </a:lvl1pPr>
          </a:lstStyle>
          <a:p>
            <a:pPr>
              <a:defRPr/>
            </a:pPr>
            <a:fld id="{8DAC99E4-BE86-4A07-86D6-653E6A991CB8}" type="datetimeFigureOut">
              <a:rPr lang="en-US"/>
              <a:pPr>
                <a:defRPr/>
              </a:pPr>
              <a:t>1/31/2025</a:t>
            </a:fld>
            <a:endParaRPr lang="en-US"/>
          </a:p>
        </p:txBody>
      </p:sp>
      <p:sp>
        <p:nvSpPr>
          <p:cNvPr id="5" name="Footer Placeholder 4">
            <a:extLst>
              <a:ext uri="{FF2B5EF4-FFF2-40B4-BE49-F238E27FC236}">
                <a16:creationId xmlns:a16="http://schemas.microsoft.com/office/drawing/2014/main" id="{B97A9DA6-CA93-D7B7-7769-92B01C2954C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A28BFBA-3172-9263-ED14-69AC45E19097}"/>
              </a:ext>
            </a:extLst>
          </p:cNvPr>
          <p:cNvSpPr>
            <a:spLocks noGrp="1"/>
          </p:cNvSpPr>
          <p:nvPr>
            <p:ph type="sldNum" sz="quarter" idx="12"/>
          </p:nvPr>
        </p:nvSpPr>
        <p:spPr/>
        <p:txBody>
          <a:bodyPr/>
          <a:lstStyle>
            <a:lvl1pPr>
              <a:defRPr/>
            </a:lvl1pPr>
          </a:lstStyle>
          <a:p>
            <a:pPr>
              <a:defRPr/>
            </a:pPr>
            <a:fld id="{2FC485DF-0849-4124-B501-69163E56D8C9}" type="slidenum">
              <a:rPr lang="en-US" altLang="en-US"/>
              <a:pPr>
                <a:defRPr/>
              </a:pPr>
              <a:t>‹#›</a:t>
            </a:fld>
            <a:endParaRPr lang="en-US" altLang="en-US"/>
          </a:p>
        </p:txBody>
      </p:sp>
    </p:spTree>
    <p:extLst>
      <p:ext uri="{BB962C8B-B14F-4D97-AF65-F5344CB8AC3E}">
        <p14:creationId xmlns:p14="http://schemas.microsoft.com/office/powerpoint/2010/main" val="38551344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6A4751C-A598-B376-EF28-09DBC6962768}"/>
              </a:ext>
            </a:extLst>
          </p:cNvPr>
          <p:cNvSpPr>
            <a:spLocks noGrp="1"/>
          </p:cNvSpPr>
          <p:nvPr>
            <p:ph type="dt" sz="half" idx="10"/>
          </p:nvPr>
        </p:nvSpPr>
        <p:spPr/>
        <p:txBody>
          <a:bodyPr/>
          <a:lstStyle>
            <a:lvl1pPr>
              <a:defRPr/>
            </a:lvl1pPr>
          </a:lstStyle>
          <a:p>
            <a:pPr>
              <a:defRPr/>
            </a:pPr>
            <a:fld id="{9D92B59F-DDCF-4935-898F-21A65C0ECE97}" type="datetimeFigureOut">
              <a:rPr lang="en-US"/>
              <a:pPr>
                <a:defRPr/>
              </a:pPr>
              <a:t>1/31/2025</a:t>
            </a:fld>
            <a:endParaRPr lang="en-US"/>
          </a:p>
        </p:txBody>
      </p:sp>
      <p:sp>
        <p:nvSpPr>
          <p:cNvPr id="5" name="Footer Placeholder 4">
            <a:extLst>
              <a:ext uri="{FF2B5EF4-FFF2-40B4-BE49-F238E27FC236}">
                <a16:creationId xmlns:a16="http://schemas.microsoft.com/office/drawing/2014/main" id="{2F451AF8-E0FB-7598-4216-AC76EFE43F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1D0B08-2196-09D4-F0AF-08980BD5C49E}"/>
              </a:ext>
            </a:extLst>
          </p:cNvPr>
          <p:cNvSpPr>
            <a:spLocks noGrp="1"/>
          </p:cNvSpPr>
          <p:nvPr>
            <p:ph type="sldNum" sz="quarter" idx="12"/>
          </p:nvPr>
        </p:nvSpPr>
        <p:spPr/>
        <p:txBody>
          <a:bodyPr/>
          <a:lstStyle>
            <a:lvl1pPr>
              <a:defRPr/>
            </a:lvl1pPr>
          </a:lstStyle>
          <a:p>
            <a:pPr>
              <a:defRPr/>
            </a:pPr>
            <a:fld id="{9A67FC0E-56AC-47A0-A1FF-50E39789F404}" type="slidenum">
              <a:rPr lang="en-US" altLang="en-US"/>
              <a:pPr>
                <a:defRPr/>
              </a:pPr>
              <a:t>‹#›</a:t>
            </a:fld>
            <a:endParaRPr lang="en-US" altLang="en-US"/>
          </a:p>
        </p:txBody>
      </p:sp>
    </p:spTree>
    <p:extLst>
      <p:ext uri="{BB962C8B-B14F-4D97-AF65-F5344CB8AC3E}">
        <p14:creationId xmlns:p14="http://schemas.microsoft.com/office/powerpoint/2010/main" val="30827840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7" y="2861735"/>
            <a:ext cx="8825657" cy="1915647"/>
          </a:xfrm>
        </p:spPr>
        <p:txBody>
          <a:bodyPr anchor="b"/>
          <a:lstStyle>
            <a:lvl1pPr algn="l">
              <a:defRPr sz="3604"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1802" cap="all">
                <a:solidFill>
                  <a:schemeClr val="bg2">
                    <a:lumMod val="40000"/>
                    <a:lumOff val="60000"/>
                  </a:schemeClr>
                </a:solidFill>
              </a:defRPr>
            </a:lvl1pPr>
            <a:lvl2pPr marL="411891" indent="0">
              <a:buNone/>
              <a:defRPr sz="1622">
                <a:solidFill>
                  <a:schemeClr val="tx1">
                    <a:tint val="75000"/>
                  </a:schemeClr>
                </a:solidFill>
              </a:defRPr>
            </a:lvl2pPr>
            <a:lvl3pPr marL="823783" indent="0">
              <a:buNone/>
              <a:defRPr sz="1441">
                <a:solidFill>
                  <a:schemeClr val="tx1">
                    <a:tint val="75000"/>
                  </a:schemeClr>
                </a:solidFill>
              </a:defRPr>
            </a:lvl3pPr>
            <a:lvl4pPr marL="1235674" indent="0">
              <a:buNone/>
              <a:defRPr sz="1261">
                <a:solidFill>
                  <a:schemeClr val="tx1">
                    <a:tint val="75000"/>
                  </a:schemeClr>
                </a:solidFill>
              </a:defRPr>
            </a:lvl4pPr>
            <a:lvl5pPr marL="1647566" indent="0">
              <a:buNone/>
              <a:defRPr sz="1261">
                <a:solidFill>
                  <a:schemeClr val="tx1">
                    <a:tint val="75000"/>
                  </a:schemeClr>
                </a:solidFill>
              </a:defRPr>
            </a:lvl5pPr>
            <a:lvl6pPr marL="2059457" indent="0">
              <a:buNone/>
              <a:defRPr sz="1261">
                <a:solidFill>
                  <a:schemeClr val="tx1">
                    <a:tint val="75000"/>
                  </a:schemeClr>
                </a:solidFill>
              </a:defRPr>
            </a:lvl6pPr>
            <a:lvl7pPr marL="2471349" indent="0">
              <a:buNone/>
              <a:defRPr sz="1261">
                <a:solidFill>
                  <a:schemeClr val="tx1">
                    <a:tint val="75000"/>
                  </a:schemeClr>
                </a:solidFill>
              </a:defRPr>
            </a:lvl7pPr>
            <a:lvl8pPr marL="2883240" indent="0">
              <a:buNone/>
              <a:defRPr sz="1261">
                <a:solidFill>
                  <a:schemeClr val="tx1">
                    <a:tint val="75000"/>
                  </a:schemeClr>
                </a:solidFill>
              </a:defRPr>
            </a:lvl8pPr>
            <a:lvl9pPr marL="3295132" indent="0">
              <a:buNone/>
              <a:defRPr sz="1261">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846FBB-848B-A16B-E8E2-8067529A37F6}"/>
              </a:ext>
            </a:extLst>
          </p:cNvPr>
          <p:cNvSpPr>
            <a:spLocks noGrp="1"/>
          </p:cNvSpPr>
          <p:nvPr>
            <p:ph type="dt" sz="half" idx="10"/>
          </p:nvPr>
        </p:nvSpPr>
        <p:spPr/>
        <p:txBody>
          <a:bodyPr/>
          <a:lstStyle>
            <a:lvl1pPr>
              <a:defRPr/>
            </a:lvl1pPr>
          </a:lstStyle>
          <a:p>
            <a:pPr>
              <a:defRPr/>
            </a:pPr>
            <a:fld id="{7239E52B-EF60-4E6D-AD29-EE464260665E}" type="datetimeFigureOut">
              <a:rPr lang="en-US"/>
              <a:pPr>
                <a:defRPr/>
              </a:pPr>
              <a:t>1/31/2025</a:t>
            </a:fld>
            <a:endParaRPr lang="en-US"/>
          </a:p>
        </p:txBody>
      </p:sp>
      <p:sp>
        <p:nvSpPr>
          <p:cNvPr id="5" name="Footer Placeholder 4">
            <a:extLst>
              <a:ext uri="{FF2B5EF4-FFF2-40B4-BE49-F238E27FC236}">
                <a16:creationId xmlns:a16="http://schemas.microsoft.com/office/drawing/2014/main" id="{059EA90D-086A-350A-CE39-1F800417306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F055CEA-46FF-3EBF-706C-360957C9B6E5}"/>
              </a:ext>
            </a:extLst>
          </p:cNvPr>
          <p:cNvSpPr>
            <a:spLocks noGrp="1"/>
          </p:cNvSpPr>
          <p:nvPr>
            <p:ph type="sldNum" sz="quarter" idx="12"/>
          </p:nvPr>
        </p:nvSpPr>
        <p:spPr/>
        <p:txBody>
          <a:bodyPr/>
          <a:lstStyle>
            <a:lvl1pPr>
              <a:defRPr/>
            </a:lvl1pPr>
          </a:lstStyle>
          <a:p>
            <a:pPr>
              <a:defRPr/>
            </a:pPr>
            <a:fld id="{3BCBE4E8-FA1D-4DA4-B615-30B9603825CA}" type="slidenum">
              <a:rPr lang="en-US" altLang="en-US"/>
              <a:pPr>
                <a:defRPr/>
              </a:pPr>
              <a:t>‹#›</a:t>
            </a:fld>
            <a:endParaRPr lang="en-US" altLang="en-US"/>
          </a:p>
        </p:txBody>
      </p:sp>
    </p:spTree>
    <p:extLst>
      <p:ext uri="{BB962C8B-B14F-4D97-AF65-F5344CB8AC3E}">
        <p14:creationId xmlns:p14="http://schemas.microsoft.com/office/powerpoint/2010/main" val="8212569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3" y="2060577"/>
            <a:ext cx="4396339" cy="4195763"/>
          </a:xfrm>
        </p:spPr>
        <p:txBody>
          <a:bodyPr>
            <a:normAutofit/>
          </a:bodyPr>
          <a:lstStyle>
            <a:lvl1pPr>
              <a:defRPr sz="1622"/>
            </a:lvl1pPr>
            <a:lvl2pPr>
              <a:defRPr sz="1441"/>
            </a:lvl2pPr>
            <a:lvl3pPr>
              <a:defRPr sz="1261"/>
            </a:lvl3pPr>
            <a:lvl4pPr>
              <a:defRPr sz="1081"/>
            </a:lvl4pPr>
            <a:lvl5pPr>
              <a:defRPr sz="1081"/>
            </a:lvl5pPr>
            <a:lvl6pPr>
              <a:defRPr sz="1081"/>
            </a:lvl6pPr>
            <a:lvl7pPr>
              <a:defRPr sz="1081"/>
            </a:lvl7pPr>
            <a:lvl8pPr>
              <a:defRPr sz="1081"/>
            </a:lvl8pPr>
            <a:lvl9pPr>
              <a:defRPr sz="10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4" y="2056093"/>
            <a:ext cx="4396341" cy="4200245"/>
          </a:xfrm>
        </p:spPr>
        <p:txBody>
          <a:bodyPr>
            <a:normAutofit/>
          </a:bodyPr>
          <a:lstStyle>
            <a:lvl1pPr>
              <a:defRPr sz="1622"/>
            </a:lvl1pPr>
            <a:lvl2pPr>
              <a:defRPr sz="1441"/>
            </a:lvl2pPr>
            <a:lvl3pPr>
              <a:defRPr sz="1261"/>
            </a:lvl3pPr>
            <a:lvl4pPr>
              <a:defRPr sz="1081"/>
            </a:lvl4pPr>
            <a:lvl5pPr>
              <a:defRPr sz="1081"/>
            </a:lvl5pPr>
            <a:lvl6pPr>
              <a:defRPr sz="1081"/>
            </a:lvl6pPr>
            <a:lvl7pPr>
              <a:defRPr sz="1081"/>
            </a:lvl7pPr>
            <a:lvl8pPr>
              <a:defRPr sz="1081"/>
            </a:lvl8pPr>
            <a:lvl9pPr>
              <a:defRPr sz="10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48CE53F-FCD6-10E1-AEAE-D092FF825546}"/>
              </a:ext>
            </a:extLst>
          </p:cNvPr>
          <p:cNvSpPr>
            <a:spLocks noGrp="1"/>
          </p:cNvSpPr>
          <p:nvPr>
            <p:ph type="dt" sz="half" idx="10"/>
          </p:nvPr>
        </p:nvSpPr>
        <p:spPr/>
        <p:txBody>
          <a:bodyPr/>
          <a:lstStyle>
            <a:lvl1pPr>
              <a:defRPr/>
            </a:lvl1pPr>
          </a:lstStyle>
          <a:p>
            <a:pPr>
              <a:defRPr/>
            </a:pPr>
            <a:fld id="{834AF5E9-66E1-4AC2-8AB1-786F69A38A39}" type="datetimeFigureOut">
              <a:rPr lang="en-US"/>
              <a:pPr>
                <a:defRPr/>
              </a:pPr>
              <a:t>1/31/2025</a:t>
            </a:fld>
            <a:endParaRPr lang="en-US"/>
          </a:p>
        </p:txBody>
      </p:sp>
      <p:sp>
        <p:nvSpPr>
          <p:cNvPr id="6" name="Footer Placeholder 4">
            <a:extLst>
              <a:ext uri="{FF2B5EF4-FFF2-40B4-BE49-F238E27FC236}">
                <a16:creationId xmlns:a16="http://schemas.microsoft.com/office/drawing/2014/main" id="{B8C87B61-6C2C-601C-CFB4-26AA51185E2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18EEC8B-A8B6-995D-A200-5227A3CBC7DA}"/>
              </a:ext>
            </a:extLst>
          </p:cNvPr>
          <p:cNvSpPr>
            <a:spLocks noGrp="1"/>
          </p:cNvSpPr>
          <p:nvPr>
            <p:ph type="sldNum" sz="quarter" idx="12"/>
          </p:nvPr>
        </p:nvSpPr>
        <p:spPr/>
        <p:txBody>
          <a:bodyPr/>
          <a:lstStyle>
            <a:lvl1pPr>
              <a:defRPr/>
            </a:lvl1pPr>
          </a:lstStyle>
          <a:p>
            <a:pPr>
              <a:defRPr/>
            </a:pPr>
            <a:fld id="{F334945E-20D4-4764-B3AD-08900E77FF0B}" type="slidenum">
              <a:rPr lang="en-US" altLang="en-US"/>
              <a:pPr>
                <a:defRPr/>
              </a:pPr>
              <a:t>‹#›</a:t>
            </a:fld>
            <a:endParaRPr lang="en-US" altLang="en-US"/>
          </a:p>
        </p:txBody>
      </p:sp>
    </p:spTree>
    <p:extLst>
      <p:ext uri="{BB962C8B-B14F-4D97-AF65-F5344CB8AC3E}">
        <p14:creationId xmlns:p14="http://schemas.microsoft.com/office/powerpoint/2010/main" val="15051535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4" name="Content Placeholder 3"/>
          <p:cNvSpPr>
            <a:spLocks noGrp="1"/>
          </p:cNvSpPr>
          <p:nvPr>
            <p:ph sz="half" idx="2"/>
          </p:nvPr>
        </p:nvSpPr>
        <p:spPr>
          <a:xfrm>
            <a:off x="1103313" y="2514600"/>
            <a:ext cx="4396339" cy="3741738"/>
          </a:xfrm>
        </p:spPr>
        <p:txBody>
          <a:bodyPr>
            <a:normAutofit/>
          </a:bodyPr>
          <a:lstStyle>
            <a:lvl1pPr>
              <a:defRPr sz="1622"/>
            </a:lvl1pPr>
            <a:lvl2pPr>
              <a:defRPr sz="1441"/>
            </a:lvl2pPr>
            <a:lvl3pPr>
              <a:defRPr sz="1261"/>
            </a:lvl3pPr>
            <a:lvl4pPr>
              <a:defRPr sz="1081"/>
            </a:lvl4pPr>
            <a:lvl5pPr>
              <a:defRPr sz="1081"/>
            </a:lvl5pPr>
            <a:lvl6pPr>
              <a:defRPr sz="1081"/>
            </a:lvl6pPr>
            <a:lvl7pPr>
              <a:defRPr sz="1081"/>
            </a:lvl7pPr>
            <a:lvl8pPr>
              <a:defRPr sz="1081"/>
            </a:lvl8pPr>
            <a:lvl9pPr>
              <a:defRPr sz="10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6" y="1905000"/>
            <a:ext cx="4396339"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6" name="Content Placeholder 5"/>
          <p:cNvSpPr>
            <a:spLocks noGrp="1"/>
          </p:cNvSpPr>
          <p:nvPr>
            <p:ph sz="quarter" idx="4"/>
          </p:nvPr>
        </p:nvSpPr>
        <p:spPr>
          <a:xfrm>
            <a:off x="5654496" y="2514600"/>
            <a:ext cx="4396339" cy="3741738"/>
          </a:xfrm>
        </p:spPr>
        <p:txBody>
          <a:bodyPr>
            <a:normAutofit/>
          </a:bodyPr>
          <a:lstStyle>
            <a:lvl1pPr>
              <a:defRPr sz="1622"/>
            </a:lvl1pPr>
            <a:lvl2pPr>
              <a:defRPr sz="1441"/>
            </a:lvl2pPr>
            <a:lvl3pPr>
              <a:defRPr sz="1261"/>
            </a:lvl3pPr>
            <a:lvl4pPr>
              <a:defRPr sz="1081"/>
            </a:lvl4pPr>
            <a:lvl5pPr>
              <a:defRPr sz="1081"/>
            </a:lvl5pPr>
            <a:lvl6pPr>
              <a:defRPr sz="1081"/>
            </a:lvl6pPr>
            <a:lvl7pPr>
              <a:defRPr sz="1081"/>
            </a:lvl7pPr>
            <a:lvl8pPr>
              <a:defRPr sz="1081"/>
            </a:lvl8pPr>
            <a:lvl9pPr>
              <a:defRPr sz="10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35C8C87D-E00F-75D6-4B85-0641E6122966}"/>
              </a:ext>
            </a:extLst>
          </p:cNvPr>
          <p:cNvSpPr>
            <a:spLocks noGrp="1"/>
          </p:cNvSpPr>
          <p:nvPr>
            <p:ph type="dt" sz="half" idx="10"/>
          </p:nvPr>
        </p:nvSpPr>
        <p:spPr/>
        <p:txBody>
          <a:bodyPr/>
          <a:lstStyle>
            <a:lvl1pPr>
              <a:defRPr/>
            </a:lvl1pPr>
          </a:lstStyle>
          <a:p>
            <a:pPr>
              <a:defRPr/>
            </a:pPr>
            <a:fld id="{1B9803DB-578D-46F9-9FDB-94578B53997A}" type="datetimeFigureOut">
              <a:rPr lang="en-US"/>
              <a:pPr>
                <a:defRPr/>
              </a:pPr>
              <a:t>1/31/2025</a:t>
            </a:fld>
            <a:endParaRPr lang="en-US"/>
          </a:p>
        </p:txBody>
      </p:sp>
      <p:sp>
        <p:nvSpPr>
          <p:cNvPr id="8" name="Footer Placeholder 4">
            <a:extLst>
              <a:ext uri="{FF2B5EF4-FFF2-40B4-BE49-F238E27FC236}">
                <a16:creationId xmlns:a16="http://schemas.microsoft.com/office/drawing/2014/main" id="{22B9DF56-903B-8BC8-55BA-5C34E7F3FCD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F2D98AF-4537-7894-A690-3A1DC8D4991E}"/>
              </a:ext>
            </a:extLst>
          </p:cNvPr>
          <p:cNvSpPr>
            <a:spLocks noGrp="1"/>
          </p:cNvSpPr>
          <p:nvPr>
            <p:ph type="sldNum" sz="quarter" idx="12"/>
          </p:nvPr>
        </p:nvSpPr>
        <p:spPr/>
        <p:txBody>
          <a:bodyPr/>
          <a:lstStyle>
            <a:lvl1pPr>
              <a:defRPr/>
            </a:lvl1pPr>
          </a:lstStyle>
          <a:p>
            <a:pPr>
              <a:defRPr/>
            </a:pPr>
            <a:fld id="{5B11E31F-365B-439B-88F3-6F931CA8FAA7}" type="slidenum">
              <a:rPr lang="en-US" altLang="en-US"/>
              <a:pPr>
                <a:defRPr/>
              </a:pPr>
              <a:t>‹#›</a:t>
            </a:fld>
            <a:endParaRPr lang="en-US" altLang="en-US"/>
          </a:p>
        </p:txBody>
      </p:sp>
    </p:spTree>
    <p:extLst>
      <p:ext uri="{BB962C8B-B14F-4D97-AF65-F5344CB8AC3E}">
        <p14:creationId xmlns:p14="http://schemas.microsoft.com/office/powerpoint/2010/main" val="26217241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6D52B785-A362-6671-9E24-FA2668C212E6}"/>
              </a:ext>
            </a:extLst>
          </p:cNvPr>
          <p:cNvSpPr>
            <a:spLocks noGrp="1"/>
          </p:cNvSpPr>
          <p:nvPr>
            <p:ph type="dt" sz="half" idx="10"/>
          </p:nvPr>
        </p:nvSpPr>
        <p:spPr/>
        <p:txBody>
          <a:bodyPr/>
          <a:lstStyle>
            <a:lvl1pPr>
              <a:defRPr/>
            </a:lvl1pPr>
          </a:lstStyle>
          <a:p>
            <a:pPr>
              <a:defRPr/>
            </a:pPr>
            <a:fld id="{56ABF6AA-579A-4EC8-9786-DABB2A55EFC6}" type="datetimeFigureOut">
              <a:rPr lang="en-US"/>
              <a:pPr>
                <a:defRPr/>
              </a:pPr>
              <a:t>1/31/2025</a:t>
            </a:fld>
            <a:endParaRPr lang="en-US"/>
          </a:p>
        </p:txBody>
      </p:sp>
      <p:sp>
        <p:nvSpPr>
          <p:cNvPr id="4" name="Footer Placeholder 4">
            <a:extLst>
              <a:ext uri="{FF2B5EF4-FFF2-40B4-BE49-F238E27FC236}">
                <a16:creationId xmlns:a16="http://schemas.microsoft.com/office/drawing/2014/main" id="{2A23803C-7493-947B-5892-064E47A8FC9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D80F93C-7B56-3419-4C97-DF10E9E1372A}"/>
              </a:ext>
            </a:extLst>
          </p:cNvPr>
          <p:cNvSpPr>
            <a:spLocks noGrp="1"/>
          </p:cNvSpPr>
          <p:nvPr>
            <p:ph type="sldNum" sz="quarter" idx="12"/>
          </p:nvPr>
        </p:nvSpPr>
        <p:spPr/>
        <p:txBody>
          <a:bodyPr/>
          <a:lstStyle>
            <a:lvl1pPr>
              <a:defRPr/>
            </a:lvl1pPr>
          </a:lstStyle>
          <a:p>
            <a:pPr>
              <a:defRPr/>
            </a:pPr>
            <a:fld id="{0C9AE9FF-23ED-4827-BCEA-2868433629FE}" type="slidenum">
              <a:rPr lang="en-US" altLang="en-US"/>
              <a:pPr>
                <a:defRPr/>
              </a:pPr>
              <a:t>‹#›</a:t>
            </a:fld>
            <a:endParaRPr lang="en-US" altLang="en-US"/>
          </a:p>
        </p:txBody>
      </p:sp>
    </p:spTree>
    <p:extLst>
      <p:ext uri="{BB962C8B-B14F-4D97-AF65-F5344CB8AC3E}">
        <p14:creationId xmlns:p14="http://schemas.microsoft.com/office/powerpoint/2010/main" val="21657108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FCE91B7-0ACA-2EAB-5E6A-23C3CF3D06F6}"/>
              </a:ext>
            </a:extLst>
          </p:cNvPr>
          <p:cNvSpPr>
            <a:spLocks noGrp="1"/>
          </p:cNvSpPr>
          <p:nvPr>
            <p:ph type="dt" sz="half" idx="10"/>
          </p:nvPr>
        </p:nvSpPr>
        <p:spPr/>
        <p:txBody>
          <a:bodyPr/>
          <a:lstStyle>
            <a:lvl1pPr>
              <a:defRPr/>
            </a:lvl1pPr>
          </a:lstStyle>
          <a:p>
            <a:pPr>
              <a:defRPr/>
            </a:pPr>
            <a:fld id="{37FF65BB-CFE9-4C25-8330-3BACD016DCE1}" type="datetimeFigureOut">
              <a:rPr lang="en-US"/>
              <a:pPr>
                <a:defRPr/>
              </a:pPr>
              <a:t>1/31/2025</a:t>
            </a:fld>
            <a:endParaRPr lang="en-US"/>
          </a:p>
        </p:txBody>
      </p:sp>
      <p:sp>
        <p:nvSpPr>
          <p:cNvPr id="3" name="Footer Placeholder 4">
            <a:extLst>
              <a:ext uri="{FF2B5EF4-FFF2-40B4-BE49-F238E27FC236}">
                <a16:creationId xmlns:a16="http://schemas.microsoft.com/office/drawing/2014/main" id="{81569842-82A6-7776-9968-9817A059D38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192B0A2-EBCA-7A21-AD20-A914ECAAF8B4}"/>
              </a:ext>
            </a:extLst>
          </p:cNvPr>
          <p:cNvSpPr>
            <a:spLocks noGrp="1"/>
          </p:cNvSpPr>
          <p:nvPr>
            <p:ph type="sldNum" sz="quarter" idx="12"/>
          </p:nvPr>
        </p:nvSpPr>
        <p:spPr/>
        <p:txBody>
          <a:bodyPr/>
          <a:lstStyle>
            <a:lvl1pPr>
              <a:defRPr/>
            </a:lvl1pPr>
          </a:lstStyle>
          <a:p>
            <a:pPr>
              <a:defRPr/>
            </a:pPr>
            <a:fld id="{0CCC209E-8E4E-4CB1-9C29-166EEE23EB8B}" type="slidenum">
              <a:rPr lang="en-US" altLang="en-US"/>
              <a:pPr>
                <a:defRPr/>
              </a:pPr>
              <a:t>‹#›</a:t>
            </a:fld>
            <a:endParaRPr lang="en-US" altLang="en-US"/>
          </a:p>
        </p:txBody>
      </p:sp>
    </p:spTree>
    <p:extLst>
      <p:ext uri="{BB962C8B-B14F-4D97-AF65-F5344CB8AC3E}">
        <p14:creationId xmlns:p14="http://schemas.microsoft.com/office/powerpoint/2010/main" val="5690274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162"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1802"/>
            </a:lvl1pPr>
            <a:lvl2pPr>
              <a:defRPr sz="1622"/>
            </a:lvl2pPr>
            <a:lvl3pPr>
              <a:defRPr sz="1441"/>
            </a:lvl3pPr>
            <a:lvl4pPr>
              <a:defRPr sz="1261"/>
            </a:lvl4pPr>
            <a:lvl5pPr>
              <a:defRPr sz="1261"/>
            </a:lvl5pPr>
            <a:lvl6pPr>
              <a:defRPr sz="1261"/>
            </a:lvl6pPr>
            <a:lvl7pPr>
              <a:defRPr sz="1261"/>
            </a:lvl7pPr>
            <a:lvl8pPr>
              <a:defRPr sz="1261"/>
            </a:lvl8pPr>
            <a:lvl9pPr>
              <a:defRPr sz="12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2"/>
            <a:ext cx="3401063" cy="2895599"/>
          </a:xfrm>
        </p:spPr>
        <p:txBody>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5" name="Date Placeholder 3">
            <a:extLst>
              <a:ext uri="{FF2B5EF4-FFF2-40B4-BE49-F238E27FC236}">
                <a16:creationId xmlns:a16="http://schemas.microsoft.com/office/drawing/2014/main" id="{EEEDADC3-07BA-4120-A191-130EF6622105}"/>
              </a:ext>
            </a:extLst>
          </p:cNvPr>
          <p:cNvSpPr>
            <a:spLocks noGrp="1"/>
          </p:cNvSpPr>
          <p:nvPr>
            <p:ph type="dt" sz="half" idx="10"/>
          </p:nvPr>
        </p:nvSpPr>
        <p:spPr/>
        <p:txBody>
          <a:bodyPr/>
          <a:lstStyle>
            <a:lvl1pPr>
              <a:defRPr/>
            </a:lvl1pPr>
          </a:lstStyle>
          <a:p>
            <a:pPr>
              <a:defRPr/>
            </a:pPr>
            <a:fld id="{8E5EC0D5-69FC-4A94-A523-AAF134E996EE}" type="datetimeFigureOut">
              <a:rPr lang="en-US"/>
              <a:pPr>
                <a:defRPr/>
              </a:pPr>
              <a:t>1/31/2025</a:t>
            </a:fld>
            <a:endParaRPr lang="en-US"/>
          </a:p>
        </p:txBody>
      </p:sp>
      <p:sp>
        <p:nvSpPr>
          <p:cNvPr id="6" name="Footer Placeholder 4">
            <a:extLst>
              <a:ext uri="{FF2B5EF4-FFF2-40B4-BE49-F238E27FC236}">
                <a16:creationId xmlns:a16="http://schemas.microsoft.com/office/drawing/2014/main" id="{4214B100-DDBC-64EC-1BC6-0281C2EC63E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40D5134-9C4F-58A1-5401-42CECE8B5064}"/>
              </a:ext>
            </a:extLst>
          </p:cNvPr>
          <p:cNvSpPr>
            <a:spLocks noGrp="1"/>
          </p:cNvSpPr>
          <p:nvPr>
            <p:ph type="sldNum" sz="quarter" idx="12"/>
          </p:nvPr>
        </p:nvSpPr>
        <p:spPr/>
        <p:txBody>
          <a:bodyPr/>
          <a:lstStyle>
            <a:lvl1pPr>
              <a:defRPr/>
            </a:lvl1pPr>
          </a:lstStyle>
          <a:p>
            <a:pPr>
              <a:defRPr/>
            </a:pPr>
            <a:fld id="{519503A1-E60D-44AF-A149-91C6A8729C8E}" type="slidenum">
              <a:rPr lang="en-US" altLang="en-US"/>
              <a:pPr>
                <a:defRPr/>
              </a:pPr>
              <a:t>‹#›</a:t>
            </a:fld>
            <a:endParaRPr lang="en-US" altLang="en-US"/>
          </a:p>
        </p:txBody>
      </p:sp>
    </p:spTree>
    <p:extLst>
      <p:ext uri="{BB962C8B-B14F-4D97-AF65-F5344CB8AC3E}">
        <p14:creationId xmlns:p14="http://schemas.microsoft.com/office/powerpoint/2010/main" val="3780338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243"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7"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441"/>
            </a:lvl1pPr>
            <a:lvl2pPr marL="411891" indent="0">
              <a:buNone/>
              <a:defRPr sz="1441"/>
            </a:lvl2pPr>
            <a:lvl3pPr marL="823783" indent="0">
              <a:buNone/>
              <a:defRPr sz="1441"/>
            </a:lvl3pPr>
            <a:lvl4pPr marL="1235674" indent="0">
              <a:buNone/>
              <a:defRPr sz="1441"/>
            </a:lvl4pPr>
            <a:lvl5pPr marL="1647566" indent="0">
              <a:buNone/>
              <a:defRPr sz="1441"/>
            </a:lvl5pPr>
            <a:lvl6pPr marL="2059457" indent="0">
              <a:buNone/>
              <a:defRPr sz="1441"/>
            </a:lvl6pPr>
            <a:lvl7pPr marL="2471349" indent="0">
              <a:buNone/>
              <a:defRPr sz="1441"/>
            </a:lvl7pPr>
            <a:lvl8pPr marL="2883240" indent="0">
              <a:buNone/>
              <a:defRPr sz="1441"/>
            </a:lvl8pPr>
            <a:lvl9pPr marL="3295132" indent="0">
              <a:buNone/>
              <a:defRPr sz="1441"/>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54955" y="3657600"/>
            <a:ext cx="5084979" cy="1371600"/>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5" name="Date Placeholder 3">
            <a:extLst>
              <a:ext uri="{FF2B5EF4-FFF2-40B4-BE49-F238E27FC236}">
                <a16:creationId xmlns:a16="http://schemas.microsoft.com/office/drawing/2014/main" id="{C620C0AE-B4A5-15AE-A80B-D8A0706E0B5B}"/>
              </a:ext>
            </a:extLst>
          </p:cNvPr>
          <p:cNvSpPr>
            <a:spLocks noGrp="1"/>
          </p:cNvSpPr>
          <p:nvPr>
            <p:ph type="dt" sz="half" idx="10"/>
          </p:nvPr>
        </p:nvSpPr>
        <p:spPr/>
        <p:txBody>
          <a:bodyPr/>
          <a:lstStyle>
            <a:lvl1pPr>
              <a:defRPr/>
            </a:lvl1pPr>
          </a:lstStyle>
          <a:p>
            <a:pPr>
              <a:defRPr/>
            </a:pPr>
            <a:fld id="{7174F2B5-8882-4157-B7E9-1C605C7A835E}" type="datetimeFigureOut">
              <a:rPr lang="en-US"/>
              <a:pPr>
                <a:defRPr/>
              </a:pPr>
              <a:t>1/31/2025</a:t>
            </a:fld>
            <a:endParaRPr lang="en-US"/>
          </a:p>
        </p:txBody>
      </p:sp>
      <p:sp>
        <p:nvSpPr>
          <p:cNvPr id="6" name="Footer Placeholder 4">
            <a:extLst>
              <a:ext uri="{FF2B5EF4-FFF2-40B4-BE49-F238E27FC236}">
                <a16:creationId xmlns:a16="http://schemas.microsoft.com/office/drawing/2014/main" id="{14568E0E-B79F-94C8-CA48-308EA38ED27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3DD0EA8-6D5C-1949-AF24-7B7C3E6BC805}"/>
              </a:ext>
            </a:extLst>
          </p:cNvPr>
          <p:cNvSpPr>
            <a:spLocks noGrp="1"/>
          </p:cNvSpPr>
          <p:nvPr>
            <p:ph type="sldNum" sz="quarter" idx="12"/>
          </p:nvPr>
        </p:nvSpPr>
        <p:spPr/>
        <p:txBody>
          <a:bodyPr/>
          <a:lstStyle>
            <a:lvl1pPr>
              <a:defRPr/>
            </a:lvl1pPr>
          </a:lstStyle>
          <a:p>
            <a:pPr>
              <a:defRPr/>
            </a:pPr>
            <a:fld id="{113EADE0-4405-437E-8D7C-F995E9C0975D}" type="slidenum">
              <a:rPr lang="en-US" altLang="en-US"/>
              <a:pPr>
                <a:defRPr/>
              </a:pPr>
              <a:t>‹#›</a:t>
            </a:fld>
            <a:endParaRPr lang="en-US" altLang="en-US"/>
          </a:p>
        </p:txBody>
      </p:sp>
    </p:spTree>
    <p:extLst>
      <p:ext uri="{BB962C8B-B14F-4D97-AF65-F5344CB8AC3E}">
        <p14:creationId xmlns:p14="http://schemas.microsoft.com/office/powerpoint/2010/main" val="41515737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7" y="4800587"/>
            <a:ext cx="8825657" cy="566738"/>
          </a:xfrm>
        </p:spPr>
        <p:txBody>
          <a:bodyPr anchor="b">
            <a:normAutofit/>
          </a:bodyPr>
          <a:lstStyle>
            <a:lvl1pPr algn="l">
              <a:defRPr sz="2162"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441"/>
            </a:lvl1pPr>
            <a:lvl2pPr marL="411891" indent="0">
              <a:buNone/>
              <a:defRPr sz="1441"/>
            </a:lvl2pPr>
            <a:lvl3pPr marL="823783" indent="0">
              <a:buNone/>
              <a:defRPr sz="1441"/>
            </a:lvl3pPr>
            <a:lvl4pPr marL="1235674" indent="0">
              <a:buNone/>
              <a:defRPr sz="1441"/>
            </a:lvl4pPr>
            <a:lvl5pPr marL="1647566" indent="0">
              <a:buNone/>
              <a:defRPr sz="1441"/>
            </a:lvl5pPr>
            <a:lvl6pPr marL="2059457" indent="0">
              <a:buNone/>
              <a:defRPr sz="1441"/>
            </a:lvl6pPr>
            <a:lvl7pPr marL="2471349" indent="0">
              <a:buNone/>
              <a:defRPr sz="1441"/>
            </a:lvl7pPr>
            <a:lvl8pPr marL="2883240" indent="0">
              <a:buNone/>
              <a:defRPr sz="1441"/>
            </a:lvl8pPr>
            <a:lvl9pPr marL="3295132" indent="0">
              <a:buNone/>
              <a:defRPr sz="1441"/>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08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5" name="Date Placeholder 3">
            <a:extLst>
              <a:ext uri="{FF2B5EF4-FFF2-40B4-BE49-F238E27FC236}">
                <a16:creationId xmlns:a16="http://schemas.microsoft.com/office/drawing/2014/main" id="{F50DF3C0-7355-EE67-013D-D28D1AE98D4C}"/>
              </a:ext>
            </a:extLst>
          </p:cNvPr>
          <p:cNvSpPr>
            <a:spLocks noGrp="1"/>
          </p:cNvSpPr>
          <p:nvPr>
            <p:ph type="dt" sz="half" idx="10"/>
          </p:nvPr>
        </p:nvSpPr>
        <p:spPr/>
        <p:txBody>
          <a:bodyPr/>
          <a:lstStyle>
            <a:lvl1pPr>
              <a:defRPr/>
            </a:lvl1pPr>
          </a:lstStyle>
          <a:p>
            <a:pPr>
              <a:defRPr/>
            </a:pPr>
            <a:fld id="{B0AFFB37-5DBD-4FFF-B7DB-E0A00F7524EA}" type="datetimeFigureOut">
              <a:rPr lang="en-US"/>
              <a:pPr>
                <a:defRPr/>
              </a:pPr>
              <a:t>1/31/2025</a:t>
            </a:fld>
            <a:endParaRPr lang="en-US"/>
          </a:p>
        </p:txBody>
      </p:sp>
      <p:sp>
        <p:nvSpPr>
          <p:cNvPr id="6" name="Footer Placeholder 4">
            <a:extLst>
              <a:ext uri="{FF2B5EF4-FFF2-40B4-BE49-F238E27FC236}">
                <a16:creationId xmlns:a16="http://schemas.microsoft.com/office/drawing/2014/main" id="{24F535AF-2FDC-8EB0-38EF-1CEC0B7D760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0532E03-9B5A-8F5D-F72F-5D915550E1A3}"/>
              </a:ext>
            </a:extLst>
          </p:cNvPr>
          <p:cNvSpPr>
            <a:spLocks noGrp="1"/>
          </p:cNvSpPr>
          <p:nvPr>
            <p:ph type="sldNum" sz="quarter" idx="12"/>
          </p:nvPr>
        </p:nvSpPr>
        <p:spPr/>
        <p:txBody>
          <a:bodyPr/>
          <a:lstStyle>
            <a:lvl1pPr>
              <a:defRPr/>
            </a:lvl1pPr>
          </a:lstStyle>
          <a:p>
            <a:pPr>
              <a:defRPr/>
            </a:pPr>
            <a:fld id="{3387EEDB-0339-4EFA-82BE-6CE93A9E3CD7}" type="slidenum">
              <a:rPr lang="en-US" altLang="en-US"/>
              <a:pPr>
                <a:defRPr/>
              </a:pPr>
              <a:t>‹#›</a:t>
            </a:fld>
            <a:endParaRPr lang="en-US" altLang="en-US"/>
          </a:p>
        </p:txBody>
      </p:sp>
    </p:spTree>
    <p:extLst>
      <p:ext uri="{BB962C8B-B14F-4D97-AF65-F5344CB8AC3E}">
        <p14:creationId xmlns:p14="http://schemas.microsoft.com/office/powerpoint/2010/main" val="8117835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324"/>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622"/>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3" name="Date Placeholder 3">
            <a:extLst>
              <a:ext uri="{FF2B5EF4-FFF2-40B4-BE49-F238E27FC236}">
                <a16:creationId xmlns:a16="http://schemas.microsoft.com/office/drawing/2014/main" id="{1BA32A2B-CA00-C9A8-AED5-7894B61EF88E}"/>
              </a:ext>
            </a:extLst>
          </p:cNvPr>
          <p:cNvSpPr>
            <a:spLocks noGrp="1"/>
          </p:cNvSpPr>
          <p:nvPr>
            <p:ph type="dt" sz="half" idx="10"/>
          </p:nvPr>
        </p:nvSpPr>
        <p:spPr/>
        <p:txBody>
          <a:bodyPr/>
          <a:lstStyle>
            <a:lvl1pPr>
              <a:defRPr/>
            </a:lvl1pPr>
          </a:lstStyle>
          <a:p>
            <a:pPr>
              <a:defRPr/>
            </a:pPr>
            <a:fld id="{5AD8F06E-489B-4279-ADE6-2DCDC31543EB}" type="datetimeFigureOut">
              <a:rPr lang="en-US"/>
              <a:pPr>
                <a:defRPr/>
              </a:pPr>
              <a:t>1/31/2025</a:t>
            </a:fld>
            <a:endParaRPr lang="en-US"/>
          </a:p>
        </p:txBody>
      </p:sp>
      <p:sp>
        <p:nvSpPr>
          <p:cNvPr id="4" name="Footer Placeholder 4">
            <a:extLst>
              <a:ext uri="{FF2B5EF4-FFF2-40B4-BE49-F238E27FC236}">
                <a16:creationId xmlns:a16="http://schemas.microsoft.com/office/drawing/2014/main" id="{B6885012-941A-AF72-6C48-701183BD797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DB78B3C-0A2B-4277-21B9-0C6BB77177BB}"/>
              </a:ext>
            </a:extLst>
          </p:cNvPr>
          <p:cNvSpPr>
            <a:spLocks noGrp="1"/>
          </p:cNvSpPr>
          <p:nvPr>
            <p:ph type="sldNum" sz="quarter" idx="12"/>
          </p:nvPr>
        </p:nvSpPr>
        <p:spPr/>
        <p:txBody>
          <a:bodyPr/>
          <a:lstStyle>
            <a:lvl1pPr>
              <a:defRPr/>
            </a:lvl1pPr>
          </a:lstStyle>
          <a:p>
            <a:pPr>
              <a:defRPr/>
            </a:pPr>
            <a:fld id="{37F3730F-2345-4494-A4FE-74C70C9750CB}" type="slidenum">
              <a:rPr lang="en-US" altLang="en-US"/>
              <a:pPr>
                <a:defRPr/>
              </a:pPr>
              <a:t>‹#›</a:t>
            </a:fld>
            <a:endParaRPr lang="en-US" altLang="en-US"/>
          </a:p>
        </p:txBody>
      </p:sp>
    </p:spTree>
    <p:extLst>
      <p:ext uri="{BB962C8B-B14F-4D97-AF65-F5344CB8AC3E}">
        <p14:creationId xmlns:p14="http://schemas.microsoft.com/office/powerpoint/2010/main" val="15170296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1B4E3F-C9E8-C214-F4B5-FA7DE670DB24}"/>
              </a:ext>
            </a:extLst>
          </p:cNvPr>
          <p:cNvSpPr txBox="1"/>
          <p:nvPr/>
        </p:nvSpPr>
        <p:spPr>
          <a:xfrm>
            <a:off x="898132" y="971550"/>
            <a:ext cx="802313" cy="1783693"/>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sz="10991" dirty="0"/>
              <a:t>“</a:t>
            </a:r>
          </a:p>
        </p:txBody>
      </p:sp>
      <p:sp>
        <p:nvSpPr>
          <p:cNvPr id="4" name="TextBox 3">
            <a:extLst>
              <a:ext uri="{FF2B5EF4-FFF2-40B4-BE49-F238E27FC236}">
                <a16:creationId xmlns:a16="http://schemas.microsoft.com/office/drawing/2014/main" id="{6B323B4A-77E2-5CD9-6D72-CCFC09035074}"/>
              </a:ext>
            </a:extLst>
          </p:cNvPr>
          <p:cNvSpPr txBox="1"/>
          <p:nvPr/>
        </p:nvSpPr>
        <p:spPr>
          <a:xfrm>
            <a:off x="9330276" y="2613026"/>
            <a:ext cx="802313" cy="1783693"/>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sz="10991" dirty="0"/>
              <a:t>”</a:t>
            </a:r>
          </a:p>
        </p:txBody>
      </p:sp>
      <p:sp>
        <p:nvSpPr>
          <p:cNvPr id="2" name="Title 1"/>
          <p:cNvSpPr>
            <a:spLocks noGrp="1"/>
          </p:cNvSpPr>
          <p:nvPr>
            <p:ph type="title"/>
          </p:nvPr>
        </p:nvSpPr>
        <p:spPr>
          <a:xfrm>
            <a:off x="1574802" y="1447800"/>
            <a:ext cx="7999315" cy="2323374"/>
          </a:xfrm>
        </p:spPr>
        <p:txBody>
          <a:bodyPr/>
          <a:lstStyle>
            <a:lvl1pPr>
              <a:defRPr sz="4324"/>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261" b="0" i="0" kern="1200" cap="small" dirty="0">
                <a:solidFill>
                  <a:schemeClr val="bg2">
                    <a:lumMod val="40000"/>
                    <a:lumOff val="60000"/>
                  </a:schemeClr>
                </a:solidFill>
                <a:latin typeface="+mj-lt"/>
                <a:ea typeface="+mj-ea"/>
                <a:cs typeface="+mj-cs"/>
              </a:defRPr>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622"/>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5" name="Date Placeholder 3">
            <a:extLst>
              <a:ext uri="{FF2B5EF4-FFF2-40B4-BE49-F238E27FC236}">
                <a16:creationId xmlns:a16="http://schemas.microsoft.com/office/drawing/2014/main" id="{59DC3BF3-C2DC-C7F8-9427-D1B519F43A27}"/>
              </a:ext>
            </a:extLst>
          </p:cNvPr>
          <p:cNvSpPr>
            <a:spLocks noGrp="1"/>
          </p:cNvSpPr>
          <p:nvPr>
            <p:ph type="dt" sz="half" idx="15"/>
          </p:nvPr>
        </p:nvSpPr>
        <p:spPr/>
        <p:txBody>
          <a:bodyPr/>
          <a:lstStyle>
            <a:lvl1pPr>
              <a:defRPr/>
            </a:lvl1pPr>
          </a:lstStyle>
          <a:p>
            <a:pPr>
              <a:defRPr/>
            </a:pPr>
            <a:fld id="{5BF08C3C-E6B2-4EA1-9DCC-D123A7820012}" type="datetimeFigureOut">
              <a:rPr lang="en-US"/>
              <a:pPr>
                <a:defRPr/>
              </a:pPr>
              <a:t>1/31/2025</a:t>
            </a:fld>
            <a:endParaRPr lang="en-US"/>
          </a:p>
        </p:txBody>
      </p:sp>
      <p:sp>
        <p:nvSpPr>
          <p:cNvPr id="6" name="Footer Placeholder 4">
            <a:extLst>
              <a:ext uri="{FF2B5EF4-FFF2-40B4-BE49-F238E27FC236}">
                <a16:creationId xmlns:a16="http://schemas.microsoft.com/office/drawing/2014/main" id="{6BA2E4A9-AED7-F0FC-3F65-9B0C65CB27E2}"/>
              </a:ext>
            </a:extLst>
          </p:cNvPr>
          <p:cNvSpPr>
            <a:spLocks noGrp="1"/>
          </p:cNvSpPr>
          <p:nvPr>
            <p:ph type="ftr" sz="quarter" idx="16"/>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798E32E-4FFD-BA74-9001-FC6CDD3FBCD0}"/>
              </a:ext>
            </a:extLst>
          </p:cNvPr>
          <p:cNvSpPr>
            <a:spLocks noGrp="1"/>
          </p:cNvSpPr>
          <p:nvPr>
            <p:ph type="sldNum" sz="quarter" idx="17"/>
          </p:nvPr>
        </p:nvSpPr>
        <p:spPr/>
        <p:txBody>
          <a:bodyPr/>
          <a:lstStyle>
            <a:lvl1pPr>
              <a:defRPr/>
            </a:lvl1pPr>
          </a:lstStyle>
          <a:p>
            <a:pPr>
              <a:defRPr/>
            </a:pPr>
            <a:fld id="{DC22C0E8-5CEC-4604-AE1E-11D5A4177DE1}" type="slidenum">
              <a:rPr lang="en-US" altLang="en-US"/>
              <a:pPr>
                <a:defRPr/>
              </a:pPr>
              <a:t>‹#›</a:t>
            </a:fld>
            <a:endParaRPr lang="en-US" altLang="en-US"/>
          </a:p>
        </p:txBody>
      </p:sp>
    </p:spTree>
    <p:extLst>
      <p:ext uri="{BB962C8B-B14F-4D97-AF65-F5344CB8AC3E}">
        <p14:creationId xmlns:p14="http://schemas.microsoft.com/office/powerpoint/2010/main" val="24393649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3604"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1802" cap="none">
                <a:solidFill>
                  <a:schemeClr val="bg2">
                    <a:lumMod val="40000"/>
                    <a:lumOff val="60000"/>
                  </a:schemeClr>
                </a:solidFill>
              </a:defRPr>
            </a:lvl1pPr>
            <a:lvl2pPr marL="411891" indent="0">
              <a:buNone/>
              <a:defRPr sz="1622">
                <a:solidFill>
                  <a:schemeClr val="tx1">
                    <a:tint val="75000"/>
                  </a:schemeClr>
                </a:solidFill>
              </a:defRPr>
            </a:lvl2pPr>
            <a:lvl3pPr marL="823783" indent="0">
              <a:buNone/>
              <a:defRPr sz="1441">
                <a:solidFill>
                  <a:schemeClr val="tx1">
                    <a:tint val="75000"/>
                  </a:schemeClr>
                </a:solidFill>
              </a:defRPr>
            </a:lvl3pPr>
            <a:lvl4pPr marL="1235674" indent="0">
              <a:buNone/>
              <a:defRPr sz="1261">
                <a:solidFill>
                  <a:schemeClr val="tx1">
                    <a:tint val="75000"/>
                  </a:schemeClr>
                </a:solidFill>
              </a:defRPr>
            </a:lvl4pPr>
            <a:lvl5pPr marL="1647566" indent="0">
              <a:buNone/>
              <a:defRPr sz="1261">
                <a:solidFill>
                  <a:schemeClr val="tx1">
                    <a:tint val="75000"/>
                  </a:schemeClr>
                </a:solidFill>
              </a:defRPr>
            </a:lvl5pPr>
            <a:lvl6pPr marL="2059457" indent="0">
              <a:buNone/>
              <a:defRPr sz="1261">
                <a:solidFill>
                  <a:schemeClr val="tx1">
                    <a:tint val="75000"/>
                  </a:schemeClr>
                </a:solidFill>
              </a:defRPr>
            </a:lvl6pPr>
            <a:lvl7pPr marL="2471349" indent="0">
              <a:buNone/>
              <a:defRPr sz="1261">
                <a:solidFill>
                  <a:schemeClr val="tx1">
                    <a:tint val="75000"/>
                  </a:schemeClr>
                </a:solidFill>
              </a:defRPr>
            </a:lvl7pPr>
            <a:lvl8pPr marL="2883240" indent="0">
              <a:buNone/>
              <a:defRPr sz="1261">
                <a:solidFill>
                  <a:schemeClr val="tx1">
                    <a:tint val="75000"/>
                  </a:schemeClr>
                </a:solidFill>
              </a:defRPr>
            </a:lvl8pPr>
            <a:lvl9pPr marL="3295132" indent="0">
              <a:buNone/>
              <a:defRPr sz="1261">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6D6A1D-CA77-1B39-C8C8-EE75F18CFE11}"/>
              </a:ext>
            </a:extLst>
          </p:cNvPr>
          <p:cNvSpPr>
            <a:spLocks noGrp="1"/>
          </p:cNvSpPr>
          <p:nvPr>
            <p:ph type="dt" sz="half" idx="10"/>
          </p:nvPr>
        </p:nvSpPr>
        <p:spPr/>
        <p:txBody>
          <a:bodyPr/>
          <a:lstStyle>
            <a:lvl1pPr>
              <a:defRPr/>
            </a:lvl1pPr>
          </a:lstStyle>
          <a:p>
            <a:pPr>
              <a:defRPr/>
            </a:pPr>
            <a:fld id="{1B377C35-CE7E-49A0-8455-F3510A0ADCB3}" type="datetimeFigureOut">
              <a:rPr lang="en-US"/>
              <a:pPr>
                <a:defRPr/>
              </a:pPr>
              <a:t>1/31/2025</a:t>
            </a:fld>
            <a:endParaRPr lang="en-US"/>
          </a:p>
        </p:txBody>
      </p:sp>
      <p:sp>
        <p:nvSpPr>
          <p:cNvPr id="5" name="Footer Placeholder 4">
            <a:extLst>
              <a:ext uri="{FF2B5EF4-FFF2-40B4-BE49-F238E27FC236}">
                <a16:creationId xmlns:a16="http://schemas.microsoft.com/office/drawing/2014/main" id="{C67EB899-C046-665D-BFDA-BB0235A2495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A96DCB-9917-5183-E1A5-BA1AA24601A7}"/>
              </a:ext>
            </a:extLst>
          </p:cNvPr>
          <p:cNvSpPr>
            <a:spLocks noGrp="1"/>
          </p:cNvSpPr>
          <p:nvPr>
            <p:ph type="sldNum" sz="quarter" idx="12"/>
          </p:nvPr>
        </p:nvSpPr>
        <p:spPr/>
        <p:txBody>
          <a:bodyPr/>
          <a:lstStyle>
            <a:lvl1pPr>
              <a:defRPr/>
            </a:lvl1pPr>
          </a:lstStyle>
          <a:p>
            <a:pPr>
              <a:defRPr/>
            </a:pPr>
            <a:fld id="{37DCBD75-9760-4385-A1B6-C56E5BA8B163}" type="slidenum">
              <a:rPr lang="en-US" altLang="en-US"/>
              <a:pPr>
                <a:defRPr/>
              </a:pPr>
              <a:t>‹#›</a:t>
            </a:fld>
            <a:endParaRPr lang="en-US" altLang="en-US"/>
          </a:p>
        </p:txBody>
      </p:sp>
    </p:spTree>
    <p:extLst>
      <p:ext uri="{BB962C8B-B14F-4D97-AF65-F5344CB8AC3E}">
        <p14:creationId xmlns:p14="http://schemas.microsoft.com/office/powerpoint/2010/main" val="2848964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A1B580C-0BD7-B2A5-952E-ABF7FB60FB56}"/>
              </a:ext>
            </a:extLst>
          </p:cNvPr>
          <p:cNvCxnSpPr/>
          <p:nvPr/>
        </p:nvCxnSpPr>
        <p:spPr>
          <a:xfrm>
            <a:off x="372553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53C54A49-37BD-3696-3C9E-D98E57E184F4}"/>
              </a:ext>
            </a:extLst>
          </p:cNvPr>
          <p:cNvCxnSpPr/>
          <p:nvPr/>
        </p:nvCxnSpPr>
        <p:spPr>
          <a:xfrm>
            <a:off x="6961954"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784"/>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16" name="Text Placeholder 3"/>
          <p:cNvSpPr>
            <a:spLocks noGrp="1"/>
          </p:cNvSpPr>
          <p:nvPr>
            <p:ph type="body" sz="half" idx="15"/>
          </p:nvPr>
        </p:nvSpPr>
        <p:spPr>
          <a:xfrm>
            <a:off x="652464" y="2667000"/>
            <a:ext cx="2927350" cy="3589338"/>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7" name="Date Placeholder 3">
            <a:extLst>
              <a:ext uri="{FF2B5EF4-FFF2-40B4-BE49-F238E27FC236}">
                <a16:creationId xmlns:a16="http://schemas.microsoft.com/office/drawing/2014/main" id="{5F5C2369-C0DE-0BC0-F632-473773BF40C1}"/>
              </a:ext>
            </a:extLst>
          </p:cNvPr>
          <p:cNvSpPr>
            <a:spLocks noGrp="1"/>
          </p:cNvSpPr>
          <p:nvPr>
            <p:ph type="dt" sz="half" idx="18"/>
          </p:nvPr>
        </p:nvSpPr>
        <p:spPr/>
        <p:txBody>
          <a:bodyPr/>
          <a:lstStyle>
            <a:lvl1pPr>
              <a:defRPr/>
            </a:lvl1pPr>
          </a:lstStyle>
          <a:p>
            <a:pPr>
              <a:defRPr/>
            </a:pPr>
            <a:fld id="{980B87AD-39C0-42CD-AEFD-36088734FF0C}" type="datetimeFigureOut">
              <a:rPr lang="en-US"/>
              <a:pPr>
                <a:defRPr/>
              </a:pPr>
              <a:t>1/31/2025</a:t>
            </a:fld>
            <a:endParaRPr lang="en-US"/>
          </a:p>
        </p:txBody>
      </p:sp>
      <p:sp>
        <p:nvSpPr>
          <p:cNvPr id="8" name="Footer Placeholder 4">
            <a:extLst>
              <a:ext uri="{FF2B5EF4-FFF2-40B4-BE49-F238E27FC236}">
                <a16:creationId xmlns:a16="http://schemas.microsoft.com/office/drawing/2014/main" id="{264CAAE3-D0F0-17F6-FE9B-1A8154C291EC}"/>
              </a:ext>
            </a:extLst>
          </p:cNvPr>
          <p:cNvSpPr>
            <a:spLocks noGrp="1"/>
          </p:cNvSpPr>
          <p:nvPr>
            <p:ph type="ftr" sz="quarter" idx="19"/>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8163598-E521-F04E-4022-4547F95613A9}"/>
              </a:ext>
            </a:extLst>
          </p:cNvPr>
          <p:cNvSpPr>
            <a:spLocks noGrp="1"/>
          </p:cNvSpPr>
          <p:nvPr>
            <p:ph type="sldNum" sz="quarter" idx="20"/>
          </p:nvPr>
        </p:nvSpPr>
        <p:spPr/>
        <p:txBody>
          <a:bodyPr/>
          <a:lstStyle>
            <a:lvl1pPr>
              <a:defRPr/>
            </a:lvl1pPr>
          </a:lstStyle>
          <a:p>
            <a:pPr>
              <a:defRPr/>
            </a:pPr>
            <a:fld id="{DD3D9553-AE0A-43D1-A5F5-633B63244F44}" type="slidenum">
              <a:rPr lang="en-US" altLang="en-US"/>
              <a:pPr>
                <a:defRPr/>
              </a:pPr>
              <a:t>‹#›</a:t>
            </a:fld>
            <a:endParaRPr lang="en-US" altLang="en-US"/>
          </a:p>
        </p:txBody>
      </p:sp>
    </p:spTree>
    <p:extLst>
      <p:ext uri="{BB962C8B-B14F-4D97-AF65-F5344CB8AC3E}">
        <p14:creationId xmlns:p14="http://schemas.microsoft.com/office/powerpoint/2010/main" val="1148277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833423A-8742-0745-AF7B-05C52B2068AD}"/>
              </a:ext>
            </a:extLst>
          </p:cNvPr>
          <p:cNvCxnSpPr/>
          <p:nvPr/>
        </p:nvCxnSpPr>
        <p:spPr>
          <a:xfrm>
            <a:off x="372553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A70D5C1-8376-28C7-16F4-DE18DB760D3D}"/>
              </a:ext>
            </a:extLst>
          </p:cNvPr>
          <p:cNvCxnSpPr/>
          <p:nvPr/>
        </p:nvCxnSpPr>
        <p:spPr>
          <a:xfrm>
            <a:off x="6961954"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784"/>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441"/>
            </a:lvl1pPr>
            <a:lvl2pPr marL="411891" indent="0">
              <a:buNone/>
              <a:defRPr sz="1441"/>
            </a:lvl2pPr>
            <a:lvl3pPr marL="823783" indent="0">
              <a:buNone/>
              <a:defRPr sz="1441"/>
            </a:lvl3pPr>
            <a:lvl4pPr marL="1235674" indent="0">
              <a:buNone/>
              <a:defRPr sz="1441"/>
            </a:lvl4pPr>
            <a:lvl5pPr marL="1647566" indent="0">
              <a:buNone/>
              <a:defRPr sz="1441"/>
            </a:lvl5pPr>
            <a:lvl6pPr marL="2059457" indent="0">
              <a:buNone/>
              <a:defRPr sz="1441"/>
            </a:lvl6pPr>
            <a:lvl7pPr marL="2471349" indent="0">
              <a:buNone/>
              <a:defRPr sz="1441"/>
            </a:lvl7pPr>
            <a:lvl8pPr marL="2883240" indent="0">
              <a:buNone/>
              <a:defRPr sz="1441"/>
            </a:lvl8pPr>
            <a:lvl9pPr marL="3295132" indent="0">
              <a:buNone/>
              <a:defRPr sz="1441"/>
            </a:lvl9pPr>
          </a:lstStyle>
          <a:p>
            <a:pPr lvl="0"/>
            <a:r>
              <a:rPr lang="en-US" noProof="0"/>
              <a:t>Click icon to add picture</a:t>
            </a:r>
            <a:endParaRPr lang="en-US" noProof="0" dirty="0"/>
          </a:p>
        </p:txBody>
      </p:sp>
      <p:sp>
        <p:nvSpPr>
          <p:cNvPr id="22" name="Text Placeholder 3"/>
          <p:cNvSpPr>
            <a:spLocks noGrp="1"/>
          </p:cNvSpPr>
          <p:nvPr>
            <p:ph type="body" sz="half" idx="18"/>
          </p:nvPr>
        </p:nvSpPr>
        <p:spPr>
          <a:xfrm>
            <a:off x="652463" y="4827213"/>
            <a:ext cx="2940050" cy="659189"/>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5" name="Text Placeholder 4"/>
          <p:cNvSpPr>
            <a:spLocks noGrp="1"/>
          </p:cNvSpPr>
          <p:nvPr>
            <p:ph type="body" sz="quarter" idx="3"/>
          </p:nvPr>
        </p:nvSpPr>
        <p:spPr>
          <a:xfrm>
            <a:off x="3889376" y="4250949"/>
            <a:ext cx="2930525"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30" name="Picture Placeholder 2"/>
          <p:cNvSpPr>
            <a:spLocks noGrp="1" noChangeAspect="1"/>
          </p:cNvSpPr>
          <p:nvPr>
            <p:ph type="pic" idx="21"/>
          </p:nvPr>
        </p:nvSpPr>
        <p:spPr>
          <a:xfrm>
            <a:off x="3889375"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441"/>
            </a:lvl1pPr>
            <a:lvl2pPr marL="411891" indent="0">
              <a:buNone/>
              <a:defRPr sz="1441"/>
            </a:lvl2pPr>
            <a:lvl3pPr marL="823783" indent="0">
              <a:buNone/>
              <a:defRPr sz="1441"/>
            </a:lvl3pPr>
            <a:lvl4pPr marL="1235674" indent="0">
              <a:buNone/>
              <a:defRPr sz="1441"/>
            </a:lvl4pPr>
            <a:lvl5pPr marL="1647566" indent="0">
              <a:buNone/>
              <a:defRPr sz="1441"/>
            </a:lvl5pPr>
            <a:lvl6pPr marL="2059457" indent="0">
              <a:buNone/>
              <a:defRPr sz="1441"/>
            </a:lvl6pPr>
            <a:lvl7pPr marL="2471349" indent="0">
              <a:buNone/>
              <a:defRPr sz="1441"/>
            </a:lvl7pPr>
            <a:lvl8pPr marL="2883240" indent="0">
              <a:buNone/>
              <a:defRPr sz="1441"/>
            </a:lvl8pPr>
            <a:lvl9pPr marL="3295132" indent="0">
              <a:buNone/>
              <a:defRPr sz="1441"/>
            </a:lvl9pPr>
          </a:lstStyle>
          <a:p>
            <a:pPr lvl="0"/>
            <a:r>
              <a:rPr lang="en-US" noProof="0"/>
              <a:t>Click icon to add picture</a:t>
            </a:r>
            <a:endParaRPr lang="en-US" noProof="0" dirty="0"/>
          </a:p>
        </p:txBody>
      </p:sp>
      <p:sp>
        <p:nvSpPr>
          <p:cNvPr id="23" name="Text Placeholder 3"/>
          <p:cNvSpPr>
            <a:spLocks noGrp="1"/>
          </p:cNvSpPr>
          <p:nvPr>
            <p:ph type="body" sz="half" idx="19"/>
          </p:nvPr>
        </p:nvSpPr>
        <p:spPr>
          <a:xfrm>
            <a:off x="3888023" y="4827212"/>
            <a:ext cx="2934406" cy="659189"/>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162" b="0">
                <a:solidFill>
                  <a:schemeClr val="bg2">
                    <a:lumMod val="40000"/>
                    <a:lumOff val="60000"/>
                  </a:schemeClr>
                </a:solidFill>
              </a:defRPr>
            </a:lvl1pPr>
            <a:lvl2pPr marL="411891" indent="0">
              <a:buNone/>
              <a:defRPr sz="1802" b="1"/>
            </a:lvl2pPr>
            <a:lvl3pPr marL="823783" indent="0">
              <a:buNone/>
              <a:defRPr sz="1622" b="1"/>
            </a:lvl3pPr>
            <a:lvl4pPr marL="1235674" indent="0">
              <a:buNone/>
              <a:defRPr sz="1441" b="1"/>
            </a:lvl4pPr>
            <a:lvl5pPr marL="1647566" indent="0">
              <a:buNone/>
              <a:defRPr sz="1441" b="1"/>
            </a:lvl5pPr>
            <a:lvl6pPr marL="2059457" indent="0">
              <a:buNone/>
              <a:defRPr sz="1441" b="1"/>
            </a:lvl6pPr>
            <a:lvl7pPr marL="2471349" indent="0">
              <a:buNone/>
              <a:defRPr sz="1441" b="1"/>
            </a:lvl7pPr>
            <a:lvl8pPr marL="2883240" indent="0">
              <a:buNone/>
              <a:defRPr sz="1441" b="1"/>
            </a:lvl8pPr>
            <a:lvl9pPr marL="3295132" indent="0">
              <a:buNone/>
              <a:defRPr sz="1441"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441"/>
            </a:lvl1pPr>
            <a:lvl2pPr marL="411891" indent="0">
              <a:buNone/>
              <a:defRPr sz="1441"/>
            </a:lvl2pPr>
            <a:lvl3pPr marL="823783" indent="0">
              <a:buNone/>
              <a:defRPr sz="1441"/>
            </a:lvl3pPr>
            <a:lvl4pPr marL="1235674" indent="0">
              <a:buNone/>
              <a:defRPr sz="1441"/>
            </a:lvl4pPr>
            <a:lvl5pPr marL="1647566" indent="0">
              <a:buNone/>
              <a:defRPr sz="1441"/>
            </a:lvl5pPr>
            <a:lvl6pPr marL="2059457" indent="0">
              <a:buNone/>
              <a:defRPr sz="1441"/>
            </a:lvl6pPr>
            <a:lvl7pPr marL="2471349" indent="0">
              <a:buNone/>
              <a:defRPr sz="1441"/>
            </a:lvl7pPr>
            <a:lvl8pPr marL="2883240" indent="0">
              <a:buNone/>
              <a:defRPr sz="1441"/>
            </a:lvl8pPr>
            <a:lvl9pPr marL="3295132" indent="0">
              <a:buNone/>
              <a:defRPr sz="1441"/>
            </a:lvl9pPr>
          </a:lstStyle>
          <a:p>
            <a:pPr lvl="0"/>
            <a:r>
              <a:rPr lang="en-US" noProof="0"/>
              <a:t>Click icon to add picture</a:t>
            </a:r>
            <a:endParaRPr lang="en-US" noProof="0" dirty="0"/>
          </a:p>
        </p:txBody>
      </p:sp>
      <p:sp>
        <p:nvSpPr>
          <p:cNvPr id="24" name="Text Placeholder 3"/>
          <p:cNvSpPr>
            <a:spLocks noGrp="1"/>
          </p:cNvSpPr>
          <p:nvPr>
            <p:ph type="body" sz="half" idx="20"/>
          </p:nvPr>
        </p:nvSpPr>
        <p:spPr>
          <a:xfrm>
            <a:off x="7124576" y="4827210"/>
            <a:ext cx="2935997" cy="659189"/>
          </a:xfrm>
        </p:spPr>
        <p:txBody>
          <a:bodyPr>
            <a:normAutofit/>
          </a:bodyPr>
          <a:lstStyle>
            <a:lvl1pPr marL="0" indent="0">
              <a:buNone/>
              <a:defRPr sz="1261"/>
            </a:lvl1pPr>
            <a:lvl2pPr marL="411891" indent="0">
              <a:buNone/>
              <a:defRPr sz="1081"/>
            </a:lvl2pPr>
            <a:lvl3pPr marL="823783" indent="0">
              <a:buNone/>
              <a:defRPr sz="901"/>
            </a:lvl3pPr>
            <a:lvl4pPr marL="1235674" indent="0">
              <a:buNone/>
              <a:defRPr sz="811"/>
            </a:lvl4pPr>
            <a:lvl5pPr marL="1647566" indent="0">
              <a:buNone/>
              <a:defRPr sz="811"/>
            </a:lvl5pPr>
            <a:lvl6pPr marL="2059457" indent="0">
              <a:buNone/>
              <a:defRPr sz="811"/>
            </a:lvl6pPr>
            <a:lvl7pPr marL="2471349" indent="0">
              <a:buNone/>
              <a:defRPr sz="811"/>
            </a:lvl7pPr>
            <a:lvl8pPr marL="2883240" indent="0">
              <a:buNone/>
              <a:defRPr sz="811"/>
            </a:lvl8pPr>
            <a:lvl9pPr marL="3295132" indent="0">
              <a:buNone/>
              <a:defRPr sz="811"/>
            </a:lvl9pPr>
          </a:lstStyle>
          <a:p>
            <a:pPr lvl="0"/>
            <a:r>
              <a:rPr lang="en-US"/>
              <a:t>Click to edit Master text styles</a:t>
            </a:r>
          </a:p>
        </p:txBody>
      </p:sp>
      <p:sp>
        <p:nvSpPr>
          <p:cNvPr id="7" name="Date Placeholder 3">
            <a:extLst>
              <a:ext uri="{FF2B5EF4-FFF2-40B4-BE49-F238E27FC236}">
                <a16:creationId xmlns:a16="http://schemas.microsoft.com/office/drawing/2014/main" id="{96F7D6EB-8DF7-2888-6D25-82F64BE5FAF0}"/>
              </a:ext>
            </a:extLst>
          </p:cNvPr>
          <p:cNvSpPr>
            <a:spLocks noGrp="1"/>
          </p:cNvSpPr>
          <p:nvPr>
            <p:ph type="dt" sz="half" idx="23"/>
          </p:nvPr>
        </p:nvSpPr>
        <p:spPr/>
        <p:txBody>
          <a:bodyPr/>
          <a:lstStyle>
            <a:lvl1pPr>
              <a:defRPr/>
            </a:lvl1pPr>
          </a:lstStyle>
          <a:p>
            <a:pPr>
              <a:defRPr/>
            </a:pPr>
            <a:fld id="{279D7DBA-1E2D-4DF5-A18D-E573155D2B27}" type="datetimeFigureOut">
              <a:rPr lang="en-US"/>
              <a:pPr>
                <a:defRPr/>
              </a:pPr>
              <a:t>1/31/2025</a:t>
            </a:fld>
            <a:endParaRPr lang="en-US"/>
          </a:p>
        </p:txBody>
      </p:sp>
      <p:sp>
        <p:nvSpPr>
          <p:cNvPr id="8" name="Footer Placeholder 4">
            <a:extLst>
              <a:ext uri="{FF2B5EF4-FFF2-40B4-BE49-F238E27FC236}">
                <a16:creationId xmlns:a16="http://schemas.microsoft.com/office/drawing/2014/main" id="{CDFF43B0-7478-3BED-CA4C-C18AEE6349B7}"/>
              </a:ext>
            </a:extLst>
          </p:cNvPr>
          <p:cNvSpPr>
            <a:spLocks noGrp="1"/>
          </p:cNvSpPr>
          <p:nvPr>
            <p:ph type="ftr" sz="quarter" idx="24"/>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774080A0-5B89-48F0-7187-1987DEC706DF}"/>
              </a:ext>
            </a:extLst>
          </p:cNvPr>
          <p:cNvSpPr>
            <a:spLocks noGrp="1"/>
          </p:cNvSpPr>
          <p:nvPr>
            <p:ph type="sldNum" sz="quarter" idx="25"/>
          </p:nvPr>
        </p:nvSpPr>
        <p:spPr/>
        <p:txBody>
          <a:bodyPr/>
          <a:lstStyle>
            <a:lvl1pPr>
              <a:defRPr/>
            </a:lvl1pPr>
          </a:lstStyle>
          <a:p>
            <a:pPr>
              <a:defRPr/>
            </a:pPr>
            <a:fld id="{90642165-55EA-4B5F-A62A-6D55CF70F299}" type="slidenum">
              <a:rPr lang="en-US" altLang="en-US"/>
              <a:pPr>
                <a:defRPr/>
              </a:pPr>
              <a:t>‹#›</a:t>
            </a:fld>
            <a:endParaRPr lang="en-US" altLang="en-US"/>
          </a:p>
        </p:txBody>
      </p:sp>
    </p:spTree>
    <p:extLst>
      <p:ext uri="{BB962C8B-B14F-4D97-AF65-F5344CB8AC3E}">
        <p14:creationId xmlns:p14="http://schemas.microsoft.com/office/powerpoint/2010/main" val="23045579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543ADC-CDBB-070D-1B22-0A6D4DED2970}"/>
              </a:ext>
            </a:extLst>
          </p:cNvPr>
          <p:cNvSpPr>
            <a:spLocks noGrp="1"/>
          </p:cNvSpPr>
          <p:nvPr>
            <p:ph type="dt" sz="half" idx="10"/>
          </p:nvPr>
        </p:nvSpPr>
        <p:spPr/>
        <p:txBody>
          <a:bodyPr/>
          <a:lstStyle>
            <a:lvl1pPr>
              <a:defRPr/>
            </a:lvl1pPr>
          </a:lstStyle>
          <a:p>
            <a:pPr>
              <a:defRPr/>
            </a:pPr>
            <a:fld id="{50660F3F-1776-4245-9931-9AFD79F6B4F8}" type="datetimeFigureOut">
              <a:rPr lang="en-US"/>
              <a:pPr>
                <a:defRPr/>
              </a:pPr>
              <a:t>1/31/2025</a:t>
            </a:fld>
            <a:endParaRPr lang="en-US"/>
          </a:p>
        </p:txBody>
      </p:sp>
      <p:sp>
        <p:nvSpPr>
          <p:cNvPr id="5" name="Footer Placeholder 4">
            <a:extLst>
              <a:ext uri="{FF2B5EF4-FFF2-40B4-BE49-F238E27FC236}">
                <a16:creationId xmlns:a16="http://schemas.microsoft.com/office/drawing/2014/main" id="{B6D6F3F3-9739-C9D3-6009-2CFAE0F646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D92F7C4-41AD-3064-81DD-E01E6E7997D1}"/>
              </a:ext>
            </a:extLst>
          </p:cNvPr>
          <p:cNvSpPr>
            <a:spLocks noGrp="1"/>
          </p:cNvSpPr>
          <p:nvPr>
            <p:ph type="sldNum" sz="quarter" idx="12"/>
          </p:nvPr>
        </p:nvSpPr>
        <p:spPr/>
        <p:txBody>
          <a:bodyPr/>
          <a:lstStyle>
            <a:lvl1pPr>
              <a:defRPr/>
            </a:lvl1pPr>
          </a:lstStyle>
          <a:p>
            <a:pPr>
              <a:defRPr/>
            </a:pPr>
            <a:fld id="{6DB49B32-4A2A-41FB-909F-43145B14A796}" type="slidenum">
              <a:rPr lang="en-US" altLang="en-US"/>
              <a:pPr>
                <a:defRPr/>
              </a:pPr>
              <a:t>‹#›</a:t>
            </a:fld>
            <a:endParaRPr lang="en-US" altLang="en-US"/>
          </a:p>
        </p:txBody>
      </p:sp>
    </p:spTree>
    <p:extLst>
      <p:ext uri="{BB962C8B-B14F-4D97-AF65-F5344CB8AC3E}">
        <p14:creationId xmlns:p14="http://schemas.microsoft.com/office/powerpoint/2010/main" val="4572095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3" y="430215"/>
            <a:ext cx="1752601" cy="5826125"/>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52464"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78187F8-7B76-6232-725D-D13CC7CF3091}"/>
              </a:ext>
            </a:extLst>
          </p:cNvPr>
          <p:cNvSpPr>
            <a:spLocks noGrp="1"/>
          </p:cNvSpPr>
          <p:nvPr>
            <p:ph type="dt" sz="half" idx="10"/>
          </p:nvPr>
        </p:nvSpPr>
        <p:spPr/>
        <p:txBody>
          <a:bodyPr/>
          <a:lstStyle>
            <a:lvl1pPr>
              <a:defRPr/>
            </a:lvl1pPr>
          </a:lstStyle>
          <a:p>
            <a:pPr>
              <a:defRPr/>
            </a:pPr>
            <a:fld id="{6A59E258-2E55-413C-8DE6-840075248CEB}" type="datetimeFigureOut">
              <a:rPr lang="en-US"/>
              <a:pPr>
                <a:defRPr/>
              </a:pPr>
              <a:t>1/31/2025</a:t>
            </a:fld>
            <a:endParaRPr lang="en-US"/>
          </a:p>
        </p:txBody>
      </p:sp>
      <p:sp>
        <p:nvSpPr>
          <p:cNvPr id="5" name="Footer Placeholder 4">
            <a:extLst>
              <a:ext uri="{FF2B5EF4-FFF2-40B4-BE49-F238E27FC236}">
                <a16:creationId xmlns:a16="http://schemas.microsoft.com/office/drawing/2014/main" id="{1A08EBC2-EAE2-17F0-6471-B4D62370AB7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26727DD-5413-F0B0-3750-C650D5B741B5}"/>
              </a:ext>
            </a:extLst>
          </p:cNvPr>
          <p:cNvSpPr>
            <a:spLocks noGrp="1"/>
          </p:cNvSpPr>
          <p:nvPr>
            <p:ph type="sldNum" sz="quarter" idx="12"/>
          </p:nvPr>
        </p:nvSpPr>
        <p:spPr/>
        <p:txBody>
          <a:bodyPr/>
          <a:lstStyle>
            <a:lvl1pPr>
              <a:defRPr/>
            </a:lvl1pPr>
          </a:lstStyle>
          <a:p>
            <a:pPr>
              <a:defRPr/>
            </a:pPr>
            <a:fld id="{6F00B31B-8EC9-4E35-A743-87536230EB27}" type="slidenum">
              <a:rPr lang="en-US" altLang="en-US"/>
              <a:pPr>
                <a:defRPr/>
              </a:pPr>
              <a:t>‹#›</a:t>
            </a:fld>
            <a:endParaRPr lang="en-US" altLang="en-US"/>
          </a:p>
        </p:txBody>
      </p:sp>
    </p:spTree>
    <p:extLst>
      <p:ext uri="{BB962C8B-B14F-4D97-AF65-F5344CB8AC3E}">
        <p14:creationId xmlns:p14="http://schemas.microsoft.com/office/powerpoint/2010/main" val="11366125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1"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3">
            <a:extLst>
              <a:ext uri="{FF2B5EF4-FFF2-40B4-BE49-F238E27FC236}">
                <a16:creationId xmlns:a16="http://schemas.microsoft.com/office/drawing/2014/main" id="{4441EA7A-CF87-A7FB-4658-4DAC3DCF2394}"/>
              </a:ext>
            </a:extLst>
          </p:cNvPr>
          <p:cNvSpPr>
            <a:spLocks noGrp="1"/>
          </p:cNvSpPr>
          <p:nvPr>
            <p:ph type="dt" sz="half" idx="14"/>
          </p:nvPr>
        </p:nvSpPr>
        <p:spPr/>
        <p:txBody>
          <a:bodyPr/>
          <a:lstStyle>
            <a:lvl1pPr>
              <a:defRPr/>
            </a:lvl1pPr>
          </a:lstStyle>
          <a:p>
            <a:pPr>
              <a:defRPr/>
            </a:pPr>
            <a:fld id="{F5F68723-859B-4646-B271-401F2E582DC2}" type="datetimeFigureOut">
              <a:rPr lang="en-IN"/>
              <a:pPr>
                <a:defRPr/>
              </a:pPr>
              <a:t>31-01-2025</a:t>
            </a:fld>
            <a:endParaRPr lang="en-IN"/>
          </a:p>
        </p:txBody>
      </p:sp>
      <p:sp>
        <p:nvSpPr>
          <p:cNvPr id="3" name="Footer Placeholder 4">
            <a:extLst>
              <a:ext uri="{FF2B5EF4-FFF2-40B4-BE49-F238E27FC236}">
                <a16:creationId xmlns:a16="http://schemas.microsoft.com/office/drawing/2014/main" id="{2596730D-80CF-C047-E4E1-0587E1A30633}"/>
              </a:ext>
            </a:extLst>
          </p:cNvPr>
          <p:cNvSpPr>
            <a:spLocks noGrp="1"/>
          </p:cNvSpPr>
          <p:nvPr>
            <p:ph type="ftr" sz="quarter" idx="15"/>
          </p:nvPr>
        </p:nvSpPr>
        <p:spPr/>
        <p:txBody>
          <a:bodyPr/>
          <a:lstStyle>
            <a:lvl1pPr>
              <a:defRPr/>
            </a:lvl1pPr>
          </a:lstStyle>
          <a:p>
            <a:pPr>
              <a:defRPr/>
            </a:pPr>
            <a:endParaRPr lang="en-IN"/>
          </a:p>
        </p:txBody>
      </p:sp>
      <p:sp>
        <p:nvSpPr>
          <p:cNvPr id="4" name="Slide Number Placeholder 5">
            <a:extLst>
              <a:ext uri="{FF2B5EF4-FFF2-40B4-BE49-F238E27FC236}">
                <a16:creationId xmlns:a16="http://schemas.microsoft.com/office/drawing/2014/main" id="{06677788-A2DC-0261-4927-EC93D152ACD4}"/>
              </a:ext>
            </a:extLst>
          </p:cNvPr>
          <p:cNvSpPr>
            <a:spLocks noGrp="1"/>
          </p:cNvSpPr>
          <p:nvPr>
            <p:ph type="sldNum" sz="quarter" idx="16"/>
          </p:nvPr>
        </p:nvSpPr>
        <p:spPr/>
        <p:txBody>
          <a:bodyPr/>
          <a:lstStyle>
            <a:lvl1pPr>
              <a:defRPr/>
            </a:lvl1pPr>
          </a:lstStyle>
          <a:p>
            <a:pPr>
              <a:defRPr/>
            </a:pPr>
            <a:fld id="{14F46235-ED48-42D8-A070-86F1F578F535}" type="slidenum">
              <a:rPr lang="en-IN" altLang="en-US"/>
              <a:pPr>
                <a:defRPr/>
              </a:pPr>
              <a:t>‹#›</a:t>
            </a:fld>
            <a:endParaRPr lang="en-IN" altLang="en-US"/>
          </a:p>
        </p:txBody>
      </p:sp>
    </p:spTree>
    <p:extLst>
      <p:ext uri="{BB962C8B-B14F-4D97-AF65-F5344CB8AC3E}">
        <p14:creationId xmlns:p14="http://schemas.microsoft.com/office/powerpoint/2010/main" val="33790343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592784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2A54C80-263E-416B-A8E0-580EDEADCBDC}"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519954A3-9DFD-4C44-94BA-B95130A3BA1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331074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9179229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2398777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alpha val="60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911324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3"/>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4"/>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319478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2"/>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3"/>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3066340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2A54C80-263E-416B-A8E0-580EDEADCBDC}"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6"/>
          <p:cNvSpPr>
            <a:spLocks noGrp="1"/>
          </p:cNvSpPr>
          <p:nvPr>
            <p:ph type="sldNum" sz="quarter" idx="12"/>
          </p:nvPr>
        </p:nvSpPr>
        <p:spPr/>
        <p:txBody>
          <a:bodyPr/>
          <a:lstStyle/>
          <a:p>
            <a:fld id="{519954A3-9DFD-4C44-94BA-B95130A3BA1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182342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168935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219596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8683534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r>
              <a:rPr lang="en-US" dirty="0">
                <a:solidFill>
                  <a:srgbClr val="1E5155">
                    <a:lumMod val="40000"/>
                    <a:lumOff val="60000"/>
                  </a:srgbClr>
                </a:solidFill>
              </a:rPr>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r>
              <a:rPr lang="en-US" dirty="0">
                <a:solidFill>
                  <a:srgbClr val="1E5155">
                    <a:lumMod val="40000"/>
                    <a:lumOff val="60000"/>
                  </a:srgbClr>
                </a:solidFill>
              </a:rPr>
              <a:t>”</a:t>
            </a:r>
          </a:p>
        </p:txBody>
      </p:sp>
    </p:spTree>
    <p:extLst>
      <p:ext uri="{BB962C8B-B14F-4D97-AF65-F5344CB8AC3E}">
        <p14:creationId xmlns:p14="http://schemas.microsoft.com/office/powerpoint/2010/main" val="17307111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0613943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4"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2413581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4"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100648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4084030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white">
                    <a:tint val="75000"/>
                    <a:alpha val="60000"/>
                  </a:prstClr>
                </a:solidFill>
              </a:rPr>
              <a:pPr/>
              <a:t>2/1/2025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3803635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Tree>
    <p:extLst>
      <p:ext uri="{BB962C8B-B14F-4D97-AF65-F5344CB8AC3E}">
        <p14:creationId xmlns:p14="http://schemas.microsoft.com/office/powerpoint/2010/main" val="36664945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799577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5807847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1155283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94995837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15402546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443969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6600256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4501685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2803996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1481104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555298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image" Target="../media/image1.jpeg"/><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theme" Target="../theme/theme4.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3" Type="http://schemas.openxmlformats.org/officeDocument/2006/relationships/slideLayout" Target="../slideLayouts/slideLayout73.xml"/><Relationship Id="rId21" Type="http://schemas.openxmlformats.org/officeDocument/2006/relationships/image" Target="../media/image2.png"/><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image" Target="../media/image9.jpe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image" Target="../media/image5.png"/><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image" Target="../media/image4.png"/><Relationship Id="rId10" Type="http://schemas.openxmlformats.org/officeDocument/2006/relationships/slideLayout" Target="../slideLayouts/slideLayout80.xml"/><Relationship Id="rId19" Type="http://schemas.openxmlformats.org/officeDocument/2006/relationships/theme" Target="../theme/theme5.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theme" Target="../theme/theme6.xml"/><Relationship Id="rId3" Type="http://schemas.openxmlformats.org/officeDocument/2006/relationships/slideLayout" Target="../slideLayouts/slideLayout91.xml"/><Relationship Id="rId21" Type="http://schemas.openxmlformats.org/officeDocument/2006/relationships/image" Target="../media/image4.png"/><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image" Target="../media/image3.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image" Target="../media/image2.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theme" Target="../theme/theme7.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423DA35-45F8-4CD9-A8D7-C82E5FDEF41E}" type="datetimeFigureOut">
              <a:rPr lang="en-US" smtClean="0"/>
              <a:t>1/31/2025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B5DD2FE-9A13-4C3C-94DD-BA9C8ED399D5}" type="slidenum">
              <a:rPr lang="en-US" smtClean="0"/>
              <a:t>‹#›</a:t>
            </a:fld>
            <a:endParaRPr lang="en-US"/>
          </a:p>
        </p:txBody>
      </p:sp>
      <p:sp>
        <p:nvSpPr>
          <p:cNvPr id="13" name="TextBox 12">
            <a:extLst>
              <a:ext uri="{FF2B5EF4-FFF2-40B4-BE49-F238E27FC236}">
                <a16:creationId xmlns:a16="http://schemas.microsoft.com/office/drawing/2014/main" id="{8326E1C1-24FA-186A-0DC0-0E5BC52C49FA}"/>
              </a:ext>
            </a:extLst>
          </p:cNvPr>
          <p:cNvSpPr txBox="1"/>
          <p:nvPr userDrawn="1">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15" name="TextBox 14">
            <a:extLst>
              <a:ext uri="{FF2B5EF4-FFF2-40B4-BE49-F238E27FC236}">
                <a16:creationId xmlns:a16="http://schemas.microsoft.com/office/drawing/2014/main" id="{2AE1AD59-2964-B0A7-FB11-43F67E0D4B32}"/>
              </a:ext>
            </a:extLst>
          </p:cNvPr>
          <p:cNvSpPr txBox="1"/>
          <p:nvPr userDrawn="1">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11807437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3423DA35-45F8-4CD9-A8D7-C82E5FDEF41E}" type="datetimeFigureOut">
              <a:rPr lang="en-US" smtClean="0"/>
              <a:t>1/31/2025</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B5DD2FE-9A13-4C3C-94DD-BA9C8ED399D5}" type="slidenum">
              <a:rPr lang="en-US" smtClean="0"/>
              <a:t>‹#›</a:t>
            </a:fld>
            <a:endParaRPr lang="en-US"/>
          </a:p>
        </p:txBody>
      </p:sp>
      <p:sp>
        <p:nvSpPr>
          <p:cNvPr id="7" name="TextBox 6">
            <a:extLst>
              <a:ext uri="{FF2B5EF4-FFF2-40B4-BE49-F238E27FC236}">
                <a16:creationId xmlns:a16="http://schemas.microsoft.com/office/drawing/2014/main" id="{CEDD2F27-97AD-6294-E310-8384AF3A057E}"/>
              </a:ext>
            </a:extLst>
          </p:cNvPr>
          <p:cNvSpPr txBox="1"/>
          <p:nvPr>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8" name="TextBox 7">
            <a:extLst>
              <a:ext uri="{FF2B5EF4-FFF2-40B4-BE49-F238E27FC236}">
                <a16:creationId xmlns:a16="http://schemas.microsoft.com/office/drawing/2014/main" id="{08E187A0-1DF3-7BFC-AC42-721662CE40AD}"/>
              </a:ext>
            </a:extLst>
          </p:cNvPr>
          <p:cNvSpPr txBox="1"/>
          <p:nvPr>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313319265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3423DA35-45F8-4CD9-A8D7-C82E5FDEF41E}" type="datetimeFigureOut">
              <a:rPr lang="en-US" smtClean="0"/>
              <a:t>1/31/2025</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B5DD2FE-9A13-4C3C-94DD-BA9C8ED399D5}" type="slidenum">
              <a:rPr lang="en-US" smtClean="0"/>
              <a:t>‹#›</a:t>
            </a:fld>
            <a:endParaRPr lang="en-US"/>
          </a:p>
        </p:txBody>
      </p:sp>
      <p:sp>
        <p:nvSpPr>
          <p:cNvPr id="7" name="TextBox 6">
            <a:extLst>
              <a:ext uri="{FF2B5EF4-FFF2-40B4-BE49-F238E27FC236}">
                <a16:creationId xmlns:a16="http://schemas.microsoft.com/office/drawing/2014/main" id="{9F9FBBA0-0466-E32E-B431-6786ED76C668}"/>
              </a:ext>
            </a:extLst>
          </p:cNvPr>
          <p:cNvSpPr txBox="1"/>
          <p:nvPr userDrawn="1">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8" name="TextBox 7">
            <a:extLst>
              <a:ext uri="{FF2B5EF4-FFF2-40B4-BE49-F238E27FC236}">
                <a16:creationId xmlns:a16="http://schemas.microsoft.com/office/drawing/2014/main" id="{FF17E42B-DAC2-327C-8018-532B35D73139}"/>
              </a:ext>
            </a:extLst>
          </p:cNvPr>
          <p:cNvSpPr txBox="1"/>
          <p:nvPr userDrawn="1">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365985861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1">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3423DA35-45F8-4CD9-A8D7-C82E5FDEF41E}" type="datetimeFigureOut">
              <a:rPr lang="en-US" smtClean="0"/>
              <a:t>1/31/2025</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B5DD2FE-9A13-4C3C-94DD-BA9C8ED399D5}" type="slidenum">
              <a:rPr lang="en-US" smtClean="0"/>
              <a:t>‹#›</a:t>
            </a:fld>
            <a:endParaRPr lang="en-US"/>
          </a:p>
        </p:txBody>
      </p:sp>
      <p:sp>
        <p:nvSpPr>
          <p:cNvPr id="7" name="TextBox 6">
            <a:extLst>
              <a:ext uri="{FF2B5EF4-FFF2-40B4-BE49-F238E27FC236}">
                <a16:creationId xmlns:a16="http://schemas.microsoft.com/office/drawing/2014/main" id="{2009F788-2480-A92B-40A3-F76773E6E126}"/>
              </a:ext>
            </a:extLst>
          </p:cNvPr>
          <p:cNvSpPr txBox="1"/>
          <p:nvPr userDrawn="1">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8" name="TextBox 7">
            <a:extLst>
              <a:ext uri="{FF2B5EF4-FFF2-40B4-BE49-F238E27FC236}">
                <a16:creationId xmlns:a16="http://schemas.microsoft.com/office/drawing/2014/main" id="{7DC18C36-67D1-14F1-F6BD-294DD4537576}"/>
              </a:ext>
            </a:extLst>
          </p:cNvPr>
          <p:cNvSpPr txBox="1"/>
          <p:nvPr userDrawn="1">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388053821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61" r:id="rId18"/>
    <p:sldLayoutId id="2147483862" r:id="rId19"/>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56DA6A01-CD51-51D8-4549-95DC13AC92E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l="3613"/>
          <a:stretch>
            <a:fillRect/>
          </a:stretch>
        </p:blipFill>
        <p:spPr bwMode="auto">
          <a:xfrm>
            <a:off x="1" y="2670176"/>
            <a:ext cx="4037304"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6">
            <a:extLst>
              <a:ext uri="{FF2B5EF4-FFF2-40B4-BE49-F238E27FC236}">
                <a16:creationId xmlns:a16="http://schemas.microsoft.com/office/drawing/2014/main" id="{3F5AF2DC-5321-DA3F-9997-9C22D895114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l="35640"/>
          <a:stretch>
            <a:fillRect/>
          </a:stretch>
        </p:blipFill>
        <p:spPr bwMode="auto">
          <a:xfrm>
            <a:off x="0" y="2892426"/>
            <a:ext cx="1523107"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a:extLst>
              <a:ext uri="{FF2B5EF4-FFF2-40B4-BE49-F238E27FC236}">
                <a16:creationId xmlns:a16="http://schemas.microsoft.com/office/drawing/2014/main" id="{4A5108EB-E00C-B8FB-375B-79CD2152C9B0}"/>
              </a:ext>
            </a:extLst>
          </p:cNvPr>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a:extLst>
              <a:ext uri="{FF2B5EF4-FFF2-40B4-BE49-F238E27FC236}">
                <a16:creationId xmlns:a16="http://schemas.microsoft.com/office/drawing/2014/main" id="{3977EBA0-8E55-9FF3-EEBC-2D3EFF5E4339}"/>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t="28813"/>
          <a:stretch>
            <a:fillRect/>
          </a:stretch>
        </p:blipFill>
        <p:spPr bwMode="auto">
          <a:xfrm>
            <a:off x="7998811" y="1"/>
            <a:ext cx="1604624"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a:extLst>
              <a:ext uri="{FF2B5EF4-FFF2-40B4-BE49-F238E27FC236}">
                <a16:creationId xmlns:a16="http://schemas.microsoft.com/office/drawing/2014/main" id="{D1233B9A-9AE7-9884-2477-69CB71DBFD8C}"/>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b="23320"/>
          <a:stretch>
            <a:fillRect/>
          </a:stretch>
        </p:blipFill>
        <p:spPr bwMode="auto">
          <a:xfrm>
            <a:off x="8605193" y="6096000"/>
            <a:ext cx="993951"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BEE90631-E172-B1C3-D43A-8B94A6DA9199}"/>
              </a:ext>
            </a:extLst>
          </p:cNvPr>
          <p:cNvSpPr/>
          <p:nvPr/>
        </p:nvSpPr>
        <p:spPr>
          <a:xfrm>
            <a:off x="10437210" y="0"/>
            <a:ext cx="68647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a:extLst>
              <a:ext uri="{FF2B5EF4-FFF2-40B4-BE49-F238E27FC236}">
                <a16:creationId xmlns:a16="http://schemas.microsoft.com/office/drawing/2014/main" id="{AFF78F86-8DC3-AE37-47B8-1514F30D9860}"/>
              </a:ext>
            </a:extLst>
          </p:cNvPr>
          <p:cNvSpPr>
            <a:spLocks noGrp="1" noChangeArrowheads="1"/>
          </p:cNvSpPr>
          <p:nvPr>
            <p:ph type="title"/>
          </p:nvPr>
        </p:nvSpPr>
        <p:spPr bwMode="auto">
          <a:xfrm>
            <a:off x="646426" y="452439"/>
            <a:ext cx="9404644"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5" name="Text Placeholder 2">
            <a:extLst>
              <a:ext uri="{FF2B5EF4-FFF2-40B4-BE49-F238E27FC236}">
                <a16:creationId xmlns:a16="http://schemas.microsoft.com/office/drawing/2014/main" id="{E6215EFB-E102-6EA3-7354-B50ED695A9AD}"/>
              </a:ext>
            </a:extLst>
          </p:cNvPr>
          <p:cNvSpPr>
            <a:spLocks noGrp="1" noChangeArrowheads="1"/>
          </p:cNvSpPr>
          <p:nvPr>
            <p:ph type="body" idx="1"/>
          </p:nvPr>
        </p:nvSpPr>
        <p:spPr bwMode="auto">
          <a:xfrm>
            <a:off x="1102643" y="2052638"/>
            <a:ext cx="894699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1988C1A-5333-6A99-C2BA-85A6523FBED9}"/>
              </a:ext>
            </a:extLst>
          </p:cNvPr>
          <p:cNvSpPr>
            <a:spLocks noGrp="1"/>
          </p:cNvSpPr>
          <p:nvPr>
            <p:ph type="dt" sz="half" idx="2"/>
          </p:nvPr>
        </p:nvSpPr>
        <p:spPr>
          <a:xfrm rot="5400000">
            <a:off x="10155717" y="1790790"/>
            <a:ext cx="990600" cy="304621"/>
          </a:xfrm>
          <a:prstGeom prst="rect">
            <a:avLst/>
          </a:prstGeom>
        </p:spPr>
        <p:txBody>
          <a:bodyPr vert="horz" lIns="91440" tIns="45720" rIns="91440" bIns="45720" rtlCol="0" anchor="t"/>
          <a:lstStyle>
            <a:lvl1pPr algn="l" eaLnBrk="1" fontAlgn="auto" hangingPunct="1">
              <a:spcBef>
                <a:spcPts val="0"/>
              </a:spcBef>
              <a:spcAft>
                <a:spcPts val="0"/>
              </a:spcAft>
              <a:defRPr sz="991" b="0" i="0">
                <a:solidFill>
                  <a:schemeClr val="tx1">
                    <a:tint val="75000"/>
                    <a:alpha val="60000"/>
                  </a:schemeClr>
                </a:solidFill>
                <a:latin typeface="+mn-lt"/>
              </a:defRPr>
            </a:lvl1pPr>
          </a:lstStyle>
          <a:p>
            <a:pPr>
              <a:defRPr/>
            </a:pPr>
            <a:fld id="{79A00437-8F53-43AE-B532-79AEF2352257}" type="datetimeFigureOut">
              <a:rPr lang="en-US"/>
              <a:pPr>
                <a:defRPr/>
              </a:pPr>
              <a:t>1/31/2025</a:t>
            </a:fld>
            <a:endParaRPr lang="en-US"/>
          </a:p>
        </p:txBody>
      </p:sp>
      <p:sp>
        <p:nvSpPr>
          <p:cNvPr id="5" name="Footer Placeholder 4">
            <a:extLst>
              <a:ext uri="{FF2B5EF4-FFF2-40B4-BE49-F238E27FC236}">
                <a16:creationId xmlns:a16="http://schemas.microsoft.com/office/drawing/2014/main" id="{1C06B41E-6649-9885-787E-206F60A0B284}"/>
              </a:ext>
            </a:extLst>
          </p:cNvPr>
          <p:cNvSpPr>
            <a:spLocks noGrp="1"/>
          </p:cNvSpPr>
          <p:nvPr>
            <p:ph type="ftr" sz="quarter" idx="3"/>
          </p:nvPr>
        </p:nvSpPr>
        <p:spPr>
          <a:xfrm rot="5400000">
            <a:off x="8951664" y="3225096"/>
            <a:ext cx="3859213" cy="304622"/>
          </a:xfrm>
          <a:prstGeom prst="rect">
            <a:avLst/>
          </a:prstGeom>
        </p:spPr>
        <p:txBody>
          <a:bodyPr vert="horz" lIns="91440" tIns="45720" rIns="91440" bIns="45720" rtlCol="0" anchor="b"/>
          <a:lstStyle>
            <a:lvl1pPr algn="l" eaLnBrk="1" fontAlgn="auto" hangingPunct="1">
              <a:spcBef>
                <a:spcPts val="0"/>
              </a:spcBef>
              <a:spcAft>
                <a:spcPts val="0"/>
              </a:spcAft>
              <a:defRPr sz="991" b="0" i="0">
                <a:solidFill>
                  <a:schemeClr val="tx1">
                    <a:tint val="75000"/>
                    <a:alpha val="60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F0D2550-48DF-B180-72E2-C7A3B028AF7C}"/>
              </a:ext>
            </a:extLst>
          </p:cNvPr>
          <p:cNvSpPr>
            <a:spLocks noGrp="1"/>
          </p:cNvSpPr>
          <p:nvPr>
            <p:ph type="sldNum" sz="quarter" idx="4"/>
          </p:nvPr>
        </p:nvSpPr>
        <p:spPr bwMode="gray">
          <a:xfrm>
            <a:off x="10352832" y="295275"/>
            <a:ext cx="838066" cy="768350"/>
          </a:xfrm>
          <a:prstGeom prst="rect">
            <a:avLst/>
          </a:prstGeom>
        </p:spPr>
        <p:txBody>
          <a:bodyPr vert="horz" lIns="91440" tIns="45720" rIns="91440" bIns="45720" rtlCol="0" anchor="b"/>
          <a:lstStyle>
            <a:lvl1pPr algn="ctr" eaLnBrk="1" fontAlgn="auto" hangingPunct="1">
              <a:spcBef>
                <a:spcPts val="0"/>
              </a:spcBef>
              <a:spcAft>
                <a:spcPts val="0"/>
              </a:spcAft>
              <a:defRPr sz="2523" b="0" i="0">
                <a:solidFill>
                  <a:schemeClr val="tx1">
                    <a:tint val="75000"/>
                  </a:schemeClr>
                </a:solidFill>
                <a:latin typeface="+mn-lt"/>
              </a:defRPr>
            </a:lvl1pPr>
          </a:lstStyle>
          <a:p>
            <a:pPr>
              <a:defRPr/>
            </a:pPr>
            <a:fld id="{DF8D6D01-B2A1-4BB3-B5F2-EACD0DBA6F0B}" type="slidenum">
              <a:rPr lang="en-US" altLang="en-US"/>
              <a:pPr>
                <a:defRPr/>
              </a:pPr>
              <a:t>‹#›</a:t>
            </a:fld>
            <a:endParaRPr lang="en-US" altLang="en-US"/>
          </a:p>
        </p:txBody>
      </p:sp>
    </p:spTree>
    <p:extLst>
      <p:ext uri="{BB962C8B-B14F-4D97-AF65-F5344CB8AC3E}">
        <p14:creationId xmlns:p14="http://schemas.microsoft.com/office/powerpoint/2010/main" val="3762773884"/>
      </p:ext>
    </p:extLst>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Lst>
  <p:txStyles>
    <p:titleStyle>
      <a:lvl1pPr algn="l" defTabSz="411891" rtl="0" eaLnBrk="0" fontAlgn="base" hangingPunct="0">
        <a:spcBef>
          <a:spcPct val="0"/>
        </a:spcBef>
        <a:spcAft>
          <a:spcPct val="0"/>
        </a:spcAft>
        <a:defRPr sz="3784" kern="1200">
          <a:solidFill>
            <a:schemeClr val="tx2"/>
          </a:solidFill>
          <a:latin typeface="+mj-lt"/>
          <a:ea typeface="+mj-ea"/>
          <a:cs typeface="+mj-cs"/>
        </a:defRPr>
      </a:lvl1pPr>
      <a:lvl2pPr algn="l" defTabSz="411891" rtl="0" eaLnBrk="0" fontAlgn="base" hangingPunct="0">
        <a:spcBef>
          <a:spcPct val="0"/>
        </a:spcBef>
        <a:spcAft>
          <a:spcPct val="0"/>
        </a:spcAft>
        <a:defRPr sz="3784">
          <a:solidFill>
            <a:schemeClr val="tx2"/>
          </a:solidFill>
          <a:latin typeface="Century Gothic" panose="020B0502020202020204" pitchFamily="34" charset="0"/>
        </a:defRPr>
      </a:lvl2pPr>
      <a:lvl3pPr algn="l" defTabSz="411891" rtl="0" eaLnBrk="0" fontAlgn="base" hangingPunct="0">
        <a:spcBef>
          <a:spcPct val="0"/>
        </a:spcBef>
        <a:spcAft>
          <a:spcPct val="0"/>
        </a:spcAft>
        <a:defRPr sz="3784">
          <a:solidFill>
            <a:schemeClr val="tx2"/>
          </a:solidFill>
          <a:latin typeface="Century Gothic" panose="020B0502020202020204" pitchFamily="34" charset="0"/>
        </a:defRPr>
      </a:lvl3pPr>
      <a:lvl4pPr algn="l" defTabSz="411891" rtl="0" eaLnBrk="0" fontAlgn="base" hangingPunct="0">
        <a:spcBef>
          <a:spcPct val="0"/>
        </a:spcBef>
        <a:spcAft>
          <a:spcPct val="0"/>
        </a:spcAft>
        <a:defRPr sz="3784">
          <a:solidFill>
            <a:schemeClr val="tx2"/>
          </a:solidFill>
          <a:latin typeface="Century Gothic" panose="020B0502020202020204" pitchFamily="34" charset="0"/>
        </a:defRPr>
      </a:lvl4pPr>
      <a:lvl5pPr algn="l" defTabSz="411891" rtl="0" eaLnBrk="0" fontAlgn="base" hangingPunct="0">
        <a:spcBef>
          <a:spcPct val="0"/>
        </a:spcBef>
        <a:spcAft>
          <a:spcPct val="0"/>
        </a:spcAft>
        <a:defRPr sz="3784">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8919" indent="-308919" algn="l" defTabSz="411891" rtl="0" eaLnBrk="0" fontAlgn="base" hangingPunct="0">
        <a:spcBef>
          <a:spcPts val="901"/>
        </a:spcBef>
        <a:spcAft>
          <a:spcPct val="0"/>
        </a:spcAft>
        <a:buClr>
          <a:srgbClr val="8AD0D6"/>
        </a:buClr>
        <a:buSzPct val="80000"/>
        <a:buFont typeface="Wingdings 3" panose="05040102010807070707" pitchFamily="18" charset="2"/>
        <a:buChar char=""/>
        <a:defRPr sz="1802" kern="1200">
          <a:solidFill>
            <a:schemeClr val="tx1"/>
          </a:solidFill>
          <a:latin typeface="+mj-lt"/>
          <a:ea typeface="+mj-ea"/>
          <a:cs typeface="+mj-cs"/>
        </a:defRPr>
      </a:lvl1pPr>
      <a:lvl2pPr marL="669324" indent="-257432" algn="l" defTabSz="411891" rtl="0" eaLnBrk="0" fontAlgn="base" hangingPunct="0">
        <a:spcBef>
          <a:spcPts val="901"/>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029729" indent="-205946" algn="l" defTabSz="411891" rtl="0" eaLnBrk="0" fontAlgn="base" hangingPunct="0">
        <a:spcBef>
          <a:spcPts val="901"/>
        </a:spcBef>
        <a:spcAft>
          <a:spcPct val="0"/>
        </a:spcAft>
        <a:buClr>
          <a:srgbClr val="8AD0D6"/>
        </a:buClr>
        <a:buSzPct val="80000"/>
        <a:buFont typeface="Wingdings 3" panose="05040102010807070707" pitchFamily="18" charset="2"/>
        <a:buChar char=""/>
        <a:defRPr sz="1441" kern="1200">
          <a:solidFill>
            <a:schemeClr val="tx1"/>
          </a:solidFill>
          <a:latin typeface="+mj-lt"/>
          <a:ea typeface="+mj-ea"/>
          <a:cs typeface="+mj-cs"/>
        </a:defRPr>
      </a:lvl3pPr>
      <a:lvl4pPr marL="1441620" indent="-205946" algn="l" defTabSz="411891" rtl="0" eaLnBrk="0" fontAlgn="base" hangingPunct="0">
        <a:spcBef>
          <a:spcPts val="901"/>
        </a:spcBef>
        <a:spcAft>
          <a:spcPct val="0"/>
        </a:spcAft>
        <a:buClr>
          <a:srgbClr val="8AD0D6"/>
        </a:buClr>
        <a:buSzPct val="80000"/>
        <a:buFont typeface="Wingdings 3" panose="05040102010807070707" pitchFamily="18" charset="2"/>
        <a:buChar char=""/>
        <a:defRPr sz="1261" kern="1200">
          <a:solidFill>
            <a:schemeClr val="tx1"/>
          </a:solidFill>
          <a:latin typeface="+mj-lt"/>
          <a:ea typeface="+mj-ea"/>
          <a:cs typeface="+mj-cs"/>
        </a:defRPr>
      </a:lvl4pPr>
      <a:lvl5pPr marL="1853512" indent="-205946" algn="l" defTabSz="411891" rtl="0" eaLnBrk="0" fontAlgn="base" hangingPunct="0">
        <a:spcBef>
          <a:spcPts val="901"/>
        </a:spcBef>
        <a:spcAft>
          <a:spcPct val="0"/>
        </a:spcAft>
        <a:buClr>
          <a:srgbClr val="8AD0D6"/>
        </a:buClr>
        <a:buSzPct val="80000"/>
        <a:buFont typeface="Wingdings 3" panose="05040102010807070707" pitchFamily="18" charset="2"/>
        <a:buChar char=""/>
        <a:defRPr sz="1261" kern="1200">
          <a:solidFill>
            <a:schemeClr val="tx1"/>
          </a:solidFill>
          <a:latin typeface="+mj-lt"/>
          <a:ea typeface="+mj-ea"/>
          <a:cs typeface="+mj-cs"/>
        </a:defRPr>
      </a:lvl5pPr>
      <a:lvl6pPr marL="2257655" indent="-205946" algn="l" defTabSz="411891" rtl="0" eaLnBrk="1" latinLnBrk="0" hangingPunct="1">
        <a:spcBef>
          <a:spcPts val="901"/>
        </a:spcBef>
        <a:spcAft>
          <a:spcPts val="0"/>
        </a:spcAft>
        <a:buClr>
          <a:schemeClr val="bg2">
            <a:lumMod val="40000"/>
            <a:lumOff val="60000"/>
          </a:schemeClr>
        </a:buClr>
        <a:buSzPct val="80000"/>
        <a:buFont typeface="Wingdings 3" charset="2"/>
        <a:buChar char=""/>
        <a:defRPr sz="1261" b="0" i="0" kern="1200">
          <a:solidFill>
            <a:schemeClr val="tx1"/>
          </a:solidFill>
          <a:latin typeface="+mj-lt"/>
          <a:ea typeface="+mj-ea"/>
          <a:cs typeface="+mj-cs"/>
        </a:defRPr>
      </a:lvl6pPr>
      <a:lvl7pPr marL="2677295" indent="-205946" algn="l" defTabSz="411891" rtl="0" eaLnBrk="1" latinLnBrk="0" hangingPunct="1">
        <a:spcBef>
          <a:spcPts val="901"/>
        </a:spcBef>
        <a:spcAft>
          <a:spcPts val="0"/>
        </a:spcAft>
        <a:buClr>
          <a:schemeClr val="bg2">
            <a:lumMod val="40000"/>
            <a:lumOff val="60000"/>
          </a:schemeClr>
        </a:buClr>
        <a:buSzPct val="80000"/>
        <a:buFont typeface="Wingdings 3" charset="2"/>
        <a:buChar char=""/>
        <a:defRPr sz="1261" b="0" i="0" kern="1200">
          <a:solidFill>
            <a:schemeClr val="tx1"/>
          </a:solidFill>
          <a:latin typeface="+mj-lt"/>
          <a:ea typeface="+mj-ea"/>
          <a:cs typeface="+mj-cs"/>
        </a:defRPr>
      </a:lvl7pPr>
      <a:lvl8pPr marL="3089186" indent="-205946" algn="l" defTabSz="411891" rtl="0" eaLnBrk="1" latinLnBrk="0" hangingPunct="1">
        <a:spcBef>
          <a:spcPts val="901"/>
        </a:spcBef>
        <a:spcAft>
          <a:spcPts val="0"/>
        </a:spcAft>
        <a:buClr>
          <a:schemeClr val="bg2">
            <a:lumMod val="40000"/>
            <a:lumOff val="60000"/>
          </a:schemeClr>
        </a:buClr>
        <a:buSzPct val="80000"/>
        <a:buFont typeface="Wingdings 3" charset="2"/>
        <a:buChar char=""/>
        <a:defRPr sz="1261" b="0" i="0" kern="1200">
          <a:solidFill>
            <a:schemeClr val="tx1"/>
          </a:solidFill>
          <a:latin typeface="+mj-lt"/>
          <a:ea typeface="+mj-ea"/>
          <a:cs typeface="+mj-cs"/>
        </a:defRPr>
      </a:lvl8pPr>
      <a:lvl9pPr marL="3501078" indent="-205946" algn="l" defTabSz="411891" rtl="0" eaLnBrk="1" latinLnBrk="0" hangingPunct="1">
        <a:spcBef>
          <a:spcPts val="901"/>
        </a:spcBef>
        <a:spcAft>
          <a:spcPts val="0"/>
        </a:spcAft>
        <a:buClr>
          <a:schemeClr val="bg2">
            <a:lumMod val="40000"/>
            <a:lumOff val="60000"/>
          </a:schemeClr>
        </a:buClr>
        <a:buSzPct val="80000"/>
        <a:buFont typeface="Wingdings 3" charset="2"/>
        <a:buChar char=""/>
        <a:defRPr sz="1261" b="0" i="0" kern="1200">
          <a:solidFill>
            <a:schemeClr val="tx1"/>
          </a:solidFill>
          <a:latin typeface="+mj-lt"/>
          <a:ea typeface="+mj-ea"/>
          <a:cs typeface="+mj-cs"/>
        </a:defRPr>
      </a:lvl9pPr>
    </p:bodyStyle>
    <p:otherStyle>
      <a:defPPr>
        <a:defRPr lang="en-US"/>
      </a:defPPr>
      <a:lvl1pPr marL="0" algn="l" defTabSz="411891" rtl="0" eaLnBrk="1" latinLnBrk="0" hangingPunct="1">
        <a:defRPr sz="1622" kern="1200">
          <a:solidFill>
            <a:schemeClr val="tx1"/>
          </a:solidFill>
          <a:latin typeface="+mn-lt"/>
          <a:ea typeface="+mn-ea"/>
          <a:cs typeface="+mn-cs"/>
        </a:defRPr>
      </a:lvl1pPr>
      <a:lvl2pPr marL="411891" algn="l" defTabSz="411891" rtl="0" eaLnBrk="1" latinLnBrk="0" hangingPunct="1">
        <a:defRPr sz="1622" kern="1200">
          <a:solidFill>
            <a:schemeClr val="tx1"/>
          </a:solidFill>
          <a:latin typeface="+mn-lt"/>
          <a:ea typeface="+mn-ea"/>
          <a:cs typeface="+mn-cs"/>
        </a:defRPr>
      </a:lvl2pPr>
      <a:lvl3pPr marL="823783" algn="l" defTabSz="411891" rtl="0" eaLnBrk="1" latinLnBrk="0" hangingPunct="1">
        <a:defRPr sz="1622" kern="1200">
          <a:solidFill>
            <a:schemeClr val="tx1"/>
          </a:solidFill>
          <a:latin typeface="+mn-lt"/>
          <a:ea typeface="+mn-ea"/>
          <a:cs typeface="+mn-cs"/>
        </a:defRPr>
      </a:lvl3pPr>
      <a:lvl4pPr marL="1235674" algn="l" defTabSz="411891" rtl="0" eaLnBrk="1" latinLnBrk="0" hangingPunct="1">
        <a:defRPr sz="1622" kern="1200">
          <a:solidFill>
            <a:schemeClr val="tx1"/>
          </a:solidFill>
          <a:latin typeface="+mn-lt"/>
          <a:ea typeface="+mn-ea"/>
          <a:cs typeface="+mn-cs"/>
        </a:defRPr>
      </a:lvl4pPr>
      <a:lvl5pPr marL="1647566" algn="l" defTabSz="411891" rtl="0" eaLnBrk="1" latinLnBrk="0" hangingPunct="1">
        <a:defRPr sz="1622" kern="1200">
          <a:solidFill>
            <a:schemeClr val="tx1"/>
          </a:solidFill>
          <a:latin typeface="+mn-lt"/>
          <a:ea typeface="+mn-ea"/>
          <a:cs typeface="+mn-cs"/>
        </a:defRPr>
      </a:lvl5pPr>
      <a:lvl6pPr marL="2059457" algn="l" defTabSz="411891" rtl="0" eaLnBrk="1" latinLnBrk="0" hangingPunct="1">
        <a:defRPr sz="1622" kern="1200">
          <a:solidFill>
            <a:schemeClr val="tx1"/>
          </a:solidFill>
          <a:latin typeface="+mn-lt"/>
          <a:ea typeface="+mn-ea"/>
          <a:cs typeface="+mn-cs"/>
        </a:defRPr>
      </a:lvl6pPr>
      <a:lvl7pPr marL="2471349" algn="l" defTabSz="411891" rtl="0" eaLnBrk="1" latinLnBrk="0" hangingPunct="1">
        <a:defRPr sz="1622" kern="1200">
          <a:solidFill>
            <a:schemeClr val="tx1"/>
          </a:solidFill>
          <a:latin typeface="+mn-lt"/>
          <a:ea typeface="+mn-ea"/>
          <a:cs typeface="+mn-cs"/>
        </a:defRPr>
      </a:lvl7pPr>
      <a:lvl8pPr marL="2883240" algn="l" defTabSz="411891" rtl="0" eaLnBrk="1" latinLnBrk="0" hangingPunct="1">
        <a:defRPr sz="1622" kern="1200">
          <a:solidFill>
            <a:schemeClr val="tx1"/>
          </a:solidFill>
          <a:latin typeface="+mn-lt"/>
          <a:ea typeface="+mn-ea"/>
          <a:cs typeface="+mn-cs"/>
        </a:defRPr>
      </a:lvl8pPr>
      <a:lvl9pPr marL="3295132" algn="l" defTabSz="411891" rtl="0" eaLnBrk="1" latinLnBrk="0" hangingPunct="1">
        <a:defRPr sz="1622"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defTabSz="457200"/>
            <a:fld id="{B61BEF0D-F0BB-DE4B-95CE-6DB70DBA9567}" type="datetimeFigureOut">
              <a:rPr lang="en-US" smtClean="0">
                <a:solidFill>
                  <a:prstClr val="white">
                    <a:tint val="75000"/>
                    <a:alpha val="60000"/>
                  </a:prstClr>
                </a:solidFill>
              </a:rPr>
              <a:pPr defTabSz="457200"/>
              <a:t>2/1/2025</a:t>
            </a:fld>
            <a:endParaRPr lang="en-US" dirty="0">
              <a:solidFill>
                <a:prstClr val="white">
                  <a:tint val="75000"/>
                  <a:alpha val="60000"/>
                </a:prstClr>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defTabSz="457200"/>
            <a:endParaRPr lang="en-US" dirty="0">
              <a:solidFill>
                <a:prstClr val="white">
                  <a:tint val="75000"/>
                  <a:alpha val="60000"/>
                </a:prstClr>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defTabSz="457200"/>
            <a:fld id="{D57F1E4F-1CFF-5643-939E-217C01CDF565}"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1024382025"/>
      </p:ext>
    </p:extLst>
  </p:cSld>
  <p:clrMap bg1="dk1" tx1="lt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TextBox 5">
            <a:extLst>
              <a:ext uri="{FF2B5EF4-FFF2-40B4-BE49-F238E27FC236}">
                <a16:creationId xmlns:a16="http://schemas.microsoft.com/office/drawing/2014/main" id="{93EE2B47-9B8B-D912-274B-62E62572F36B}"/>
              </a:ext>
            </a:extLst>
          </p:cNvPr>
          <p:cNvSpPr txBox="1"/>
          <p:nvPr userDrawn="1">
            <p:extLst>
              <p:ext uri="{1162E1C5-73C7-4A58-AE30-91384D911F3F}">
                <p184:classification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7" name="TextBox 6">
            <a:extLst>
              <a:ext uri="{FF2B5EF4-FFF2-40B4-BE49-F238E27FC236}">
                <a16:creationId xmlns:a16="http://schemas.microsoft.com/office/drawing/2014/main" id="{3BDF14E5-85B5-DB2D-7D7E-F955FCEAC32D}"/>
              </a:ext>
            </a:extLst>
          </p:cNvPr>
          <p:cNvSpPr txBox="1"/>
          <p:nvPr userDrawn="1">
            <p:extLst>
              <p:ext uri="{1162E1C5-73C7-4A58-AE30-91384D911F3F}">
                <p184:classification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178977188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8.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8.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8.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8.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44.emf"/></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helpdesk.ib.in/cnet/hd_main.aspx" TargetMode="External"/><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7.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7.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7.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udyamimitra.in/"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10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5ABD-3D19-EB93-943B-2901100DBEFA}"/>
              </a:ext>
            </a:extLst>
          </p:cNvPr>
          <p:cNvSpPr>
            <a:spLocks noGrp="1"/>
          </p:cNvSpPr>
          <p:nvPr>
            <p:ph type="ctrTitle"/>
          </p:nvPr>
        </p:nvSpPr>
        <p:spPr>
          <a:xfrm>
            <a:off x="647701" y="1454964"/>
            <a:ext cx="6837650" cy="3308840"/>
          </a:xfrm>
        </p:spPr>
        <p:txBody>
          <a:bodyPr>
            <a:normAutofit/>
          </a:bodyPr>
          <a:lstStyle/>
          <a:p>
            <a:pPr>
              <a:lnSpc>
                <a:spcPct val="90000"/>
              </a:lnSpc>
            </a:pPr>
            <a:r>
              <a:rPr lang="en-US" sz="5600"/>
              <a:t>Recent Circular on Agri, Govt Scheme, Financial Inclusion </a:t>
            </a:r>
          </a:p>
        </p:txBody>
      </p:sp>
      <p:sp>
        <p:nvSpPr>
          <p:cNvPr id="3" name="Subtitle 2">
            <a:extLst>
              <a:ext uri="{FF2B5EF4-FFF2-40B4-BE49-F238E27FC236}">
                <a16:creationId xmlns:a16="http://schemas.microsoft.com/office/drawing/2014/main" id="{3E195D98-CB3A-8E93-86D0-F38BC92F25C0}"/>
              </a:ext>
            </a:extLst>
          </p:cNvPr>
          <p:cNvSpPr>
            <a:spLocks noGrp="1"/>
          </p:cNvSpPr>
          <p:nvPr>
            <p:ph type="subTitle" idx="1"/>
          </p:nvPr>
        </p:nvSpPr>
        <p:spPr>
          <a:xfrm>
            <a:off x="647701" y="4763803"/>
            <a:ext cx="6837650" cy="1464378"/>
          </a:xfrm>
        </p:spPr>
        <p:txBody>
          <a:bodyPr>
            <a:normAutofit/>
          </a:bodyPr>
          <a:lstStyle/>
          <a:p>
            <a:r>
              <a:rPr lang="en-US"/>
              <a:t>MR </a:t>
            </a:r>
            <a:r>
              <a:rPr lang="en-US" err="1"/>
              <a:t>parthasarathi</a:t>
            </a:r>
            <a:r>
              <a:rPr lang="en-US"/>
              <a:t> NAYAK</a:t>
            </a:r>
          </a:p>
          <a:p>
            <a:r>
              <a:rPr lang="en-US"/>
              <a:t>Cm </a:t>
            </a:r>
            <a:r>
              <a:rPr lang="en-US" err="1"/>
              <a:t>facutly</a:t>
            </a:r>
            <a:endParaRPr lang="en-US"/>
          </a:p>
        </p:txBody>
      </p:sp>
      <p:pic>
        <p:nvPicPr>
          <p:cNvPr id="5" name="Picture 4" descr="Sample being pipetted into a petri dish">
            <a:extLst>
              <a:ext uri="{FF2B5EF4-FFF2-40B4-BE49-F238E27FC236}">
                <a16:creationId xmlns:a16="http://schemas.microsoft.com/office/drawing/2014/main" id="{24B5AECF-C57B-AA38-A416-1023C8E75BA6}"/>
              </a:ext>
            </a:extLst>
          </p:cNvPr>
          <p:cNvPicPr>
            <a:picLocks noChangeAspect="1"/>
          </p:cNvPicPr>
          <p:nvPr/>
        </p:nvPicPr>
        <p:blipFill>
          <a:blip r:embed="rId3"/>
          <a:srcRect l="50096" r="5662" b="-2"/>
          <a:stretch/>
        </p:blipFill>
        <p:spPr>
          <a:xfrm>
            <a:off x="8133050" y="10"/>
            <a:ext cx="4058950" cy="6857990"/>
          </a:xfrm>
          <a:prstGeom prst="rect">
            <a:avLst/>
          </a:prstGeom>
        </p:spPr>
      </p:pic>
      <p:sp>
        <p:nvSpPr>
          <p:cNvPr id="16" name="Rectangle 15">
            <a:extLst>
              <a:ext uri="{FF2B5EF4-FFF2-40B4-BE49-F238E27FC236}">
                <a16:creationId xmlns:a16="http://schemas.microsoft.com/office/drawing/2014/main" id="{6DCD89BC-2539-4AC9-9600-07B0033F2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852154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B700-A71B-0EEA-44A6-58C78EED812C}"/>
              </a:ext>
            </a:extLst>
          </p:cNvPr>
          <p:cNvSpPr>
            <a:spLocks noGrp="1"/>
          </p:cNvSpPr>
          <p:nvPr>
            <p:ph type="title"/>
          </p:nvPr>
        </p:nvSpPr>
        <p:spPr>
          <a:xfrm>
            <a:off x="8201839" y="1454964"/>
            <a:ext cx="3342460" cy="3308840"/>
          </a:xfrm>
        </p:spPr>
        <p:txBody>
          <a:bodyPr vert="horz" lIns="91440" tIns="45720" rIns="91440" bIns="45720" rtlCol="0" anchor="b">
            <a:normAutofit/>
          </a:bodyPr>
          <a:lstStyle/>
          <a:p>
            <a:pPr>
              <a:lnSpc>
                <a:spcPct val="90000"/>
              </a:lnSpc>
            </a:pPr>
            <a:r>
              <a:rPr lang="en-US" sz="4700"/>
              <a:t>Master circular on Agri Jewel loan</a:t>
            </a:r>
          </a:p>
        </p:txBody>
      </p:sp>
      <p:pic>
        <p:nvPicPr>
          <p:cNvPr id="5" name="Picture 4" descr="Researcher examining growth in a petrie dish">
            <a:extLst>
              <a:ext uri="{FF2B5EF4-FFF2-40B4-BE49-F238E27FC236}">
                <a16:creationId xmlns:a16="http://schemas.microsoft.com/office/drawing/2014/main" id="{9C89805A-D3CC-9E98-1895-D42240A16010}"/>
              </a:ext>
            </a:extLst>
          </p:cNvPr>
          <p:cNvPicPr>
            <a:picLocks noChangeAspect="1"/>
          </p:cNvPicPr>
          <p:nvPr/>
        </p:nvPicPr>
        <p:blipFill>
          <a:blip r:embed="rId2"/>
          <a:srcRect l="12467" r="14006" b="-1"/>
          <a:stretch/>
        </p:blipFill>
        <p:spPr>
          <a:xfrm>
            <a:off x="-1" y="10"/>
            <a:ext cx="7554140" cy="6857990"/>
          </a:xfrm>
          <a:prstGeom prst="rect">
            <a:avLst/>
          </a:prstGeom>
        </p:spPr>
      </p:pic>
    </p:spTree>
    <p:extLst>
      <p:ext uri="{BB962C8B-B14F-4D97-AF65-F5344CB8AC3E}">
        <p14:creationId xmlns:p14="http://schemas.microsoft.com/office/powerpoint/2010/main" val="17095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96221-3096-B208-ED47-C8EDE7F9B248}"/>
              </a:ext>
            </a:extLst>
          </p:cNvPr>
          <p:cNvSpPr>
            <a:spLocks noGrp="1"/>
          </p:cNvSpPr>
          <p:nvPr>
            <p:ph type="title"/>
          </p:nvPr>
        </p:nvSpPr>
        <p:spPr>
          <a:xfrm>
            <a:off x="648930" y="629266"/>
            <a:ext cx="5616217" cy="1622321"/>
          </a:xfrm>
        </p:spPr>
        <p:txBody>
          <a:bodyPr>
            <a:normAutofit/>
          </a:bodyPr>
          <a:lstStyle/>
          <a:p>
            <a:r>
              <a:rPr lang="en-US" dirty="0">
                <a:solidFill>
                  <a:srgbClr val="EBEBEB"/>
                </a:solidFill>
              </a:rPr>
              <a:t>Agri Jewel loan </a:t>
            </a:r>
          </a:p>
        </p:txBody>
      </p:sp>
      <p:sp>
        <p:nvSpPr>
          <p:cNvPr id="1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14" name="Freeform: Shape 13">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5" name="Picture 4" descr="A pair of gold wedding rings">
            <a:extLst>
              <a:ext uri="{FF2B5EF4-FFF2-40B4-BE49-F238E27FC236}">
                <a16:creationId xmlns:a16="http://schemas.microsoft.com/office/drawing/2014/main" id="{F3D9689F-5FCC-4DA4-6D63-65446591331D}"/>
              </a:ext>
            </a:extLst>
          </p:cNvPr>
          <p:cNvPicPr>
            <a:picLocks noChangeAspect="1"/>
          </p:cNvPicPr>
          <p:nvPr/>
        </p:nvPicPr>
        <p:blipFill>
          <a:blip r:embed="rId2"/>
          <a:srcRect t="5879" r="4" b="4"/>
          <a:stretch/>
        </p:blipFill>
        <p:spPr>
          <a:xfrm>
            <a:off x="7563742" y="2024197"/>
            <a:ext cx="3980139" cy="2809603"/>
          </a:xfrm>
          <a:prstGeom prst="rect">
            <a:avLst/>
          </a:prstGeom>
          <a:effectLst/>
        </p:spPr>
      </p:pic>
      <p:sp>
        <p:nvSpPr>
          <p:cNvPr id="16" name="Rectangle 15">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389F53DE-8D62-4BD8-F079-BF536B5691C1}"/>
              </a:ext>
            </a:extLst>
          </p:cNvPr>
          <p:cNvSpPr>
            <a:spLocks noGrp="1"/>
          </p:cNvSpPr>
          <p:nvPr>
            <p:ph idx="1"/>
          </p:nvPr>
        </p:nvSpPr>
        <p:spPr>
          <a:xfrm>
            <a:off x="648931" y="2438400"/>
            <a:ext cx="5616216" cy="3785419"/>
          </a:xfrm>
        </p:spPr>
        <p:txBody>
          <a:bodyPr>
            <a:normAutofit/>
          </a:bodyPr>
          <a:lstStyle/>
          <a:p>
            <a:pPr>
              <a:lnSpc>
                <a:spcPct val="90000"/>
              </a:lnSpc>
            </a:pPr>
            <a:r>
              <a:rPr lang="en-US" sz="1700" dirty="0">
                <a:solidFill>
                  <a:srgbClr val="FFFFFF"/>
                </a:solidFill>
              </a:rPr>
              <a:t>Ornament means an object, in a finished form meant for personal adornment </a:t>
            </a:r>
          </a:p>
          <a:p>
            <a:pPr>
              <a:lnSpc>
                <a:spcPct val="90000"/>
              </a:lnSpc>
            </a:pPr>
            <a:r>
              <a:rPr lang="en-US" sz="1700" dirty="0">
                <a:solidFill>
                  <a:srgbClr val="FFFFFF"/>
                </a:solidFill>
              </a:rPr>
              <a:t> Article means anything, (other than ornament in a finished form), made or manufactured from or containing gold and includes any gold coin. </a:t>
            </a:r>
          </a:p>
          <a:p>
            <a:pPr>
              <a:lnSpc>
                <a:spcPct val="90000"/>
              </a:lnSpc>
            </a:pPr>
            <a:r>
              <a:rPr lang="en-US" sz="1700" dirty="0">
                <a:solidFill>
                  <a:srgbClr val="FFFFFF"/>
                </a:solidFill>
              </a:rPr>
              <a:t> Primary gold means gold in any unfinished or semi-finished form and includes bar blocks, slabs, billets, shots, pellets, rods, sheets, foils and wires.</a:t>
            </a:r>
          </a:p>
          <a:p>
            <a:pPr>
              <a:lnSpc>
                <a:spcPct val="90000"/>
              </a:lnSpc>
            </a:pPr>
            <a:r>
              <a:rPr lang="en-US" sz="1700" dirty="0">
                <a:solidFill>
                  <a:srgbClr val="FFFFFF"/>
                </a:solidFill>
              </a:rPr>
              <a:t>Gold coins of 24 carat fineness with 99.999 % purity sold by our Bank and other banks can be accepted as security </a:t>
            </a:r>
            <a:r>
              <a:rPr lang="en-US" sz="1700" dirty="0" err="1">
                <a:solidFill>
                  <a:srgbClr val="FFFFFF"/>
                </a:solidFill>
              </a:rPr>
              <a:t>upto</a:t>
            </a:r>
            <a:r>
              <a:rPr lang="en-US" sz="1700" dirty="0">
                <a:solidFill>
                  <a:srgbClr val="FFFFFF"/>
                </a:solidFill>
              </a:rPr>
              <a:t> 50 grams per customer. </a:t>
            </a:r>
          </a:p>
        </p:txBody>
      </p:sp>
    </p:spTree>
    <p:extLst>
      <p:ext uri="{BB962C8B-B14F-4D97-AF65-F5344CB8AC3E}">
        <p14:creationId xmlns:p14="http://schemas.microsoft.com/office/powerpoint/2010/main" val="1424510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5E203D-1D65-BABF-169F-945B46E73232}"/>
              </a:ext>
            </a:extLst>
          </p:cNvPr>
          <p:cNvSpPr>
            <a:spLocks noGrp="1"/>
          </p:cNvSpPr>
          <p:nvPr>
            <p:ph type="title"/>
          </p:nvPr>
        </p:nvSpPr>
        <p:spPr>
          <a:xfrm>
            <a:off x="648930" y="629266"/>
            <a:ext cx="5616217" cy="1622321"/>
          </a:xfrm>
        </p:spPr>
        <p:txBody>
          <a:bodyPr>
            <a:normAutofit/>
          </a:bodyPr>
          <a:lstStyle/>
          <a:p>
            <a:r>
              <a:rPr lang="en-US" sz="3900">
                <a:solidFill>
                  <a:srgbClr val="EBEBEB"/>
                </a:solidFill>
              </a:rPr>
              <a:t>Pre-requisites for extending jewel loans</a:t>
            </a:r>
          </a:p>
        </p:txBody>
      </p:sp>
      <p:sp>
        <p:nvSpPr>
          <p:cNvPr id="1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14" name="Freeform: Shape 13">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5" name="Picture 4" descr="Magnifying glass showing decling performance">
            <a:extLst>
              <a:ext uri="{FF2B5EF4-FFF2-40B4-BE49-F238E27FC236}">
                <a16:creationId xmlns:a16="http://schemas.microsoft.com/office/drawing/2014/main" id="{1E270AB7-1FE8-6BB4-C0F4-E0A0328692D0}"/>
              </a:ext>
            </a:extLst>
          </p:cNvPr>
          <p:cNvPicPr>
            <a:picLocks noChangeAspect="1"/>
          </p:cNvPicPr>
          <p:nvPr/>
        </p:nvPicPr>
        <p:blipFill>
          <a:blip r:embed="rId2"/>
          <a:srcRect l="10516" r="41079" b="-1"/>
          <a:stretch/>
        </p:blipFill>
        <p:spPr>
          <a:xfrm>
            <a:off x="7563742" y="684687"/>
            <a:ext cx="3980139" cy="5488623"/>
          </a:xfrm>
          <a:prstGeom prst="rect">
            <a:avLst/>
          </a:prstGeom>
          <a:effectLst/>
        </p:spPr>
      </p:pic>
      <p:sp>
        <p:nvSpPr>
          <p:cNvPr id="7" name="Rectangle 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91A50CC8-3645-03A3-C9E1-DEEF09073CD2}"/>
              </a:ext>
            </a:extLst>
          </p:cNvPr>
          <p:cNvSpPr>
            <a:spLocks noGrp="1"/>
          </p:cNvSpPr>
          <p:nvPr>
            <p:ph idx="1"/>
          </p:nvPr>
        </p:nvSpPr>
        <p:spPr>
          <a:xfrm>
            <a:off x="648931" y="2438400"/>
            <a:ext cx="5616216" cy="3785419"/>
          </a:xfrm>
        </p:spPr>
        <p:txBody>
          <a:bodyPr>
            <a:normAutofit/>
          </a:bodyPr>
          <a:lstStyle/>
          <a:p>
            <a:r>
              <a:rPr lang="en-US" sz="1900">
                <a:solidFill>
                  <a:srgbClr val="FFFFFF"/>
                </a:solidFill>
              </a:rPr>
              <a:t>Market study about the potential available in the market</a:t>
            </a:r>
          </a:p>
          <a:p>
            <a:r>
              <a:rPr lang="en-US" sz="1900">
                <a:solidFill>
                  <a:srgbClr val="FFFFFF"/>
                </a:solidFill>
              </a:rPr>
              <a:t>Availability of empaneled jewel appraisers </a:t>
            </a:r>
          </a:p>
          <a:p>
            <a:r>
              <a:rPr lang="en-US" sz="1900">
                <a:solidFill>
                  <a:srgbClr val="FFFFFF"/>
                </a:solidFill>
              </a:rPr>
              <a:t> CCTV Coverage </a:t>
            </a:r>
          </a:p>
          <a:p>
            <a:r>
              <a:rPr lang="en-US" sz="1900">
                <a:solidFill>
                  <a:srgbClr val="FFFFFF"/>
                </a:solidFill>
              </a:rPr>
              <a:t> Availability of proper infrastructure as suggested by CO: Security Department vide their circular Admin-57/2022-23 dated 20/08/2022</a:t>
            </a:r>
          </a:p>
          <a:p>
            <a:r>
              <a:rPr lang="en-US" sz="1900">
                <a:solidFill>
                  <a:srgbClr val="FFFFFF"/>
                </a:solidFill>
              </a:rPr>
              <a:t> Branches should not be permitted to extend jewel loan without an exclusive jewel safe.</a:t>
            </a:r>
          </a:p>
        </p:txBody>
      </p:sp>
    </p:spTree>
    <p:extLst>
      <p:ext uri="{BB962C8B-B14F-4D97-AF65-F5344CB8AC3E}">
        <p14:creationId xmlns:p14="http://schemas.microsoft.com/office/powerpoint/2010/main" val="3960331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247CA3-D0ED-755F-3F47-1981CBB834DB}"/>
              </a:ext>
            </a:extLst>
          </p:cNvPr>
          <p:cNvSpPr>
            <a:spLocks noGrp="1"/>
          </p:cNvSpPr>
          <p:nvPr>
            <p:ph type="title"/>
          </p:nvPr>
        </p:nvSpPr>
        <p:spPr>
          <a:xfrm>
            <a:off x="5411931" y="452718"/>
            <a:ext cx="4638903" cy="1400530"/>
          </a:xfrm>
        </p:spPr>
        <p:txBody>
          <a:bodyPr>
            <a:normAutofit/>
          </a:bodyPr>
          <a:lstStyle/>
          <a:p>
            <a:r>
              <a:rPr lang="en-US"/>
              <a:t>Empanelment of jewel appraiser</a:t>
            </a:r>
          </a:p>
        </p:txBody>
      </p:sp>
      <p:sp>
        <p:nvSpPr>
          <p:cNvPr id="2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7" name="Picture 6" descr="Web of wires showing connections between groups and singles">
            <a:extLst>
              <a:ext uri="{FF2B5EF4-FFF2-40B4-BE49-F238E27FC236}">
                <a16:creationId xmlns:a16="http://schemas.microsoft.com/office/drawing/2014/main" id="{C554758C-711A-4575-F0B1-1C11DEFFEC4C}"/>
              </a:ext>
            </a:extLst>
          </p:cNvPr>
          <p:cNvPicPr>
            <a:picLocks noChangeAspect="1"/>
          </p:cNvPicPr>
          <p:nvPr/>
        </p:nvPicPr>
        <p:blipFill>
          <a:blip r:embed="rId3"/>
          <a:srcRect l="33499" r="18096" b="-1"/>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3" name="Rectangle 22">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D95A5BAA-69B9-C0B5-984D-58575968EC20}"/>
              </a:ext>
            </a:extLst>
          </p:cNvPr>
          <p:cNvSpPr>
            <a:spLocks noGrp="1"/>
          </p:cNvSpPr>
          <p:nvPr>
            <p:ph idx="1"/>
          </p:nvPr>
        </p:nvSpPr>
        <p:spPr>
          <a:xfrm>
            <a:off x="5410950" y="2052918"/>
            <a:ext cx="6535244" cy="4524863"/>
          </a:xfrm>
        </p:spPr>
        <p:txBody>
          <a:bodyPr>
            <a:noAutofit/>
          </a:bodyPr>
          <a:lstStyle/>
          <a:p>
            <a:pPr>
              <a:lnSpc>
                <a:spcPct val="90000"/>
              </a:lnSpc>
            </a:pPr>
            <a:r>
              <a:rPr lang="en-US" dirty="0"/>
              <a:t>The appraisal of gold ornaments received as security for jewel loans should be done by a person experienced in this field.</a:t>
            </a:r>
          </a:p>
          <a:p>
            <a:pPr>
              <a:lnSpc>
                <a:spcPct val="90000"/>
              </a:lnSpc>
            </a:pPr>
            <a:r>
              <a:rPr lang="en-US" dirty="0"/>
              <a:t>From a family of goldsmith with experience for about 10 years in assessing the weight, value and the fineness of gold ornaments</a:t>
            </a:r>
          </a:p>
          <a:p>
            <a:pPr>
              <a:lnSpc>
                <a:spcPct val="90000"/>
              </a:lnSpc>
            </a:pPr>
            <a:r>
              <a:rPr lang="en-US" dirty="0"/>
              <a:t>Branch Manager should make due diligence study / confidential enquiries about the jewel appraiser</a:t>
            </a:r>
          </a:p>
          <a:p>
            <a:pPr>
              <a:lnSpc>
                <a:spcPct val="90000"/>
              </a:lnSpc>
            </a:pPr>
            <a:r>
              <a:rPr lang="en-US" dirty="0"/>
              <a:t>Ensure that the Appraiser has a clean record, with no case registered against him by the police or without any suspicion of having defrauded his customers. (Police Verification Report to be obtained in this regard.)</a:t>
            </a:r>
          </a:p>
        </p:txBody>
      </p:sp>
    </p:spTree>
    <p:extLst>
      <p:ext uri="{BB962C8B-B14F-4D97-AF65-F5344CB8AC3E}">
        <p14:creationId xmlns:p14="http://schemas.microsoft.com/office/powerpoint/2010/main" val="3534014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4" name="Rectangle 2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679420-B6B1-2D69-2476-939B016C8046}"/>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a:solidFill>
                  <a:srgbClr val="EBEBEB"/>
                </a:solidFill>
                <a:latin typeface="+mj-lt"/>
                <a:ea typeface="+mj-ea"/>
                <a:cs typeface="+mj-cs"/>
              </a:rPr>
              <a:t>No of appraiser </a:t>
            </a:r>
          </a:p>
        </p:txBody>
      </p:sp>
      <p:sp>
        <p:nvSpPr>
          <p:cNvPr id="2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5" name="Freeform: Shape 2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5B28BED4-1C74-07F8-A21D-233A64356954}"/>
              </a:ext>
            </a:extLst>
          </p:cNvPr>
          <p:cNvGraphicFramePr>
            <a:graphicFrameLocks noGrp="1"/>
          </p:cNvGraphicFramePr>
          <p:nvPr>
            <p:ph idx="1"/>
            <p:extLst>
              <p:ext uri="{D42A27DB-BD31-4B8C-83A1-F6EECF244321}">
                <p14:modId xmlns:p14="http://schemas.microsoft.com/office/powerpoint/2010/main" val="2730961757"/>
              </p:ext>
            </p:extLst>
          </p:nvPr>
        </p:nvGraphicFramePr>
        <p:xfrm>
          <a:off x="643854" y="1797551"/>
          <a:ext cx="6270662" cy="3262436"/>
        </p:xfrm>
        <a:graphic>
          <a:graphicData uri="http://schemas.openxmlformats.org/drawingml/2006/table">
            <a:tbl>
              <a:tblPr firstRow="1" bandRow="1">
                <a:tableStyleId>{5C22544A-7EE6-4342-B048-85BDC9FD1C3A}</a:tableStyleId>
              </a:tblPr>
              <a:tblGrid>
                <a:gridCol w="3544688">
                  <a:extLst>
                    <a:ext uri="{9D8B030D-6E8A-4147-A177-3AD203B41FA5}">
                      <a16:colId xmlns:a16="http://schemas.microsoft.com/office/drawing/2014/main" val="2597493212"/>
                    </a:ext>
                  </a:extLst>
                </a:gridCol>
                <a:gridCol w="2725974">
                  <a:extLst>
                    <a:ext uri="{9D8B030D-6E8A-4147-A177-3AD203B41FA5}">
                      <a16:colId xmlns:a16="http://schemas.microsoft.com/office/drawing/2014/main" val="532703671"/>
                    </a:ext>
                  </a:extLst>
                </a:gridCol>
              </a:tblGrid>
              <a:tr h="1022967">
                <a:tc>
                  <a:txBody>
                    <a:bodyPr/>
                    <a:lstStyle/>
                    <a:p>
                      <a:r>
                        <a:rPr lang="en-US" sz="2700"/>
                        <a:t>Jewel loan business</a:t>
                      </a:r>
                    </a:p>
                  </a:txBody>
                  <a:tcPr marL="138239" marR="138239" marT="69119" marB="69119"/>
                </a:tc>
                <a:tc>
                  <a:txBody>
                    <a:bodyPr/>
                    <a:lstStyle/>
                    <a:p>
                      <a:r>
                        <a:rPr lang="en-US" sz="2700"/>
                        <a:t>No of panel appraiser</a:t>
                      </a:r>
                    </a:p>
                  </a:txBody>
                  <a:tcPr marL="138239" marR="138239" marT="69119" marB="69119"/>
                </a:tc>
                <a:extLst>
                  <a:ext uri="{0D108BD9-81ED-4DB2-BD59-A6C34878D82A}">
                    <a16:rowId xmlns:a16="http://schemas.microsoft.com/office/drawing/2014/main" val="1516473025"/>
                  </a:ext>
                </a:extLst>
              </a:tr>
              <a:tr h="608251">
                <a:tc>
                  <a:txBody>
                    <a:bodyPr/>
                    <a:lstStyle/>
                    <a:p>
                      <a:r>
                        <a:rPr lang="en-US" sz="2700"/>
                        <a:t>More than 150 cr </a:t>
                      </a:r>
                    </a:p>
                  </a:txBody>
                  <a:tcPr marL="138239" marR="138239" marT="69119" marB="69119"/>
                </a:tc>
                <a:tc>
                  <a:txBody>
                    <a:bodyPr/>
                    <a:lstStyle/>
                    <a:p>
                      <a:r>
                        <a:rPr lang="en-US" sz="2700"/>
                        <a:t>Preferably four</a:t>
                      </a:r>
                    </a:p>
                  </a:txBody>
                  <a:tcPr marL="138239" marR="138239" marT="69119" marB="69119"/>
                </a:tc>
                <a:extLst>
                  <a:ext uri="{0D108BD9-81ED-4DB2-BD59-A6C34878D82A}">
                    <a16:rowId xmlns:a16="http://schemas.microsoft.com/office/drawing/2014/main" val="2916835137"/>
                  </a:ext>
                </a:extLst>
              </a:tr>
              <a:tr h="1022967">
                <a:tc>
                  <a:txBody>
                    <a:bodyPr/>
                    <a:lstStyle/>
                    <a:p>
                      <a:r>
                        <a:rPr lang="en-US" sz="2700" dirty="0"/>
                        <a:t>75 </a:t>
                      </a:r>
                      <a:r>
                        <a:rPr lang="en-US" sz="2700" dirty="0" err="1"/>
                        <a:t>cr</a:t>
                      </a:r>
                      <a:r>
                        <a:rPr lang="en-US" sz="2700" dirty="0"/>
                        <a:t> to Rs 150.00 Cr </a:t>
                      </a:r>
                    </a:p>
                  </a:txBody>
                  <a:tcPr marL="138239" marR="138239" marT="69119" marB="69119"/>
                </a:tc>
                <a:tc>
                  <a:txBody>
                    <a:bodyPr/>
                    <a:lstStyle/>
                    <a:p>
                      <a:r>
                        <a:rPr lang="en-US" sz="2700"/>
                        <a:t>Preferably three</a:t>
                      </a:r>
                    </a:p>
                  </a:txBody>
                  <a:tcPr marL="138239" marR="138239" marT="69119" marB="69119"/>
                </a:tc>
                <a:extLst>
                  <a:ext uri="{0D108BD9-81ED-4DB2-BD59-A6C34878D82A}">
                    <a16:rowId xmlns:a16="http://schemas.microsoft.com/office/drawing/2014/main" val="1870805742"/>
                  </a:ext>
                </a:extLst>
              </a:tr>
              <a:tr h="608251">
                <a:tc>
                  <a:txBody>
                    <a:bodyPr/>
                    <a:lstStyle/>
                    <a:p>
                      <a:r>
                        <a:rPr lang="en-US" sz="2700"/>
                        <a:t>Up to Rs 75.00 Cr </a:t>
                      </a:r>
                    </a:p>
                  </a:txBody>
                  <a:tcPr marL="138239" marR="138239" marT="69119" marB="69119"/>
                </a:tc>
                <a:tc>
                  <a:txBody>
                    <a:bodyPr/>
                    <a:lstStyle/>
                    <a:p>
                      <a:r>
                        <a:rPr lang="en-US" sz="2700" dirty="0"/>
                        <a:t>Preferably two</a:t>
                      </a:r>
                    </a:p>
                  </a:txBody>
                  <a:tcPr marL="138239" marR="138239" marT="69119" marB="69119"/>
                </a:tc>
                <a:extLst>
                  <a:ext uri="{0D108BD9-81ED-4DB2-BD59-A6C34878D82A}">
                    <a16:rowId xmlns:a16="http://schemas.microsoft.com/office/drawing/2014/main" val="2410908529"/>
                  </a:ext>
                </a:extLst>
              </a:tr>
            </a:tbl>
          </a:graphicData>
        </a:graphic>
      </p:graphicFrame>
    </p:spTree>
    <p:extLst>
      <p:ext uri="{BB962C8B-B14F-4D97-AF65-F5344CB8AC3E}">
        <p14:creationId xmlns:p14="http://schemas.microsoft.com/office/powerpoint/2010/main" val="4608269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4" name="Picture 3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6" name="Oval 3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8" name="Picture 3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0" name="Picture 3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2" name="Rectangle 4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ADC51C-2DD4-1ECB-AB36-4B87BD2DE885}"/>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000" b="0" i="0" kern="1200">
                <a:solidFill>
                  <a:srgbClr val="EBEBEB"/>
                </a:solidFill>
                <a:latin typeface="+mj-lt"/>
                <a:ea typeface="+mj-ea"/>
                <a:cs typeface="+mj-cs"/>
              </a:rPr>
              <a:t>Appraiser Fee: </a:t>
            </a:r>
          </a:p>
        </p:txBody>
      </p:sp>
      <p:sp>
        <p:nvSpPr>
          <p:cNvPr id="46"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48" name="Freeform: Shape 47">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4E54B5F4-3B66-BF3E-FFE2-466C43183A53}"/>
              </a:ext>
            </a:extLst>
          </p:cNvPr>
          <p:cNvGraphicFramePr>
            <a:graphicFrameLocks noGrp="1"/>
          </p:cNvGraphicFramePr>
          <p:nvPr>
            <p:ph idx="1"/>
            <p:extLst>
              <p:ext uri="{D42A27DB-BD31-4B8C-83A1-F6EECF244321}">
                <p14:modId xmlns:p14="http://schemas.microsoft.com/office/powerpoint/2010/main" val="156725279"/>
              </p:ext>
            </p:extLst>
          </p:nvPr>
        </p:nvGraphicFramePr>
        <p:xfrm>
          <a:off x="643854" y="1337374"/>
          <a:ext cx="6270663" cy="4182790"/>
        </p:xfrm>
        <a:graphic>
          <a:graphicData uri="http://schemas.openxmlformats.org/drawingml/2006/table">
            <a:tbl>
              <a:tblPr firstRow="1" bandRow="1">
                <a:noFill/>
                <a:tableStyleId>{5C22544A-7EE6-4342-B048-85BDC9FD1C3A}</a:tableStyleId>
              </a:tblPr>
              <a:tblGrid>
                <a:gridCol w="2104332">
                  <a:extLst>
                    <a:ext uri="{9D8B030D-6E8A-4147-A177-3AD203B41FA5}">
                      <a16:colId xmlns:a16="http://schemas.microsoft.com/office/drawing/2014/main" val="195042817"/>
                    </a:ext>
                  </a:extLst>
                </a:gridCol>
                <a:gridCol w="4166331">
                  <a:extLst>
                    <a:ext uri="{9D8B030D-6E8A-4147-A177-3AD203B41FA5}">
                      <a16:colId xmlns:a16="http://schemas.microsoft.com/office/drawing/2014/main" val="2797650474"/>
                    </a:ext>
                  </a:extLst>
                </a:gridCol>
              </a:tblGrid>
              <a:tr h="1150724">
                <a:tc>
                  <a:txBody>
                    <a:bodyPr/>
                    <a:lstStyle/>
                    <a:p>
                      <a:r>
                        <a:rPr lang="en-US" sz="2700" b="1" cap="none" spc="0">
                          <a:solidFill>
                            <a:schemeClr val="tx1">
                              <a:lumMod val="75000"/>
                              <a:lumOff val="25000"/>
                            </a:schemeClr>
                          </a:solidFill>
                        </a:rPr>
                        <a:t>Location of branch</a:t>
                      </a:r>
                    </a:p>
                  </a:txBody>
                  <a:tcPr marL="273982" marR="205486" marT="136991" marB="136991" anchor="b">
                    <a:lnL w="12700" cmpd="sng">
                      <a:noFill/>
                      <a:prstDash val="solid"/>
                    </a:lnL>
                    <a:lnR w="12700" cmpd="sng">
                      <a:noFill/>
                      <a:prstDash val="solid"/>
                    </a:lnR>
                    <a:lnT w="12700" cmpd="sng">
                      <a:noFill/>
                      <a:prstDash val="solid"/>
                    </a:lnT>
                    <a:lnB w="9525" cap="flat" cmpd="sng" algn="ctr">
                      <a:solidFill>
                        <a:srgbClr val="C7C6C1"/>
                      </a:solidFill>
                      <a:prstDash val="solid"/>
                    </a:lnB>
                    <a:noFill/>
                  </a:tcPr>
                </a:tc>
                <a:tc>
                  <a:txBody>
                    <a:bodyPr/>
                    <a:lstStyle/>
                    <a:p>
                      <a:r>
                        <a:rPr lang="en-US" sz="2700" b="1" cap="none" spc="0">
                          <a:solidFill>
                            <a:schemeClr val="tx1">
                              <a:lumMod val="75000"/>
                              <a:lumOff val="25000"/>
                            </a:schemeClr>
                          </a:solidFill>
                        </a:rPr>
                        <a:t>Fee Structures</a:t>
                      </a:r>
                    </a:p>
                  </a:txBody>
                  <a:tcPr marL="273982" marR="205486" marT="136991" marB="136991" anchor="b">
                    <a:lnL w="12700" cmpd="sng">
                      <a:noFill/>
                      <a:prstDash val="solid"/>
                    </a:lnL>
                    <a:lnR w="12700" cmpd="sng">
                      <a:noFill/>
                      <a:prstDash val="solid"/>
                    </a:lnR>
                    <a:lnT w="12700" cmpd="sng">
                      <a:noFill/>
                      <a:prstDash val="solid"/>
                    </a:lnT>
                    <a:lnB w="9525" cap="flat" cmpd="sng" algn="ctr">
                      <a:solidFill>
                        <a:srgbClr val="C7C6C1"/>
                      </a:solidFill>
                      <a:prstDash val="solid"/>
                    </a:lnB>
                    <a:noFill/>
                  </a:tcPr>
                </a:tc>
                <a:extLst>
                  <a:ext uri="{0D108BD9-81ED-4DB2-BD59-A6C34878D82A}">
                    <a16:rowId xmlns:a16="http://schemas.microsoft.com/office/drawing/2014/main" val="1000076083"/>
                  </a:ext>
                </a:extLst>
              </a:tr>
              <a:tr h="1516033">
                <a:tc>
                  <a:txBody>
                    <a:bodyPr/>
                    <a:lstStyle/>
                    <a:p>
                      <a:r>
                        <a:rPr lang="en-US" sz="1900" cap="none" spc="0">
                          <a:solidFill>
                            <a:schemeClr val="tx1">
                              <a:lumMod val="75000"/>
                              <a:lumOff val="25000"/>
                            </a:schemeClr>
                          </a:solidFill>
                        </a:rPr>
                        <a:t>Metro cities</a:t>
                      </a:r>
                    </a:p>
                  </a:txBody>
                  <a:tcPr marL="273982" marR="205486" marT="136991" marB="136991">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en-US" sz="1900" cap="none" spc="0">
                          <a:solidFill>
                            <a:schemeClr val="tx1">
                              <a:lumMod val="75000"/>
                              <a:lumOff val="25000"/>
                            </a:schemeClr>
                          </a:solidFill>
                        </a:rPr>
                        <a:t>Rs.6/- per thousand subject to a minimum of Rs.50/- and a maximum of Rs.500/- per loan plus applicable GST. </a:t>
                      </a:r>
                    </a:p>
                  </a:txBody>
                  <a:tcPr marL="273982" marR="205486" marT="136991" marB="136991">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3976858951"/>
                  </a:ext>
                </a:extLst>
              </a:tr>
              <a:tr h="1516033">
                <a:tc>
                  <a:txBody>
                    <a:bodyPr/>
                    <a:lstStyle/>
                    <a:p>
                      <a:r>
                        <a:rPr lang="en-US" sz="1900" cap="none" spc="0" dirty="0">
                          <a:solidFill>
                            <a:schemeClr val="tx1">
                              <a:lumMod val="75000"/>
                              <a:lumOff val="25000"/>
                            </a:schemeClr>
                          </a:solidFill>
                        </a:rPr>
                        <a:t>All other center</a:t>
                      </a:r>
                    </a:p>
                  </a:txBody>
                  <a:tcPr marL="273982" marR="205486" marT="136991" marB="136991">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en-US" sz="1900" cap="none" spc="0" dirty="0">
                          <a:solidFill>
                            <a:schemeClr val="tx1">
                              <a:lumMod val="75000"/>
                              <a:lumOff val="25000"/>
                            </a:schemeClr>
                          </a:solidFill>
                        </a:rPr>
                        <a:t>Rs.4/- per thousand subject to a minimum of Rs.25/- and a maximum of Rs.300/- per loan plus applicable GST.</a:t>
                      </a:r>
                    </a:p>
                  </a:txBody>
                  <a:tcPr marL="273982" marR="205486" marT="136991" marB="136991">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1190665549"/>
                  </a:ext>
                </a:extLst>
              </a:tr>
            </a:tbl>
          </a:graphicData>
        </a:graphic>
      </p:graphicFrame>
    </p:spTree>
    <p:extLst>
      <p:ext uri="{BB962C8B-B14F-4D97-AF65-F5344CB8AC3E}">
        <p14:creationId xmlns:p14="http://schemas.microsoft.com/office/powerpoint/2010/main" val="23811888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03F90E-4D5B-B090-5115-0BD7B3DCB858}"/>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Sanctioning of Jewel Loan:</a:t>
            </a:r>
          </a:p>
        </p:txBody>
      </p:sp>
      <p:sp>
        <p:nvSpPr>
          <p:cNvPr id="46" name="Rectangle 45">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8"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3" name="Content Placeholder 2">
            <a:extLst>
              <a:ext uri="{FF2B5EF4-FFF2-40B4-BE49-F238E27FC236}">
                <a16:creationId xmlns:a16="http://schemas.microsoft.com/office/drawing/2014/main" id="{B124E2CD-C34D-C347-74AE-A4E8D72A82EF}"/>
              </a:ext>
            </a:extLst>
          </p:cNvPr>
          <p:cNvGraphicFramePr>
            <a:graphicFrameLocks noGrp="1"/>
          </p:cNvGraphicFramePr>
          <p:nvPr>
            <p:ph idx="1"/>
            <p:extLst>
              <p:ext uri="{D42A27DB-BD31-4B8C-83A1-F6EECF244321}">
                <p14:modId xmlns:p14="http://schemas.microsoft.com/office/powerpoint/2010/main" val="4220121070"/>
              </p:ext>
            </p:extLst>
          </p:nvPr>
        </p:nvGraphicFramePr>
        <p:xfrm>
          <a:off x="5123687" y="337150"/>
          <a:ext cx="6419385" cy="5739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74583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3031-246B-788F-8A95-91933EDF381B}"/>
              </a:ext>
            </a:extLst>
          </p:cNvPr>
          <p:cNvSpPr>
            <a:spLocks noGrp="1"/>
          </p:cNvSpPr>
          <p:nvPr>
            <p:ph type="title"/>
          </p:nvPr>
        </p:nvSpPr>
        <p:spPr/>
        <p:txBody>
          <a:bodyPr/>
          <a:lstStyle/>
          <a:p>
            <a:r>
              <a:rPr lang="en-US" dirty="0"/>
              <a:t>Sanction Limit</a:t>
            </a:r>
          </a:p>
        </p:txBody>
      </p:sp>
      <p:graphicFrame>
        <p:nvGraphicFramePr>
          <p:cNvPr id="4" name="Content Placeholder 3">
            <a:extLst>
              <a:ext uri="{FF2B5EF4-FFF2-40B4-BE49-F238E27FC236}">
                <a16:creationId xmlns:a16="http://schemas.microsoft.com/office/drawing/2014/main" id="{6A3492A7-CEAD-5265-F705-BAA7E36E18FD}"/>
              </a:ext>
            </a:extLst>
          </p:cNvPr>
          <p:cNvGraphicFramePr>
            <a:graphicFrameLocks noGrp="1"/>
          </p:cNvGraphicFramePr>
          <p:nvPr>
            <p:ph idx="1"/>
            <p:extLst>
              <p:ext uri="{D42A27DB-BD31-4B8C-83A1-F6EECF244321}">
                <p14:modId xmlns:p14="http://schemas.microsoft.com/office/powerpoint/2010/main" val="3622229466"/>
              </p:ext>
            </p:extLst>
          </p:nvPr>
        </p:nvGraphicFramePr>
        <p:xfrm>
          <a:off x="1032387" y="1853248"/>
          <a:ext cx="9018447" cy="3839990"/>
        </p:xfrm>
        <a:graphic>
          <a:graphicData uri="http://schemas.openxmlformats.org/drawingml/2006/table">
            <a:tbl>
              <a:tblPr firstRow="1" bandRow="1">
                <a:tableStyleId>{5C22544A-7EE6-4342-B048-85BDC9FD1C3A}</a:tableStyleId>
              </a:tblPr>
              <a:tblGrid>
                <a:gridCol w="3006149">
                  <a:extLst>
                    <a:ext uri="{9D8B030D-6E8A-4147-A177-3AD203B41FA5}">
                      <a16:colId xmlns:a16="http://schemas.microsoft.com/office/drawing/2014/main" val="2960681373"/>
                    </a:ext>
                  </a:extLst>
                </a:gridCol>
                <a:gridCol w="3006149">
                  <a:extLst>
                    <a:ext uri="{9D8B030D-6E8A-4147-A177-3AD203B41FA5}">
                      <a16:colId xmlns:a16="http://schemas.microsoft.com/office/drawing/2014/main" val="1419510551"/>
                    </a:ext>
                  </a:extLst>
                </a:gridCol>
                <a:gridCol w="3006149">
                  <a:extLst>
                    <a:ext uri="{9D8B030D-6E8A-4147-A177-3AD203B41FA5}">
                      <a16:colId xmlns:a16="http://schemas.microsoft.com/office/drawing/2014/main" val="3811331832"/>
                    </a:ext>
                  </a:extLst>
                </a:gridCol>
              </a:tblGrid>
              <a:tr h="281856">
                <a:tc rowSpan="2">
                  <a:txBody>
                    <a:bodyPr/>
                    <a:lstStyle/>
                    <a:p>
                      <a:r>
                        <a:rPr lang="en-US" dirty="0"/>
                        <a:t>Vertical </a:t>
                      </a:r>
                    </a:p>
                  </a:txBody>
                  <a:tcPr/>
                </a:tc>
                <a:tc gridSpan="2">
                  <a:txBody>
                    <a:bodyPr/>
                    <a:lstStyle/>
                    <a:p>
                      <a:r>
                        <a:rPr lang="en-US" dirty="0"/>
                        <a:t>Bullet Repayment Product/EMI Product</a:t>
                      </a:r>
                    </a:p>
                  </a:txBody>
                  <a:tcPr/>
                </a:tc>
                <a:tc hMerge="1">
                  <a:txBody>
                    <a:bodyPr/>
                    <a:lstStyle/>
                    <a:p>
                      <a:endParaRPr lang="en-US" dirty="0"/>
                    </a:p>
                  </a:txBody>
                  <a:tcPr/>
                </a:tc>
                <a:extLst>
                  <a:ext uri="{0D108BD9-81ED-4DB2-BD59-A6C34878D82A}">
                    <a16:rowId xmlns:a16="http://schemas.microsoft.com/office/drawing/2014/main" val="1526760637"/>
                  </a:ext>
                </a:extLst>
              </a:tr>
              <a:tr h="526977">
                <a:tc vMerge="1">
                  <a:txBody>
                    <a:bodyPr/>
                    <a:lstStyle/>
                    <a:p>
                      <a:endParaRPr lang="en-US" dirty="0"/>
                    </a:p>
                  </a:txBody>
                  <a:tcPr/>
                </a:tc>
                <a:tc>
                  <a:txBody>
                    <a:bodyPr/>
                    <a:lstStyle/>
                    <a:p>
                      <a:r>
                        <a:rPr lang="en-US" dirty="0"/>
                        <a:t>Vertical Wise </a:t>
                      </a:r>
                    </a:p>
                  </a:txBody>
                  <a:tcPr/>
                </a:tc>
                <a:tc>
                  <a:txBody>
                    <a:bodyPr/>
                    <a:lstStyle/>
                    <a:p>
                      <a:r>
                        <a:rPr lang="en-US" dirty="0"/>
                        <a:t>Per Customer          (Amount in Cr)</a:t>
                      </a:r>
                    </a:p>
                  </a:txBody>
                  <a:tcPr/>
                </a:tc>
                <a:extLst>
                  <a:ext uri="{0D108BD9-81ED-4DB2-BD59-A6C34878D82A}">
                    <a16:rowId xmlns:a16="http://schemas.microsoft.com/office/drawing/2014/main" val="1010728976"/>
                  </a:ext>
                </a:extLst>
              </a:tr>
              <a:tr h="678554">
                <a:tc>
                  <a:txBody>
                    <a:bodyPr/>
                    <a:lstStyle/>
                    <a:p>
                      <a:r>
                        <a:rPr lang="en-US" dirty="0"/>
                        <a:t>Agri</a:t>
                      </a:r>
                    </a:p>
                  </a:txBody>
                  <a:tcPr/>
                </a:tc>
                <a:tc>
                  <a:txBody>
                    <a:bodyPr/>
                    <a:lstStyle/>
                    <a:p>
                      <a:r>
                        <a:rPr lang="en-US" dirty="0"/>
                        <a:t>0.25</a:t>
                      </a:r>
                    </a:p>
                  </a:txBody>
                  <a:tcPr/>
                </a:tc>
                <a:tc rowSpan="3">
                  <a:txBody>
                    <a:bodyPr/>
                    <a:lstStyle/>
                    <a:p>
                      <a:r>
                        <a:rPr lang="en-US" dirty="0"/>
                        <a:t>0.50</a:t>
                      </a:r>
                    </a:p>
                  </a:txBody>
                  <a:tcPr/>
                </a:tc>
                <a:extLst>
                  <a:ext uri="{0D108BD9-81ED-4DB2-BD59-A6C34878D82A}">
                    <a16:rowId xmlns:a16="http://schemas.microsoft.com/office/drawing/2014/main" val="677640100"/>
                  </a:ext>
                </a:extLst>
              </a:tr>
              <a:tr h="815185">
                <a:tc>
                  <a:txBody>
                    <a:bodyPr/>
                    <a:lstStyle/>
                    <a:p>
                      <a:r>
                        <a:rPr lang="en-US" dirty="0"/>
                        <a:t>Retail</a:t>
                      </a:r>
                    </a:p>
                  </a:txBody>
                  <a:tcPr/>
                </a:tc>
                <a:tc>
                  <a:txBody>
                    <a:bodyPr/>
                    <a:lstStyle/>
                    <a:p>
                      <a:r>
                        <a:rPr lang="en-US" dirty="0"/>
                        <a:t>0.25</a:t>
                      </a:r>
                    </a:p>
                  </a:txBody>
                  <a:tcPr/>
                </a:tc>
                <a:tc vMerge="1">
                  <a:txBody>
                    <a:bodyPr/>
                    <a:lstStyle/>
                    <a:p>
                      <a:endParaRPr lang="en-US" dirty="0"/>
                    </a:p>
                  </a:txBody>
                  <a:tcPr/>
                </a:tc>
                <a:extLst>
                  <a:ext uri="{0D108BD9-81ED-4DB2-BD59-A6C34878D82A}">
                    <a16:rowId xmlns:a16="http://schemas.microsoft.com/office/drawing/2014/main" val="2258223826"/>
                  </a:ext>
                </a:extLst>
              </a:tr>
              <a:tr h="1340411">
                <a:tc>
                  <a:txBody>
                    <a:bodyPr/>
                    <a:lstStyle/>
                    <a:p>
                      <a:r>
                        <a:rPr lang="en-US" dirty="0"/>
                        <a:t>MSME</a:t>
                      </a:r>
                    </a:p>
                  </a:txBody>
                  <a:tcPr/>
                </a:tc>
                <a:tc>
                  <a:txBody>
                    <a:bodyPr/>
                    <a:lstStyle/>
                    <a:p>
                      <a:r>
                        <a:rPr lang="en-US" dirty="0"/>
                        <a:t>0.25</a:t>
                      </a:r>
                    </a:p>
                  </a:txBody>
                  <a:tcPr/>
                </a:tc>
                <a:tc vMerge="1">
                  <a:txBody>
                    <a:bodyPr/>
                    <a:lstStyle/>
                    <a:p>
                      <a:endParaRPr lang="en-US" dirty="0"/>
                    </a:p>
                  </a:txBody>
                  <a:tcPr/>
                </a:tc>
                <a:extLst>
                  <a:ext uri="{0D108BD9-81ED-4DB2-BD59-A6C34878D82A}">
                    <a16:rowId xmlns:a16="http://schemas.microsoft.com/office/drawing/2014/main" val="3859232855"/>
                  </a:ext>
                </a:extLst>
              </a:tr>
            </a:tbl>
          </a:graphicData>
        </a:graphic>
      </p:graphicFrame>
    </p:spTree>
    <p:extLst>
      <p:ext uri="{BB962C8B-B14F-4D97-AF65-F5344CB8AC3E}">
        <p14:creationId xmlns:p14="http://schemas.microsoft.com/office/powerpoint/2010/main" val="1175903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8CD42C-2E98-437C-AF0D-ADB770381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5">
            <a:extLst>
              <a:ext uri="{FF2B5EF4-FFF2-40B4-BE49-F238E27FC236}">
                <a16:creationId xmlns:a16="http://schemas.microsoft.com/office/drawing/2014/main" id="{3AA7B5C7-7348-4EFC-BEE4-5AA469D57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sp>
        <p:nvSpPr>
          <p:cNvPr id="2" name="Title 1">
            <a:extLst>
              <a:ext uri="{FF2B5EF4-FFF2-40B4-BE49-F238E27FC236}">
                <a16:creationId xmlns:a16="http://schemas.microsoft.com/office/drawing/2014/main" id="{7AE8D29B-E773-4F57-6055-54EF1E362CA6}"/>
              </a:ext>
            </a:extLst>
          </p:cNvPr>
          <p:cNvSpPr>
            <a:spLocks noGrp="1"/>
          </p:cNvSpPr>
          <p:nvPr>
            <p:ph type="title"/>
          </p:nvPr>
        </p:nvSpPr>
        <p:spPr>
          <a:xfrm>
            <a:off x="1154954" y="973669"/>
            <a:ext cx="8825659" cy="706964"/>
          </a:xfrm>
        </p:spPr>
        <p:txBody>
          <a:bodyPr>
            <a:normAutofit/>
          </a:bodyPr>
          <a:lstStyle/>
          <a:p>
            <a:r>
              <a:rPr lang="en-US">
                <a:solidFill>
                  <a:srgbClr val="FFFFFF"/>
                </a:solidFill>
              </a:rPr>
              <a:t> Eligible loan amount</a:t>
            </a:r>
          </a:p>
        </p:txBody>
      </p:sp>
      <p:sp>
        <p:nvSpPr>
          <p:cNvPr id="14" name="Rectangle 13">
            <a:extLst>
              <a:ext uri="{FF2B5EF4-FFF2-40B4-BE49-F238E27FC236}">
                <a16:creationId xmlns:a16="http://schemas.microsoft.com/office/drawing/2014/main" id="{A76BBD40-26F7-4779-A7E1-17EADF348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A9BB4520-8A5B-0B3F-51D4-EC034A424A99}"/>
              </a:ext>
            </a:extLst>
          </p:cNvPr>
          <p:cNvGraphicFramePr>
            <a:graphicFrameLocks noGrp="1"/>
          </p:cNvGraphicFramePr>
          <p:nvPr>
            <p:ph idx="1"/>
            <p:extLst>
              <p:ext uri="{D42A27DB-BD31-4B8C-83A1-F6EECF244321}">
                <p14:modId xmlns:p14="http://schemas.microsoft.com/office/powerpoint/2010/main" val="305408020"/>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79729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82CCCE-534D-4FC6-BF2B-9BEA2F2BB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BC664B74-EEBB-416C-9D86-AE1FECC02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52000483-C30E-42A1-8569-E1DE1F55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A5ACD7E0-6D9A-4803-8B9B-D4602DC48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8" name="Rectangle 17">
            <a:extLst>
              <a:ext uri="{FF2B5EF4-FFF2-40B4-BE49-F238E27FC236}">
                <a16:creationId xmlns:a16="http://schemas.microsoft.com/office/drawing/2014/main" id="{C238E92D-87E7-4B27-AD36-0E133005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6D0B958C-B82E-4F4B-945B-6B038D655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2" name="Freeform 5">
            <a:extLst>
              <a:ext uri="{FF2B5EF4-FFF2-40B4-BE49-F238E27FC236}">
                <a16:creationId xmlns:a16="http://schemas.microsoft.com/office/drawing/2014/main" id="{E18F3B2A-BB9B-4FB6-B8A5-2A8E5DB93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F27FDC56-6345-B034-E37F-07A1F65F6700}"/>
              </a:ext>
            </a:extLst>
          </p:cNvPr>
          <p:cNvSpPr>
            <a:spLocks noGrp="1"/>
          </p:cNvSpPr>
          <p:nvPr>
            <p:ph type="title"/>
          </p:nvPr>
        </p:nvSpPr>
        <p:spPr>
          <a:xfrm>
            <a:off x="1154955" y="973667"/>
            <a:ext cx="2942210" cy="4833745"/>
          </a:xfrm>
        </p:spPr>
        <p:txBody>
          <a:bodyPr>
            <a:normAutofit/>
          </a:bodyPr>
          <a:lstStyle/>
          <a:p>
            <a:r>
              <a:rPr lang="en-US">
                <a:solidFill>
                  <a:srgbClr val="EBEBEB"/>
                </a:solidFill>
              </a:rPr>
              <a:t>Monitoring of LTV: </a:t>
            </a:r>
          </a:p>
        </p:txBody>
      </p:sp>
      <p:sp>
        <p:nvSpPr>
          <p:cNvPr id="24" name="Rectangle 23">
            <a:extLst>
              <a:ext uri="{FF2B5EF4-FFF2-40B4-BE49-F238E27FC236}">
                <a16:creationId xmlns:a16="http://schemas.microsoft.com/office/drawing/2014/main" id="{C4164AEF-861B-41D1-9ED5-B81051DA7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77AC325B-8AF2-4F91-75CC-BA232930C142}"/>
              </a:ext>
            </a:extLst>
          </p:cNvPr>
          <p:cNvGraphicFramePr>
            <a:graphicFrameLocks noGrp="1"/>
          </p:cNvGraphicFramePr>
          <p:nvPr>
            <p:ph idx="1"/>
            <p:extLst>
              <p:ext uri="{D42A27DB-BD31-4B8C-83A1-F6EECF244321}">
                <p14:modId xmlns:p14="http://schemas.microsoft.com/office/powerpoint/2010/main" val="1225034637"/>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4086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2A63E-B408-E1FF-78A5-A21FB508023B}"/>
              </a:ext>
            </a:extLst>
          </p:cNvPr>
          <p:cNvSpPr>
            <a:spLocks noGrp="1"/>
          </p:cNvSpPr>
          <p:nvPr>
            <p:ph type="title"/>
          </p:nvPr>
        </p:nvSpPr>
        <p:spPr>
          <a:xfrm>
            <a:off x="1154954" y="973669"/>
            <a:ext cx="8825659" cy="706964"/>
          </a:xfrm>
        </p:spPr>
        <p:txBody>
          <a:bodyPr>
            <a:normAutofit/>
          </a:bodyPr>
          <a:lstStyle/>
          <a:p>
            <a:r>
              <a:rPr lang="en-US">
                <a:solidFill>
                  <a:srgbClr val="EBEBEB"/>
                </a:solidFill>
              </a:rPr>
              <a:t>Auction process</a:t>
            </a:r>
          </a:p>
        </p:txBody>
      </p:sp>
      <p:graphicFrame>
        <p:nvGraphicFramePr>
          <p:cNvPr id="5" name="Content Placeholder 2">
            <a:extLst>
              <a:ext uri="{FF2B5EF4-FFF2-40B4-BE49-F238E27FC236}">
                <a16:creationId xmlns:a16="http://schemas.microsoft.com/office/drawing/2014/main" id="{2D061B03-1B45-38D1-21B4-F264536364E2}"/>
              </a:ext>
            </a:extLst>
          </p:cNvPr>
          <p:cNvGraphicFramePr>
            <a:graphicFrameLocks noGrp="1"/>
          </p:cNvGraphicFramePr>
          <p:nvPr>
            <p:ph idx="1"/>
            <p:extLst>
              <p:ext uri="{D42A27DB-BD31-4B8C-83A1-F6EECF244321}">
                <p14:modId xmlns:p14="http://schemas.microsoft.com/office/powerpoint/2010/main" val="3427899218"/>
              </p:ext>
            </p:extLst>
          </p:nvPr>
        </p:nvGraphicFramePr>
        <p:xfrm>
          <a:off x="707923" y="2192594"/>
          <a:ext cx="10766321" cy="4375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6105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09E45A3A-1C1E-65A8-06AE-D929301D621B}"/>
              </a:ext>
            </a:extLst>
          </p:cNvPr>
          <p:cNvSpPr>
            <a:spLocks noGrp="1"/>
          </p:cNvSpPr>
          <p:nvPr>
            <p:ph type="title"/>
          </p:nvPr>
        </p:nvSpPr>
        <p:spPr>
          <a:xfrm>
            <a:off x="648930" y="629267"/>
            <a:ext cx="9252154" cy="1016654"/>
          </a:xfrm>
        </p:spPr>
        <p:txBody>
          <a:bodyPr>
            <a:normAutofit/>
          </a:bodyPr>
          <a:lstStyle/>
          <a:p>
            <a:r>
              <a:rPr lang="en-US">
                <a:solidFill>
                  <a:srgbClr val="EBEBEB"/>
                </a:solidFill>
              </a:rPr>
              <a:t>Jewel Re-Appraisal Fee: </a:t>
            </a:r>
          </a:p>
        </p:txBody>
      </p:sp>
      <p:sp>
        <p:nvSpPr>
          <p:cNvPr id="14" name="Rectangle 1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Shape 1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59BEF1A6-5F5F-FAFA-8351-E6AAA1B1961F}"/>
              </a:ext>
            </a:extLst>
          </p:cNvPr>
          <p:cNvGraphicFramePr>
            <a:graphicFrameLocks noGrp="1"/>
          </p:cNvGraphicFramePr>
          <p:nvPr>
            <p:ph idx="1"/>
            <p:extLst>
              <p:ext uri="{D42A27DB-BD31-4B8C-83A1-F6EECF244321}">
                <p14:modId xmlns:p14="http://schemas.microsoft.com/office/powerpoint/2010/main" val="3836229334"/>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53286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82CCCE-534D-4FC6-BF2B-9BEA2F2BB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BC664B74-EEBB-416C-9D86-AE1FECC02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52000483-C30E-42A1-8569-E1DE1F55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A5ACD7E0-6D9A-4803-8B9B-D4602DC48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8" name="Rectangle 17">
            <a:extLst>
              <a:ext uri="{FF2B5EF4-FFF2-40B4-BE49-F238E27FC236}">
                <a16:creationId xmlns:a16="http://schemas.microsoft.com/office/drawing/2014/main" id="{C238E92D-87E7-4B27-AD36-0E133005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6D0B958C-B82E-4F4B-945B-6B038D655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2" name="Freeform 5">
            <a:extLst>
              <a:ext uri="{FF2B5EF4-FFF2-40B4-BE49-F238E27FC236}">
                <a16:creationId xmlns:a16="http://schemas.microsoft.com/office/drawing/2014/main" id="{E18F3B2A-BB9B-4FB6-B8A5-2A8E5DB93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3D03011E-DF2E-8744-1CE0-AA1DE1D4B9C4}"/>
              </a:ext>
            </a:extLst>
          </p:cNvPr>
          <p:cNvSpPr>
            <a:spLocks noGrp="1"/>
          </p:cNvSpPr>
          <p:nvPr>
            <p:ph type="title"/>
          </p:nvPr>
        </p:nvSpPr>
        <p:spPr>
          <a:xfrm>
            <a:off x="1154955" y="973667"/>
            <a:ext cx="2942210" cy="4833745"/>
          </a:xfrm>
        </p:spPr>
        <p:txBody>
          <a:bodyPr>
            <a:normAutofit/>
          </a:bodyPr>
          <a:lstStyle/>
          <a:p>
            <a:r>
              <a:rPr lang="en-US" sz="2800" b="1" dirty="0">
                <a:solidFill>
                  <a:srgbClr val="EBEBEB"/>
                </a:solidFill>
              </a:rPr>
              <a:t>Compensation</a:t>
            </a:r>
            <a:r>
              <a:rPr lang="en-US" sz="2800" dirty="0">
                <a:solidFill>
                  <a:srgbClr val="EBEBEB"/>
                </a:solidFill>
              </a:rPr>
              <a:t> </a:t>
            </a:r>
          </a:p>
        </p:txBody>
      </p:sp>
      <p:sp>
        <p:nvSpPr>
          <p:cNvPr id="24" name="Rectangle 23">
            <a:extLst>
              <a:ext uri="{FF2B5EF4-FFF2-40B4-BE49-F238E27FC236}">
                <a16:creationId xmlns:a16="http://schemas.microsoft.com/office/drawing/2014/main" id="{C4164AEF-861B-41D1-9ED5-B81051DA7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035489DD-0D83-1BC3-5328-985A55594BE5}"/>
              </a:ext>
            </a:extLst>
          </p:cNvPr>
          <p:cNvGraphicFramePr>
            <a:graphicFrameLocks noGrp="1"/>
          </p:cNvGraphicFramePr>
          <p:nvPr>
            <p:ph idx="1"/>
            <p:extLst>
              <p:ext uri="{D42A27DB-BD31-4B8C-83A1-F6EECF244321}">
                <p14:modId xmlns:p14="http://schemas.microsoft.com/office/powerpoint/2010/main" val="3745465766"/>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30913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6B518CA-73A9-E051-E562-70A29F19E573}"/>
              </a:ext>
            </a:extLst>
          </p:cNvPr>
          <p:cNvSpPr>
            <a:spLocks noGrp="1"/>
          </p:cNvSpPr>
          <p:nvPr>
            <p:ph type="title"/>
          </p:nvPr>
        </p:nvSpPr>
        <p:spPr>
          <a:xfrm>
            <a:off x="648930" y="629267"/>
            <a:ext cx="9252154" cy="1016654"/>
          </a:xfrm>
        </p:spPr>
        <p:txBody>
          <a:bodyPr>
            <a:normAutofit/>
          </a:bodyPr>
          <a:lstStyle/>
          <a:p>
            <a:r>
              <a:rPr lang="en-US">
                <a:solidFill>
                  <a:srgbClr val="EBEBEB"/>
                </a:solidFill>
              </a:rPr>
              <a:t>IB MSME JEWEL</a:t>
            </a:r>
          </a:p>
        </p:txBody>
      </p:sp>
      <p:sp>
        <p:nvSpPr>
          <p:cNvPr id="13" name="Rectangle 12">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4" name="Content Placeholder 3">
            <a:extLst>
              <a:ext uri="{FF2B5EF4-FFF2-40B4-BE49-F238E27FC236}">
                <a16:creationId xmlns:a16="http://schemas.microsoft.com/office/drawing/2014/main" id="{8C0325DC-2198-3C4E-D667-B13F3E900B7A}"/>
              </a:ext>
            </a:extLst>
          </p:cNvPr>
          <p:cNvGraphicFramePr>
            <a:graphicFrameLocks noGrp="1"/>
          </p:cNvGraphicFramePr>
          <p:nvPr>
            <p:ph idx="1"/>
            <p:extLst>
              <p:ext uri="{D42A27DB-BD31-4B8C-83A1-F6EECF244321}">
                <p14:modId xmlns:p14="http://schemas.microsoft.com/office/powerpoint/2010/main" val="1969921004"/>
              </p:ext>
            </p:extLst>
          </p:nvPr>
        </p:nvGraphicFramePr>
        <p:xfrm>
          <a:off x="648930" y="3018222"/>
          <a:ext cx="10895371" cy="2988345"/>
        </p:xfrm>
        <a:graphic>
          <a:graphicData uri="http://schemas.openxmlformats.org/drawingml/2006/table">
            <a:tbl>
              <a:tblPr firstRow="1" bandRow="1">
                <a:tableStyleId>{5C22544A-7EE6-4342-B048-85BDC9FD1C3A}</a:tableStyleId>
              </a:tblPr>
              <a:tblGrid>
                <a:gridCol w="3561000">
                  <a:extLst>
                    <a:ext uri="{9D8B030D-6E8A-4147-A177-3AD203B41FA5}">
                      <a16:colId xmlns:a16="http://schemas.microsoft.com/office/drawing/2014/main" val="877240353"/>
                    </a:ext>
                  </a:extLst>
                </a:gridCol>
                <a:gridCol w="7334371">
                  <a:extLst>
                    <a:ext uri="{9D8B030D-6E8A-4147-A177-3AD203B41FA5}">
                      <a16:colId xmlns:a16="http://schemas.microsoft.com/office/drawing/2014/main" val="54817070"/>
                    </a:ext>
                  </a:extLst>
                </a:gridCol>
              </a:tblGrid>
              <a:tr h="1234249">
                <a:tc>
                  <a:txBody>
                    <a:bodyPr/>
                    <a:lstStyle/>
                    <a:p>
                      <a:r>
                        <a:rPr lang="en-US" sz="2300" dirty="0"/>
                        <a:t>Target Group</a:t>
                      </a:r>
                    </a:p>
                  </a:txBody>
                  <a:tcPr marL="121823" marR="121823" marT="60911" marB="60911">
                    <a:solidFill>
                      <a:srgbClr val="00B0F0"/>
                    </a:solidFill>
                  </a:tcPr>
                </a:tc>
                <a:tc>
                  <a:txBody>
                    <a:bodyPr/>
                    <a:lstStyle/>
                    <a:p>
                      <a:r>
                        <a:rPr lang="en-US" sz="2300" dirty="0"/>
                        <a:t>All MSMEs involved in Manufacturing / Service / Trading activities as per extant definition of Government of India.</a:t>
                      </a:r>
                    </a:p>
                  </a:txBody>
                  <a:tcPr marL="121823" marR="121823" marT="60911" marB="60911">
                    <a:solidFill>
                      <a:srgbClr val="00B0F0"/>
                    </a:solidFill>
                  </a:tcPr>
                </a:tc>
                <a:extLst>
                  <a:ext uri="{0D108BD9-81ED-4DB2-BD59-A6C34878D82A}">
                    <a16:rowId xmlns:a16="http://schemas.microsoft.com/office/drawing/2014/main" val="3820087697"/>
                  </a:ext>
                </a:extLst>
              </a:tr>
              <a:tr h="1234249">
                <a:tc>
                  <a:txBody>
                    <a:bodyPr/>
                    <a:lstStyle/>
                    <a:p>
                      <a:r>
                        <a:rPr lang="en-US" sz="2300"/>
                        <a:t>Purpose </a:t>
                      </a:r>
                    </a:p>
                  </a:txBody>
                  <a:tcPr marL="121823" marR="121823" marT="60911" marB="60911"/>
                </a:tc>
                <a:tc>
                  <a:txBody>
                    <a:bodyPr/>
                    <a:lstStyle/>
                    <a:p>
                      <a:r>
                        <a:rPr lang="en-US" sz="2300"/>
                        <a:t>Purchase of Assets meant for business, Repayment of debt taken from Non-Institutional lenders for business purpose</a:t>
                      </a:r>
                    </a:p>
                  </a:txBody>
                  <a:tcPr marL="121823" marR="121823" marT="60911" marB="60911"/>
                </a:tc>
                <a:extLst>
                  <a:ext uri="{0D108BD9-81ED-4DB2-BD59-A6C34878D82A}">
                    <a16:rowId xmlns:a16="http://schemas.microsoft.com/office/drawing/2014/main" val="2279445480"/>
                  </a:ext>
                </a:extLst>
              </a:tr>
              <a:tr h="519847">
                <a:tc>
                  <a:txBody>
                    <a:bodyPr/>
                    <a:lstStyle/>
                    <a:p>
                      <a:r>
                        <a:rPr lang="en-US" sz="2300"/>
                        <a:t>Nature of facility </a:t>
                      </a:r>
                    </a:p>
                  </a:txBody>
                  <a:tcPr marL="121823" marR="121823" marT="60911" marB="60911"/>
                </a:tc>
                <a:tc>
                  <a:txBody>
                    <a:bodyPr/>
                    <a:lstStyle/>
                    <a:p>
                      <a:r>
                        <a:rPr lang="en-US" sz="2300" dirty="0"/>
                        <a:t>Term loan only </a:t>
                      </a:r>
                    </a:p>
                  </a:txBody>
                  <a:tcPr marL="121823" marR="121823" marT="60911" marB="60911"/>
                </a:tc>
                <a:extLst>
                  <a:ext uri="{0D108BD9-81ED-4DB2-BD59-A6C34878D82A}">
                    <a16:rowId xmlns:a16="http://schemas.microsoft.com/office/drawing/2014/main" val="4174336573"/>
                  </a:ext>
                </a:extLst>
              </a:tr>
            </a:tbl>
          </a:graphicData>
        </a:graphic>
      </p:graphicFrame>
    </p:spTree>
    <p:extLst>
      <p:ext uri="{BB962C8B-B14F-4D97-AF65-F5344CB8AC3E}">
        <p14:creationId xmlns:p14="http://schemas.microsoft.com/office/powerpoint/2010/main" val="3099198851"/>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C425F-04C0-1643-86C4-FE26762977A1}"/>
              </a:ext>
            </a:extLst>
          </p:cNvPr>
          <p:cNvSpPr>
            <a:spLocks noGrp="1"/>
          </p:cNvSpPr>
          <p:nvPr>
            <p:ph type="title"/>
          </p:nvPr>
        </p:nvSpPr>
        <p:spPr/>
        <p:txBody>
          <a:bodyPr/>
          <a:lstStyle/>
          <a:p>
            <a:r>
              <a:rPr kumimoji="0" lang="en-US" sz="3600" b="0" i="0" u="none" strike="noStrike" kern="1200" cap="none" spc="0" normalizeH="0" baseline="0" noProof="0">
                <a:ln>
                  <a:noFill/>
                </a:ln>
                <a:solidFill>
                  <a:srgbClr val="EBEBEB"/>
                </a:solidFill>
                <a:effectLst/>
                <a:uLnTx/>
                <a:uFillTx/>
                <a:latin typeface="Century Gothic" panose="020B0502020202020204"/>
                <a:ea typeface="+mj-ea"/>
                <a:cs typeface="+mj-cs"/>
              </a:rPr>
              <a:t>IB MSME JEWEL</a:t>
            </a:r>
            <a:endParaRPr lang="en-US" dirty="0"/>
          </a:p>
        </p:txBody>
      </p:sp>
      <p:graphicFrame>
        <p:nvGraphicFramePr>
          <p:cNvPr id="4" name="Content Placeholder 3">
            <a:extLst>
              <a:ext uri="{FF2B5EF4-FFF2-40B4-BE49-F238E27FC236}">
                <a16:creationId xmlns:a16="http://schemas.microsoft.com/office/drawing/2014/main" id="{75FF6209-0F3A-2859-F966-2874258BBFE8}"/>
              </a:ext>
            </a:extLst>
          </p:cNvPr>
          <p:cNvGraphicFramePr>
            <a:graphicFrameLocks noGrp="1"/>
          </p:cNvGraphicFramePr>
          <p:nvPr>
            <p:ph idx="1"/>
            <p:extLst>
              <p:ext uri="{D42A27DB-BD31-4B8C-83A1-F6EECF244321}">
                <p14:modId xmlns:p14="http://schemas.microsoft.com/office/powerpoint/2010/main" val="1117328438"/>
              </p:ext>
            </p:extLst>
          </p:nvPr>
        </p:nvGraphicFramePr>
        <p:xfrm>
          <a:off x="0" y="2172928"/>
          <a:ext cx="12192000" cy="4685072"/>
        </p:xfrm>
        <a:graphic>
          <a:graphicData uri="http://schemas.openxmlformats.org/drawingml/2006/table">
            <a:tbl>
              <a:tblPr firstRow="1" bandRow="1">
                <a:tableStyleId>{5C22544A-7EE6-4342-B048-85BDC9FD1C3A}</a:tableStyleId>
              </a:tblPr>
              <a:tblGrid>
                <a:gridCol w="2693096">
                  <a:extLst>
                    <a:ext uri="{9D8B030D-6E8A-4147-A177-3AD203B41FA5}">
                      <a16:colId xmlns:a16="http://schemas.microsoft.com/office/drawing/2014/main" val="976503601"/>
                    </a:ext>
                  </a:extLst>
                </a:gridCol>
                <a:gridCol w="9498904">
                  <a:extLst>
                    <a:ext uri="{9D8B030D-6E8A-4147-A177-3AD203B41FA5}">
                      <a16:colId xmlns:a16="http://schemas.microsoft.com/office/drawing/2014/main" val="1570803730"/>
                    </a:ext>
                  </a:extLst>
                </a:gridCol>
              </a:tblGrid>
              <a:tr h="1272583">
                <a:tc>
                  <a:txBody>
                    <a:bodyPr/>
                    <a:lstStyle/>
                    <a:p>
                      <a:r>
                        <a:rPr lang="en-US" dirty="0"/>
                        <a:t>Quantum of Limit</a:t>
                      </a:r>
                    </a:p>
                  </a:txBody>
                  <a:tcPr>
                    <a:solidFill>
                      <a:srgbClr val="00B0F0"/>
                    </a:solidFill>
                  </a:tcPr>
                </a:tc>
                <a:tc>
                  <a:txBody>
                    <a:bodyPr/>
                    <a:lstStyle/>
                    <a:p>
                      <a:r>
                        <a:rPr lang="en-US" dirty="0"/>
                        <a:t>Minimum Loan Amount: No Limit </a:t>
                      </a:r>
                    </a:p>
                    <a:p>
                      <a:r>
                        <a:rPr lang="en-US" dirty="0"/>
                        <a:t> Maximum Loan Amount: Rs. 25 Lakhs</a:t>
                      </a:r>
                    </a:p>
                  </a:txBody>
                  <a:tcPr>
                    <a:solidFill>
                      <a:srgbClr val="00B0F0"/>
                    </a:solidFill>
                  </a:tcPr>
                </a:tc>
                <a:extLst>
                  <a:ext uri="{0D108BD9-81ED-4DB2-BD59-A6C34878D82A}">
                    <a16:rowId xmlns:a16="http://schemas.microsoft.com/office/drawing/2014/main" val="810958928"/>
                  </a:ext>
                </a:extLst>
              </a:tr>
              <a:tr h="2139906">
                <a:tc>
                  <a:txBody>
                    <a:bodyPr/>
                    <a:lstStyle/>
                    <a:p>
                      <a:r>
                        <a:rPr lang="en-US"/>
                        <a:t>Assessment </a:t>
                      </a:r>
                      <a:endParaRPr lang="en-US" dirty="0"/>
                    </a:p>
                  </a:txBody>
                  <a:tcPr/>
                </a:tc>
                <a:tc>
                  <a:txBody>
                    <a:bodyPr/>
                    <a:lstStyle/>
                    <a:p>
                      <a:r>
                        <a:rPr lang="en-US"/>
                        <a:t>Limits should be assessed based on Business requirement of the applicant, subject to loan to value of jewels (as per the existing guidelines for loan against Gold Ornaments and Jewellery) </a:t>
                      </a:r>
                    </a:p>
                    <a:p>
                      <a:r>
                        <a:rPr lang="en-US"/>
                        <a:t> The eligible amount must be determined based on purpose and the assessment model specified in the revised application, ensuring the requisite margin in business/activity</a:t>
                      </a:r>
                    </a:p>
                    <a:p>
                      <a:endParaRPr lang="en-US" dirty="0"/>
                    </a:p>
                  </a:txBody>
                  <a:tcPr/>
                </a:tc>
                <a:extLst>
                  <a:ext uri="{0D108BD9-81ED-4DB2-BD59-A6C34878D82A}">
                    <a16:rowId xmlns:a16="http://schemas.microsoft.com/office/drawing/2014/main" val="2605494453"/>
                  </a:ext>
                </a:extLst>
              </a:tr>
              <a:tr h="1272583">
                <a:tc>
                  <a:txBody>
                    <a:bodyPr/>
                    <a:lstStyle/>
                    <a:p>
                      <a:r>
                        <a:rPr lang="en-US"/>
                        <a:t>Margin</a:t>
                      </a:r>
                      <a:endParaRPr lang="en-US" dirty="0"/>
                    </a:p>
                  </a:txBody>
                  <a:tcPr/>
                </a:tc>
                <a:tc>
                  <a:txBody>
                    <a:bodyPr/>
                    <a:lstStyle/>
                    <a:p>
                      <a:r>
                        <a:rPr lang="en-US" b="1" dirty="0"/>
                        <a:t>                         Tenure                                                                                 margin       LTV</a:t>
                      </a:r>
                    </a:p>
                    <a:p>
                      <a:r>
                        <a:rPr lang="en-US" dirty="0"/>
                        <a:t>                          Up to    6 months                                                               30%        70% </a:t>
                      </a:r>
                    </a:p>
                    <a:p>
                      <a:r>
                        <a:rPr lang="en-US" dirty="0"/>
                        <a:t> (For bullet Payment)above     6 months to 12 months                           32%       68% </a:t>
                      </a:r>
                    </a:p>
                    <a:p>
                      <a:r>
                        <a:rPr lang="en-US" dirty="0"/>
                        <a:t>For loans to be repaid in EMI mode Above 12 months to 35 months   30%        70% </a:t>
                      </a:r>
                    </a:p>
                  </a:txBody>
                  <a:tcPr/>
                </a:tc>
                <a:extLst>
                  <a:ext uri="{0D108BD9-81ED-4DB2-BD59-A6C34878D82A}">
                    <a16:rowId xmlns:a16="http://schemas.microsoft.com/office/drawing/2014/main" val="2298397122"/>
                  </a:ext>
                </a:extLst>
              </a:tr>
            </a:tbl>
          </a:graphicData>
        </a:graphic>
      </p:graphicFrame>
    </p:spTree>
    <p:extLst>
      <p:ext uri="{BB962C8B-B14F-4D97-AF65-F5344CB8AC3E}">
        <p14:creationId xmlns:p14="http://schemas.microsoft.com/office/powerpoint/2010/main" val="3808323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995D0-284C-0651-741C-8FABED72DC43}"/>
              </a:ext>
            </a:extLst>
          </p:cNvPr>
          <p:cNvSpPr>
            <a:spLocks noGrp="1"/>
          </p:cNvSpPr>
          <p:nvPr>
            <p:ph type="title"/>
          </p:nvPr>
        </p:nvSpPr>
        <p:spPr/>
        <p:txBody>
          <a:bodyPr/>
          <a:lstStyle/>
          <a:p>
            <a:r>
              <a:rPr kumimoji="0" lang="en-US" sz="3600" b="0" i="0" u="none" strike="noStrike" kern="1200" cap="none" spc="0" normalizeH="0" baseline="0" noProof="0" dirty="0">
                <a:ln>
                  <a:noFill/>
                </a:ln>
                <a:solidFill>
                  <a:srgbClr val="EBEBEB"/>
                </a:solidFill>
                <a:effectLst/>
                <a:uLnTx/>
                <a:uFillTx/>
                <a:latin typeface="Century Gothic" panose="020B0502020202020204"/>
                <a:ea typeface="+mj-ea"/>
                <a:cs typeface="+mj-cs"/>
              </a:rPr>
              <a:t>IB MSME JEWEL</a:t>
            </a:r>
            <a:endParaRPr lang="en-US" dirty="0"/>
          </a:p>
        </p:txBody>
      </p:sp>
      <p:graphicFrame>
        <p:nvGraphicFramePr>
          <p:cNvPr id="4" name="Content Placeholder 3">
            <a:extLst>
              <a:ext uri="{FF2B5EF4-FFF2-40B4-BE49-F238E27FC236}">
                <a16:creationId xmlns:a16="http://schemas.microsoft.com/office/drawing/2014/main" id="{C88F62F9-D403-C94A-3EE3-BECCF4D93A21}"/>
              </a:ext>
            </a:extLst>
          </p:cNvPr>
          <p:cNvGraphicFramePr>
            <a:graphicFrameLocks noGrp="1"/>
          </p:cNvGraphicFramePr>
          <p:nvPr>
            <p:ph idx="1"/>
            <p:extLst>
              <p:ext uri="{D42A27DB-BD31-4B8C-83A1-F6EECF244321}">
                <p14:modId xmlns:p14="http://schemas.microsoft.com/office/powerpoint/2010/main" val="946664322"/>
              </p:ext>
            </p:extLst>
          </p:nvPr>
        </p:nvGraphicFramePr>
        <p:xfrm>
          <a:off x="0" y="2217108"/>
          <a:ext cx="12192000" cy="4640892"/>
        </p:xfrm>
        <a:graphic>
          <a:graphicData uri="http://schemas.openxmlformats.org/drawingml/2006/table">
            <a:tbl>
              <a:tblPr firstRow="1" bandRow="1">
                <a:tableStyleId>{5C22544A-7EE6-4342-B048-85BDC9FD1C3A}</a:tableStyleId>
              </a:tblPr>
              <a:tblGrid>
                <a:gridCol w="3492635">
                  <a:extLst>
                    <a:ext uri="{9D8B030D-6E8A-4147-A177-3AD203B41FA5}">
                      <a16:colId xmlns:a16="http://schemas.microsoft.com/office/drawing/2014/main" val="3888193961"/>
                    </a:ext>
                  </a:extLst>
                </a:gridCol>
                <a:gridCol w="8699365">
                  <a:extLst>
                    <a:ext uri="{9D8B030D-6E8A-4147-A177-3AD203B41FA5}">
                      <a16:colId xmlns:a16="http://schemas.microsoft.com/office/drawing/2014/main" val="2432652264"/>
                    </a:ext>
                  </a:extLst>
                </a:gridCol>
              </a:tblGrid>
              <a:tr h="1703521">
                <a:tc>
                  <a:txBody>
                    <a:bodyPr/>
                    <a:lstStyle/>
                    <a:p>
                      <a:r>
                        <a:rPr lang="en-US" dirty="0"/>
                        <a:t>Maximum no. &amp; amount of Jewel Loans per customer</a:t>
                      </a:r>
                    </a:p>
                  </a:txBody>
                  <a:tcPr>
                    <a:solidFill>
                      <a:srgbClr val="00B0F0"/>
                    </a:solidFill>
                  </a:tcPr>
                </a:tc>
                <a:tc>
                  <a:txBody>
                    <a:bodyPr/>
                    <a:lstStyle/>
                    <a:p>
                      <a:pPr marL="285750" indent="-285750">
                        <a:buFont typeface="Arial" panose="020B0604020202020204" pitchFamily="34" charset="0"/>
                        <a:buChar char="•"/>
                      </a:pPr>
                      <a:r>
                        <a:rPr lang="en-US" dirty="0"/>
                        <a:t>Maximum of five jewel loans can only be availed by a customer at any point of time including Agri, Retail and MSME</a:t>
                      </a:r>
                    </a:p>
                    <a:p>
                      <a:pPr marL="285750" indent="-285750">
                        <a:buFont typeface="Arial" panose="020B0604020202020204" pitchFamily="34" charset="0"/>
                        <a:buChar char="•"/>
                      </a:pPr>
                      <a:r>
                        <a:rPr lang="en-US" dirty="0"/>
                        <a:t>Rs 0.25 Cr max in vertical wise in EMI or Bullet payment</a:t>
                      </a:r>
                    </a:p>
                    <a:p>
                      <a:pPr marL="285750" indent="-285750">
                        <a:buFont typeface="Arial" panose="020B0604020202020204" pitchFamily="34" charset="0"/>
                        <a:buChar char="•"/>
                      </a:pPr>
                      <a:r>
                        <a:rPr lang="en-US" dirty="0"/>
                        <a:t>Rs 0.50 Cr in Overall limit subject to ZO approval</a:t>
                      </a:r>
                    </a:p>
                  </a:txBody>
                  <a:tcPr>
                    <a:solidFill>
                      <a:srgbClr val="00B0F0"/>
                    </a:solidFill>
                  </a:tcPr>
                </a:tc>
                <a:extLst>
                  <a:ext uri="{0D108BD9-81ED-4DB2-BD59-A6C34878D82A}">
                    <a16:rowId xmlns:a16="http://schemas.microsoft.com/office/drawing/2014/main" val="3077453928"/>
                  </a:ext>
                </a:extLst>
              </a:tr>
              <a:tr h="1187142">
                <a:tc>
                  <a:txBody>
                    <a:bodyPr/>
                    <a:lstStyle/>
                    <a:p>
                      <a:r>
                        <a:rPr lang="en-US" dirty="0"/>
                        <a:t>Repayment Period </a:t>
                      </a:r>
                    </a:p>
                  </a:txBody>
                  <a:tcPr/>
                </a:tc>
                <a:tc>
                  <a:txBody>
                    <a:bodyPr/>
                    <a:lstStyle/>
                    <a:p>
                      <a:r>
                        <a:rPr lang="en-US" dirty="0"/>
                        <a:t>For bullet as per the request from customer from 01-06 month,07-12 month</a:t>
                      </a:r>
                    </a:p>
                    <a:p>
                      <a:r>
                        <a:rPr lang="en-US" dirty="0"/>
                        <a:t>And EMI  from </a:t>
                      </a:r>
                      <a:r>
                        <a:rPr lang="en-US" dirty="0" err="1"/>
                        <a:t>minm</a:t>
                      </a:r>
                      <a:r>
                        <a:rPr lang="en-US" dirty="0"/>
                        <a:t> 12 months to 35 month</a:t>
                      </a:r>
                    </a:p>
                  </a:txBody>
                  <a:tcPr/>
                </a:tc>
                <a:extLst>
                  <a:ext uri="{0D108BD9-81ED-4DB2-BD59-A6C34878D82A}">
                    <a16:rowId xmlns:a16="http://schemas.microsoft.com/office/drawing/2014/main" val="3427787982"/>
                  </a:ext>
                </a:extLst>
              </a:tr>
              <a:tr h="1750229">
                <a:tc>
                  <a:txBody>
                    <a:bodyPr/>
                    <a:lstStyle/>
                    <a:p>
                      <a:r>
                        <a:rPr lang="en-US" dirty="0"/>
                        <a:t>Documents to be obtained</a:t>
                      </a:r>
                    </a:p>
                  </a:txBody>
                  <a:tcPr/>
                </a:tc>
                <a:tc>
                  <a:txBody>
                    <a:bodyPr/>
                    <a:lstStyle/>
                    <a:p>
                      <a:r>
                        <a:rPr lang="en-US" dirty="0"/>
                        <a:t>MSME Jewel Loans up to ₹1.75 lakh: Can be sanctioned based on the borrower’s declaration of annual income up to ₹3.00 lakh. If the declared income exceeds ₹3.00 lakh, income proof (ITR, other documents if any) must be obtained.  MSME Jewel Loans above Rs 1.75 lakh: Obtention of income proof (ITR, other documents if any) is mandatory.</a:t>
                      </a:r>
                    </a:p>
                  </a:txBody>
                  <a:tcPr/>
                </a:tc>
                <a:extLst>
                  <a:ext uri="{0D108BD9-81ED-4DB2-BD59-A6C34878D82A}">
                    <a16:rowId xmlns:a16="http://schemas.microsoft.com/office/drawing/2014/main" val="313860197"/>
                  </a:ext>
                </a:extLst>
              </a:tr>
            </a:tbl>
          </a:graphicData>
        </a:graphic>
      </p:graphicFrame>
    </p:spTree>
    <p:extLst>
      <p:ext uri="{BB962C8B-B14F-4D97-AF65-F5344CB8AC3E}">
        <p14:creationId xmlns:p14="http://schemas.microsoft.com/office/powerpoint/2010/main" val="293507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bstract blurred background of department store">
            <a:extLst>
              <a:ext uri="{FF2B5EF4-FFF2-40B4-BE49-F238E27FC236}">
                <a16:creationId xmlns:a16="http://schemas.microsoft.com/office/drawing/2014/main" id="{E6C8CFF7-5078-474C-241F-490477AC71DA}"/>
              </a:ext>
            </a:extLst>
          </p:cNvPr>
          <p:cNvPicPr>
            <a:picLocks noChangeAspect="1"/>
          </p:cNvPicPr>
          <p:nvPr/>
        </p:nvPicPr>
        <p:blipFill>
          <a:blip r:embed="rId7"/>
          <a:srcRect t="7321" r="-1" b="30989"/>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0"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22" name="Freeform: Shape 21">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0C7120-0690-45F7-2952-68D71300BF15}"/>
              </a:ext>
            </a:extLst>
          </p:cNvPr>
          <p:cNvSpPr>
            <a:spLocks noGrp="1"/>
          </p:cNvSpPr>
          <p:nvPr>
            <p:ph type="title"/>
          </p:nvPr>
        </p:nvSpPr>
        <p:spPr>
          <a:xfrm>
            <a:off x="636916" y="4854346"/>
            <a:ext cx="10407602" cy="868026"/>
          </a:xfrm>
        </p:spPr>
        <p:txBody>
          <a:bodyPr vert="horz" lIns="91440" tIns="45720" rIns="91440" bIns="45720" rtlCol="0" anchor="b">
            <a:normAutofit/>
          </a:bodyPr>
          <a:lstStyle/>
          <a:p>
            <a:r>
              <a:rPr lang="en-US" sz="4800">
                <a:solidFill>
                  <a:srgbClr val="EBEBEB"/>
                </a:solidFill>
              </a:rPr>
              <a:t>Retail Jewel Loan Non Priority</a:t>
            </a:r>
          </a:p>
        </p:txBody>
      </p:sp>
    </p:spTree>
    <p:extLst>
      <p:ext uri="{BB962C8B-B14F-4D97-AF65-F5344CB8AC3E}">
        <p14:creationId xmlns:p14="http://schemas.microsoft.com/office/powerpoint/2010/main" val="310678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2CCCE-534D-4FC6-BF2B-9BEA2F2BB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10">
            <a:extLst>
              <a:ext uri="{FF2B5EF4-FFF2-40B4-BE49-F238E27FC236}">
                <a16:creationId xmlns:a16="http://schemas.microsoft.com/office/drawing/2014/main" id="{BC664B74-EEBB-416C-9D86-AE1FECC02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52000483-C30E-42A1-8569-E1DE1F55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5">
            <a:extLst>
              <a:ext uri="{FF2B5EF4-FFF2-40B4-BE49-F238E27FC236}">
                <a16:creationId xmlns:a16="http://schemas.microsoft.com/office/drawing/2014/main" id="{A5ACD7E0-6D9A-4803-8B9B-D4602DC48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7" name="Rectangle 16">
            <a:extLst>
              <a:ext uri="{FF2B5EF4-FFF2-40B4-BE49-F238E27FC236}">
                <a16:creationId xmlns:a16="http://schemas.microsoft.com/office/drawing/2014/main" id="{C238E92D-87E7-4B27-AD36-0E133005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5">
            <a:extLst>
              <a:ext uri="{FF2B5EF4-FFF2-40B4-BE49-F238E27FC236}">
                <a16:creationId xmlns:a16="http://schemas.microsoft.com/office/drawing/2014/main" id="{6D0B958C-B82E-4F4B-945B-6B038D655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1" name="Freeform 5">
            <a:extLst>
              <a:ext uri="{FF2B5EF4-FFF2-40B4-BE49-F238E27FC236}">
                <a16:creationId xmlns:a16="http://schemas.microsoft.com/office/drawing/2014/main" id="{E18F3B2A-BB9B-4FB6-B8A5-2A8E5DB93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3889500A-7EA5-AD0F-030A-2161985A2788}"/>
              </a:ext>
            </a:extLst>
          </p:cNvPr>
          <p:cNvSpPr>
            <a:spLocks noGrp="1"/>
          </p:cNvSpPr>
          <p:nvPr>
            <p:ph type="title"/>
          </p:nvPr>
        </p:nvSpPr>
        <p:spPr>
          <a:xfrm>
            <a:off x="1154955" y="973667"/>
            <a:ext cx="2942210" cy="4833745"/>
          </a:xfrm>
        </p:spPr>
        <p:txBody>
          <a:bodyPr>
            <a:normAutofit/>
          </a:bodyPr>
          <a:lstStyle/>
          <a:p>
            <a:r>
              <a:rPr lang="en-US" dirty="0">
                <a:solidFill>
                  <a:schemeClr val="tx1"/>
                </a:solidFill>
              </a:rPr>
              <a:t>Retail jewel loan Non Priority</a:t>
            </a:r>
          </a:p>
        </p:txBody>
      </p:sp>
      <p:sp>
        <p:nvSpPr>
          <p:cNvPr id="23" name="Rectangle 22">
            <a:extLst>
              <a:ext uri="{FF2B5EF4-FFF2-40B4-BE49-F238E27FC236}">
                <a16:creationId xmlns:a16="http://schemas.microsoft.com/office/drawing/2014/main" id="{C4164AEF-861B-41D1-9ED5-B81051DA7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F67709CC-88CF-44B5-9472-5FADDAE312D0}"/>
              </a:ext>
            </a:extLst>
          </p:cNvPr>
          <p:cNvGraphicFramePr>
            <a:graphicFrameLocks noGrp="1"/>
          </p:cNvGraphicFramePr>
          <p:nvPr>
            <p:ph idx="1"/>
            <p:extLst>
              <p:ext uri="{D42A27DB-BD31-4B8C-83A1-F6EECF244321}">
                <p14:modId xmlns:p14="http://schemas.microsoft.com/office/powerpoint/2010/main" val="3824562171"/>
              </p:ext>
            </p:extLst>
          </p:nvPr>
        </p:nvGraphicFramePr>
        <p:xfrm>
          <a:off x="5194300" y="1034537"/>
          <a:ext cx="6391276" cy="4796393"/>
        </p:xfrm>
        <a:graphic>
          <a:graphicData uri="http://schemas.openxmlformats.org/drawingml/2006/table">
            <a:tbl>
              <a:tblPr firstRow="1" bandRow="1">
                <a:tableStyleId>{5C22544A-7EE6-4342-B048-85BDC9FD1C3A}</a:tableStyleId>
              </a:tblPr>
              <a:tblGrid>
                <a:gridCol w="1519210">
                  <a:extLst>
                    <a:ext uri="{9D8B030D-6E8A-4147-A177-3AD203B41FA5}">
                      <a16:colId xmlns:a16="http://schemas.microsoft.com/office/drawing/2014/main" val="2064501762"/>
                    </a:ext>
                  </a:extLst>
                </a:gridCol>
                <a:gridCol w="4872066">
                  <a:extLst>
                    <a:ext uri="{9D8B030D-6E8A-4147-A177-3AD203B41FA5}">
                      <a16:colId xmlns:a16="http://schemas.microsoft.com/office/drawing/2014/main" val="3246576964"/>
                    </a:ext>
                  </a:extLst>
                </a:gridCol>
              </a:tblGrid>
              <a:tr h="1238999">
                <a:tc>
                  <a:txBody>
                    <a:bodyPr/>
                    <a:lstStyle/>
                    <a:p>
                      <a:r>
                        <a:rPr lang="en-US" sz="2400" dirty="0"/>
                        <a:t>Target Group</a:t>
                      </a:r>
                    </a:p>
                  </a:txBody>
                  <a:tcPr marL="116974" marR="116974" marT="58486" marB="58486">
                    <a:solidFill>
                      <a:srgbClr val="00B0F0"/>
                    </a:solidFill>
                  </a:tcPr>
                </a:tc>
                <a:tc>
                  <a:txBody>
                    <a:bodyPr/>
                    <a:lstStyle/>
                    <a:p>
                      <a:r>
                        <a:rPr lang="en-US" sz="2400" dirty="0"/>
                        <a:t>General Public, Women Applicants, Senior Citizens including our Bank staff. </a:t>
                      </a:r>
                    </a:p>
                  </a:txBody>
                  <a:tcPr marL="116974" marR="116974" marT="58486" marB="58486">
                    <a:solidFill>
                      <a:srgbClr val="00B0F0"/>
                    </a:solidFill>
                  </a:tcPr>
                </a:tc>
                <a:extLst>
                  <a:ext uri="{0D108BD9-81ED-4DB2-BD59-A6C34878D82A}">
                    <a16:rowId xmlns:a16="http://schemas.microsoft.com/office/drawing/2014/main" val="1692998398"/>
                  </a:ext>
                </a:extLst>
              </a:tr>
              <a:tr h="2674589">
                <a:tc>
                  <a:txBody>
                    <a:bodyPr/>
                    <a:lstStyle/>
                    <a:p>
                      <a:r>
                        <a:rPr lang="en-US" sz="2400"/>
                        <a:t>Purpose</a:t>
                      </a:r>
                    </a:p>
                  </a:txBody>
                  <a:tcPr marL="116974" marR="116974" marT="58486" marB="58486"/>
                </a:tc>
                <a:tc>
                  <a:txBody>
                    <a:bodyPr/>
                    <a:lstStyle/>
                    <a:p>
                      <a:r>
                        <a:rPr lang="en-US" sz="2400"/>
                        <a:t>Domestic needs, consumption, family function, medical &amp; other unforeseen expenses/ commitment (other than speculative).</a:t>
                      </a:r>
                    </a:p>
                    <a:p>
                      <a:r>
                        <a:rPr lang="en-US" sz="2400"/>
                        <a:t> Purpose should be duly captured in Loan application.</a:t>
                      </a:r>
                    </a:p>
                  </a:txBody>
                  <a:tcPr marL="116974" marR="116974" marT="58486" marB="58486"/>
                </a:tc>
                <a:extLst>
                  <a:ext uri="{0D108BD9-81ED-4DB2-BD59-A6C34878D82A}">
                    <a16:rowId xmlns:a16="http://schemas.microsoft.com/office/drawing/2014/main" val="2597945455"/>
                  </a:ext>
                </a:extLst>
              </a:tr>
              <a:tr h="880102">
                <a:tc>
                  <a:txBody>
                    <a:bodyPr/>
                    <a:lstStyle/>
                    <a:p>
                      <a:r>
                        <a:rPr lang="en-US" sz="2400"/>
                        <a:t>Age</a:t>
                      </a:r>
                    </a:p>
                  </a:txBody>
                  <a:tcPr marL="116974" marR="116974" marT="58486" marB="58486"/>
                </a:tc>
                <a:tc>
                  <a:txBody>
                    <a:bodyPr/>
                    <a:lstStyle/>
                    <a:p>
                      <a:r>
                        <a:rPr lang="en-US" sz="2400" dirty="0"/>
                        <a:t>Entry Age – Minimum 21 years</a:t>
                      </a:r>
                    </a:p>
                    <a:p>
                      <a:r>
                        <a:rPr lang="en-US" sz="2400" dirty="0"/>
                        <a:t> Exit Age – Maximum 70 years </a:t>
                      </a:r>
                    </a:p>
                  </a:txBody>
                  <a:tcPr marL="116974" marR="116974" marT="58486" marB="58486"/>
                </a:tc>
                <a:extLst>
                  <a:ext uri="{0D108BD9-81ED-4DB2-BD59-A6C34878D82A}">
                    <a16:rowId xmlns:a16="http://schemas.microsoft.com/office/drawing/2014/main" val="271687777"/>
                  </a:ext>
                </a:extLst>
              </a:tr>
            </a:tbl>
          </a:graphicData>
        </a:graphic>
      </p:graphicFrame>
    </p:spTree>
    <p:extLst>
      <p:ext uri="{BB962C8B-B14F-4D97-AF65-F5344CB8AC3E}">
        <p14:creationId xmlns:p14="http://schemas.microsoft.com/office/powerpoint/2010/main" val="2456256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905B-925B-1F12-0A7E-40EA51BADD58}"/>
              </a:ext>
            </a:extLst>
          </p:cNvPr>
          <p:cNvSpPr>
            <a:spLocks noGrp="1"/>
          </p:cNvSpPr>
          <p:nvPr>
            <p:ph type="title"/>
          </p:nvPr>
        </p:nvSpPr>
        <p:spPr>
          <a:xfrm>
            <a:off x="8382055" y="1241266"/>
            <a:ext cx="3161016" cy="3153753"/>
          </a:xfrm>
        </p:spPr>
        <p:txBody>
          <a:bodyPr vert="horz" lIns="91440" tIns="45720" rIns="91440" bIns="45720" rtlCol="0" anchor="b">
            <a:normAutofit fontScale="90000"/>
          </a:bodyPr>
          <a:lstStyle/>
          <a:p>
            <a:r>
              <a:rPr kumimoji="0" lang="en-US" sz="5000" u="none" strike="noStrike" cap="none" spc="0" normalizeH="0" baseline="0" noProof="0" dirty="0">
                <a:ln>
                  <a:noFill/>
                </a:ln>
                <a:solidFill>
                  <a:schemeClr val="tx1"/>
                </a:solidFill>
                <a:effectLst/>
                <a:uLnTx/>
                <a:uFillTx/>
              </a:rPr>
              <a:t>Retail jewel loan (Non Priority</a:t>
            </a:r>
            <a:r>
              <a:rPr kumimoji="0" lang="en-US" sz="5000" u="none" strike="noStrike" cap="none" spc="0" normalizeH="0" baseline="0" noProof="0" dirty="0">
                <a:ln>
                  <a:noFill/>
                </a:ln>
                <a:effectLst/>
                <a:uLnTx/>
                <a:uFillTx/>
              </a:rPr>
              <a:t>)</a:t>
            </a:r>
            <a:endParaRPr lang="en-US" sz="5000" dirty="0"/>
          </a:p>
        </p:txBody>
      </p:sp>
      <p:graphicFrame>
        <p:nvGraphicFramePr>
          <p:cNvPr id="4" name="Content Placeholder 3">
            <a:extLst>
              <a:ext uri="{FF2B5EF4-FFF2-40B4-BE49-F238E27FC236}">
                <a16:creationId xmlns:a16="http://schemas.microsoft.com/office/drawing/2014/main" id="{4531DDC7-1E42-C974-6FE3-396FF53D8BD7}"/>
              </a:ext>
            </a:extLst>
          </p:cNvPr>
          <p:cNvGraphicFramePr>
            <a:graphicFrameLocks noGrp="1"/>
          </p:cNvGraphicFramePr>
          <p:nvPr>
            <p:ph idx="1"/>
            <p:extLst>
              <p:ext uri="{D42A27DB-BD31-4B8C-83A1-F6EECF244321}">
                <p14:modId xmlns:p14="http://schemas.microsoft.com/office/powerpoint/2010/main" val="830897359"/>
              </p:ext>
            </p:extLst>
          </p:nvPr>
        </p:nvGraphicFramePr>
        <p:xfrm>
          <a:off x="423332" y="609600"/>
          <a:ext cx="7129611" cy="5982814"/>
        </p:xfrm>
        <a:graphic>
          <a:graphicData uri="http://schemas.openxmlformats.org/drawingml/2006/table">
            <a:tbl>
              <a:tblPr firstRow="1" bandRow="1">
                <a:tableStyleId>{5C22544A-7EE6-4342-B048-85BDC9FD1C3A}</a:tableStyleId>
              </a:tblPr>
              <a:tblGrid>
                <a:gridCol w="2015068">
                  <a:extLst>
                    <a:ext uri="{9D8B030D-6E8A-4147-A177-3AD203B41FA5}">
                      <a16:colId xmlns:a16="http://schemas.microsoft.com/office/drawing/2014/main" val="341253086"/>
                    </a:ext>
                  </a:extLst>
                </a:gridCol>
                <a:gridCol w="5114543">
                  <a:extLst>
                    <a:ext uri="{9D8B030D-6E8A-4147-A177-3AD203B41FA5}">
                      <a16:colId xmlns:a16="http://schemas.microsoft.com/office/drawing/2014/main" val="3358256015"/>
                    </a:ext>
                  </a:extLst>
                </a:gridCol>
              </a:tblGrid>
              <a:tr h="341861">
                <a:tc>
                  <a:txBody>
                    <a:bodyPr/>
                    <a:lstStyle/>
                    <a:p>
                      <a:r>
                        <a:rPr lang="en-US" sz="1200" dirty="0"/>
                        <a:t>Nature of Facility</a:t>
                      </a:r>
                    </a:p>
                  </a:txBody>
                  <a:tcPr marL="60110" marR="60110" marT="30055" marB="30055">
                    <a:solidFill>
                      <a:srgbClr val="00B0F0"/>
                    </a:solidFill>
                  </a:tcPr>
                </a:tc>
                <a:tc>
                  <a:txBody>
                    <a:bodyPr/>
                    <a:lstStyle/>
                    <a:p>
                      <a:r>
                        <a:rPr lang="en-US" sz="1200" dirty="0"/>
                        <a:t>Term loan &amp; Overdraft </a:t>
                      </a:r>
                    </a:p>
                  </a:txBody>
                  <a:tcPr marL="60110" marR="60110" marT="30055" marB="30055">
                    <a:solidFill>
                      <a:srgbClr val="00B0F0"/>
                    </a:solidFill>
                  </a:tcPr>
                </a:tc>
                <a:extLst>
                  <a:ext uri="{0D108BD9-81ED-4DB2-BD59-A6C34878D82A}">
                    <a16:rowId xmlns:a16="http://schemas.microsoft.com/office/drawing/2014/main" val="3583041384"/>
                  </a:ext>
                </a:extLst>
              </a:tr>
              <a:tr h="3111184">
                <a:tc>
                  <a:txBody>
                    <a:bodyPr/>
                    <a:lstStyle/>
                    <a:p>
                      <a:r>
                        <a:rPr lang="en-US" sz="1600"/>
                        <a:t>Maximum no. &amp; amount of Jewel Loans per customer </a:t>
                      </a:r>
                    </a:p>
                  </a:txBody>
                  <a:tcPr marL="60110" marR="60110" marT="30055" marB="30055"/>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chemeClr val="tx1"/>
                          </a:solidFill>
                          <a:effectLst/>
                          <a:uLnTx/>
                          <a:uFillTx/>
                          <a:latin typeface="+mn-lt"/>
                          <a:ea typeface="+mn-ea"/>
                          <a:cs typeface="+mn-cs"/>
                        </a:rPr>
                        <a:t>Maximum of five jewel loans can only be availed by a customer at any point of time including Agri, Retail and MSME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chemeClr val="tx1"/>
                          </a:solidFill>
                          <a:effectLst/>
                          <a:uLnTx/>
                          <a:uFillTx/>
                          <a:latin typeface="+mn-lt"/>
                          <a:ea typeface="+mn-ea"/>
                          <a:cs typeface="+mn-cs"/>
                        </a:rPr>
                        <a:t>Rs 0.25 Cr max in vertical wise in EMI or Bullet payment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chemeClr val="tx1"/>
                          </a:solidFill>
                          <a:effectLst/>
                          <a:uLnTx/>
                          <a:uFillTx/>
                          <a:latin typeface="+mn-lt"/>
                          <a:ea typeface="+mn-ea"/>
                          <a:cs typeface="+mn-cs"/>
                        </a:rPr>
                        <a:t>Rs 0.50 Cr in Overall limit subject to ZO approval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chemeClr val="tx1"/>
                        </a:solidFill>
                        <a:effectLst/>
                        <a:uLnTx/>
                        <a:uFillTx/>
                        <a:latin typeface="+mn-lt"/>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Our Bank Staff (Max. limit)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 Sub Staff – ₹25000/-</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 Clerk - ₹50000/-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Officer - ₹75000/- </a:t>
                      </a:r>
                      <a:endParaRPr kumimoji="0" lang="en-US" sz="1600" b="1" i="0" u="none" strike="noStrike" kern="1200" cap="none" spc="0" normalizeH="0" baseline="0" noProof="0" dirty="0">
                        <a:ln>
                          <a:noFill/>
                        </a:ln>
                        <a:solidFill>
                          <a:schemeClr val="tx1"/>
                        </a:solidFill>
                        <a:effectLst/>
                        <a:uLnTx/>
                        <a:uFillTx/>
                        <a:latin typeface="+mn-lt"/>
                        <a:ea typeface="+mn-ea"/>
                        <a:cs typeface="+mn-cs"/>
                      </a:endParaRPr>
                    </a:p>
                    <a:p>
                      <a:endParaRPr lang="en-US" sz="1600" dirty="0"/>
                    </a:p>
                  </a:txBody>
                  <a:tcPr marL="60110" marR="60110" marT="30055" marB="30055"/>
                </a:tc>
                <a:extLst>
                  <a:ext uri="{0D108BD9-81ED-4DB2-BD59-A6C34878D82A}">
                    <a16:rowId xmlns:a16="http://schemas.microsoft.com/office/drawing/2014/main" val="2908291832"/>
                  </a:ext>
                </a:extLst>
              </a:tr>
              <a:tr h="2410923">
                <a:tc>
                  <a:txBody>
                    <a:bodyPr/>
                    <a:lstStyle/>
                    <a:p>
                      <a:r>
                        <a:rPr lang="en-US" sz="1600"/>
                        <a:t>Assessment </a:t>
                      </a:r>
                    </a:p>
                  </a:txBody>
                  <a:tcPr marL="60110" marR="60110" marT="30055" marB="30055"/>
                </a:tc>
                <a:tc>
                  <a:txBody>
                    <a:bodyPr/>
                    <a:lstStyle/>
                    <a:p>
                      <a:r>
                        <a:rPr lang="en-US" sz="1600" dirty="0"/>
                        <a:t>Retail Jewel Loans up to ₹1.75 lakh: </a:t>
                      </a:r>
                    </a:p>
                    <a:p>
                      <a:r>
                        <a:rPr lang="en-US" sz="1600" dirty="0"/>
                        <a:t>Can be sanctioned based on the borrower’s declaration of annual income up to ₹3.00 lakh. If the declared income exceeds ₹3.00 lakh, income proof (ITR, Form 16, other documents if any) must be obtained. </a:t>
                      </a:r>
                    </a:p>
                    <a:p>
                      <a:r>
                        <a:rPr lang="en-US" sz="1600" dirty="0"/>
                        <a:t> Retail Jewel Loans above ₹ 1.75 lakh: Obtention of income proof (ITR, Form 16, other documents if any) is mandatory </a:t>
                      </a:r>
                    </a:p>
                  </a:txBody>
                  <a:tcPr marL="60110" marR="60110" marT="30055" marB="30055"/>
                </a:tc>
                <a:extLst>
                  <a:ext uri="{0D108BD9-81ED-4DB2-BD59-A6C34878D82A}">
                    <a16:rowId xmlns:a16="http://schemas.microsoft.com/office/drawing/2014/main" val="3611466364"/>
                  </a:ext>
                </a:extLst>
              </a:tr>
            </a:tbl>
          </a:graphicData>
        </a:graphic>
      </p:graphicFrame>
    </p:spTree>
    <p:extLst>
      <p:ext uri="{BB962C8B-B14F-4D97-AF65-F5344CB8AC3E}">
        <p14:creationId xmlns:p14="http://schemas.microsoft.com/office/powerpoint/2010/main" val="3219464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859FEF9A-9073-4D0C-AE3F-4B05B7C78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5">
            <a:extLst>
              <a:ext uri="{FF2B5EF4-FFF2-40B4-BE49-F238E27FC236}">
                <a16:creationId xmlns:a16="http://schemas.microsoft.com/office/drawing/2014/main" id="{9A868E46-760C-4803-96E3-94D7FF55D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cxnSp>
        <p:nvCxnSpPr>
          <p:cNvPr id="23" name="Straight Connector 22">
            <a:extLst>
              <a:ext uri="{FF2B5EF4-FFF2-40B4-BE49-F238E27FC236}">
                <a16:creationId xmlns:a16="http://schemas.microsoft.com/office/drawing/2014/main" id="{C632DB3C-29C8-435B-832E-2A0003319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61021" y="1828800"/>
            <a:ext cx="0" cy="3200400"/>
          </a:xfrm>
          <a:prstGeom prst="line">
            <a:avLst/>
          </a:prstGeom>
          <a:ln w="19050" cap="sq">
            <a:solidFill>
              <a:schemeClr val="bg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903014F-8C03-6BA7-177A-DC1437813718}"/>
              </a:ext>
            </a:extLst>
          </p:cNvPr>
          <p:cNvSpPr>
            <a:spLocks noGrp="1"/>
          </p:cNvSpPr>
          <p:nvPr>
            <p:ph type="title"/>
          </p:nvPr>
        </p:nvSpPr>
        <p:spPr>
          <a:xfrm>
            <a:off x="4652707" y="1333500"/>
            <a:ext cx="6240580" cy="4191000"/>
          </a:xfrm>
        </p:spPr>
        <p:txBody>
          <a:bodyPr vert="horz" lIns="91440" tIns="45720" rIns="91440" bIns="45720" rtlCol="0" anchor="ctr">
            <a:normAutofit/>
          </a:bodyPr>
          <a:lstStyle/>
          <a:p>
            <a:r>
              <a:rPr lang="en-US" sz="7200" b="0" i="0" kern="1200" dirty="0">
                <a:solidFill>
                  <a:schemeClr val="tx2"/>
                </a:solidFill>
                <a:latin typeface="+mj-lt"/>
                <a:ea typeface="+mj-ea"/>
                <a:cs typeface="+mj-cs"/>
              </a:rPr>
              <a:t>IND KRISHI SANKALP</a:t>
            </a:r>
          </a:p>
        </p:txBody>
      </p:sp>
    </p:spTree>
    <p:extLst>
      <p:ext uri="{BB962C8B-B14F-4D97-AF65-F5344CB8AC3E}">
        <p14:creationId xmlns:p14="http://schemas.microsoft.com/office/powerpoint/2010/main" val="100011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1D65C-2F99-7C09-578F-57F5F268EC49}"/>
              </a:ext>
            </a:extLst>
          </p:cNvPr>
          <p:cNvSpPr>
            <a:spLocks noGrp="1"/>
          </p:cNvSpPr>
          <p:nvPr>
            <p:ph type="title"/>
          </p:nvPr>
        </p:nvSpPr>
        <p:spPr/>
        <p:txBody>
          <a:bodyPr>
            <a:normAutofit/>
          </a:bodyPr>
          <a:lstStyle/>
          <a:p>
            <a:r>
              <a:rPr lang="en-US">
                <a:solidFill>
                  <a:srgbClr val="FFFFFF"/>
                </a:solidFill>
              </a:rPr>
              <a:t>Key Features</a:t>
            </a:r>
          </a:p>
        </p:txBody>
      </p:sp>
      <p:graphicFrame>
        <p:nvGraphicFramePr>
          <p:cNvPr id="5" name="Content Placeholder 2">
            <a:extLst>
              <a:ext uri="{FF2B5EF4-FFF2-40B4-BE49-F238E27FC236}">
                <a16:creationId xmlns:a16="http://schemas.microsoft.com/office/drawing/2014/main" id="{F3C1639A-A1A7-E016-AFB5-2B20588442FB}"/>
              </a:ext>
            </a:extLst>
          </p:cNvPr>
          <p:cNvGraphicFramePr>
            <a:graphicFrameLocks noGrp="1"/>
          </p:cNvGraphicFramePr>
          <p:nvPr>
            <p:ph idx="1"/>
            <p:extLst>
              <p:ext uri="{D42A27DB-BD31-4B8C-83A1-F6EECF244321}">
                <p14:modId xmlns:p14="http://schemas.microsoft.com/office/powerpoint/2010/main" val="3292194727"/>
              </p:ext>
            </p:extLst>
          </p:nvPr>
        </p:nvGraphicFramePr>
        <p:xfrm>
          <a:off x="776748" y="1680634"/>
          <a:ext cx="10844981" cy="4553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7465849"/>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D368-7EC1-F266-6532-CCC513E11E24}"/>
              </a:ext>
            </a:extLst>
          </p:cNvPr>
          <p:cNvSpPr>
            <a:spLocks noGrp="1"/>
          </p:cNvSpPr>
          <p:nvPr>
            <p:ph type="title"/>
          </p:nvPr>
        </p:nvSpPr>
        <p:spPr/>
        <p:txBody>
          <a:bodyPr>
            <a:normAutofit/>
          </a:bodyPr>
          <a:lstStyle/>
          <a:p>
            <a:r>
              <a:rPr lang="en-US">
                <a:solidFill>
                  <a:srgbClr val="FFFFFF"/>
                </a:solidFill>
              </a:rPr>
              <a:t>Further concession </a:t>
            </a:r>
          </a:p>
        </p:txBody>
      </p:sp>
      <p:graphicFrame>
        <p:nvGraphicFramePr>
          <p:cNvPr id="5" name="Content Placeholder 2">
            <a:extLst>
              <a:ext uri="{FF2B5EF4-FFF2-40B4-BE49-F238E27FC236}">
                <a16:creationId xmlns:a16="http://schemas.microsoft.com/office/drawing/2014/main" id="{ED0405E6-5008-1A20-1C80-4DF2764F403D}"/>
              </a:ext>
            </a:extLst>
          </p:cNvPr>
          <p:cNvGraphicFramePr>
            <a:graphicFrameLocks noGrp="1"/>
          </p:cNvGraphicFramePr>
          <p:nvPr>
            <p:ph idx="1"/>
            <p:extLst>
              <p:ext uri="{D42A27DB-BD31-4B8C-83A1-F6EECF244321}">
                <p14:modId xmlns:p14="http://schemas.microsoft.com/office/powerpoint/2010/main" val="1787391727"/>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6443213"/>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57316" y="816077"/>
            <a:ext cx="11931627" cy="5919543"/>
          </a:xfrm>
          <a:prstGeom prst="roundRect">
            <a:avLst/>
          </a:prstGeom>
          <a:solidFill>
            <a:schemeClr val="tx2">
              <a:lumMod val="25000"/>
              <a:lumOff val="7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900" b="1" i="0" u="none" strike="noStrike" kern="1200" cap="none" spc="0" normalizeH="0" baseline="0" noProof="0" dirty="0">
              <a:ln>
                <a:noFill/>
              </a:ln>
              <a:solidFill>
                <a:prstClr val="white">
                  <a:lumMod val="95000"/>
                </a:prstClr>
              </a:solidFill>
              <a:effectLst/>
              <a:uLnTx/>
              <a:uFillTx/>
              <a:latin typeface="Cambria" pitchFamily="18" charset="0"/>
              <a:ea typeface="Cambria" pitchFamily="18" charset="0"/>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900" b="1" i="0" u="none" strike="noStrike" kern="1200" cap="none" spc="0" normalizeH="0" baseline="0" noProof="0" dirty="0">
              <a:ln>
                <a:noFill/>
              </a:ln>
              <a:solidFill>
                <a:prstClr val="white">
                  <a:lumMod val="95000"/>
                </a:prstClr>
              </a:solidFill>
              <a:effectLst/>
              <a:uLnTx/>
              <a:uFillTx/>
              <a:latin typeface="Cambria" pitchFamily="18" charset="0"/>
              <a:ea typeface="Cambria" pitchFamily="18" charset="0"/>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en-US" sz="19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endParaRP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Purpose:</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  The Machineries/ implements should be primarily utilized for activities allied to agriculture and supporting services like custom hiring.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Target Groups: </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All individuals and farmers.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Maximum Tenor: </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Maximum 60 months (1month Holiday period)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Security:</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 Tractor &amp; Other implements as primary and CGFMU coverage as collateral.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Maximum quantum of loan: </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Rs.10.00 lakhs.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Margin:</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 20%-30% based on CIBIL &amp; land holdings.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Eligibility:</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 Based on Cash flow and DSCR.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ROI :</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12.00% fixed.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Dealers Pay-out:</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 Maximum of 1.50% </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Incentive to Sales executive: </a:t>
            </a:r>
            <a:r>
              <a:rPr kumimoji="0" lang="en-US" sz="1800" b="0" i="0" u="none" strike="noStrike" kern="1200" cap="none" spc="0" normalizeH="0" baseline="0" noProof="0" dirty="0">
                <a:ln>
                  <a:noFill/>
                </a:ln>
                <a:solidFill>
                  <a:prstClr val="black"/>
                </a:solidFill>
                <a:effectLst/>
                <a:highlight>
                  <a:srgbClr val="00FFFF"/>
                </a:highlight>
                <a:uLnTx/>
                <a:uFillTx/>
                <a:latin typeface="Cambria" panose="02040503050406030204" pitchFamily="18" charset="0"/>
                <a:ea typeface="Cambria" panose="02040503050406030204" pitchFamily="18" charset="0"/>
                <a:cs typeface="+mn-cs"/>
              </a:rPr>
              <a:t>Rs.1000 per Tractor</a:t>
            </a:r>
          </a:p>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IN" sz="1800" b="1" i="0" u="none" strike="noStrike" kern="1200" cap="none" spc="0" normalizeH="0" baseline="0" noProof="0" dirty="0">
                <a:ln>
                  <a:noFill/>
                </a:ln>
                <a:solidFill>
                  <a:prstClr val="black"/>
                </a:solidFill>
                <a:effectLst/>
                <a:highlight>
                  <a:srgbClr val="00FFFF"/>
                </a:highlight>
                <a:uLnTx/>
                <a:uFillTx/>
                <a:latin typeface="Cambria"/>
                <a:ea typeface="Cambria"/>
                <a:cs typeface="+mn-cs"/>
              </a:rPr>
              <a:t>MOU with major OEMs like Mahindra &amp; Mahindra Limited, Swaraj, TAFE and TMTL</a:t>
            </a:r>
            <a:r>
              <a:rPr kumimoji="0" lang="en-US" sz="1800" b="0" i="0" u="none" strike="noStrike" kern="1200" cap="none" spc="0" normalizeH="0" baseline="0" noProof="0" dirty="0">
                <a:ln>
                  <a:noFill/>
                </a:ln>
                <a:solidFill>
                  <a:prstClr val="white"/>
                </a:solidFill>
                <a:effectLst/>
                <a:highlight>
                  <a:srgbClr val="00FFFF"/>
                </a:highlight>
                <a:uLnTx/>
                <a:uFillTx/>
                <a:latin typeface="Century Gothic" panose="020B0502020202020204"/>
                <a:ea typeface="+mn-ea"/>
                <a:cs typeface="+mn-cs"/>
              </a:rPr>
              <a:t> </a:t>
            </a:r>
            <a:r>
              <a:rPr kumimoji="0" lang="en-US" sz="1800" b="0" i="0" u="none" strike="noStrike" kern="1200" cap="none" spc="0" normalizeH="0" baseline="0" noProof="0" dirty="0">
                <a:ln>
                  <a:noFill/>
                </a:ln>
                <a:solidFill>
                  <a:prstClr val="black"/>
                </a:solidFill>
                <a:effectLst/>
                <a:highlight>
                  <a:srgbClr val="00FFFF"/>
                </a:highlight>
                <a:uLnTx/>
                <a:uFillTx/>
                <a:latin typeface="Century Gothic" panose="020B0502020202020204"/>
                <a:ea typeface="+mn-ea"/>
                <a:cs typeface="+mn-cs"/>
              </a:rPr>
              <a:t>M/s</a:t>
            </a:r>
            <a:r>
              <a:rPr kumimoji="0" lang="en-US" sz="1800" b="0" i="0" u="none" strike="noStrike" kern="1200" cap="none" spc="0" normalizeH="0" baseline="0" noProof="0" dirty="0">
                <a:ln>
                  <a:noFill/>
                </a:ln>
                <a:solidFill>
                  <a:prstClr val="white"/>
                </a:solidFill>
                <a:effectLst/>
                <a:highlight>
                  <a:srgbClr val="00FFFF"/>
                </a:highlight>
                <a:uLnTx/>
                <a:uFillTx/>
                <a:latin typeface="Century Gothic" panose="020B0502020202020204"/>
                <a:ea typeface="+mn-ea"/>
                <a:cs typeface="+mn-cs"/>
              </a:rPr>
              <a:t> </a:t>
            </a:r>
            <a:r>
              <a:rPr kumimoji="0" lang="en-US" sz="1800" b="0" i="0" u="none" strike="noStrike" kern="1200" cap="none" spc="0" normalizeH="0" baseline="0" noProof="0" dirty="0">
                <a:ln>
                  <a:noFill/>
                </a:ln>
                <a:solidFill>
                  <a:prstClr val="black"/>
                </a:solidFill>
                <a:effectLst/>
                <a:highlight>
                  <a:srgbClr val="00FFFF"/>
                </a:highlight>
                <a:uLnTx/>
                <a:uFillTx/>
                <a:latin typeface="Century Gothic" panose="020B0502020202020204"/>
                <a:ea typeface="+mn-ea"/>
                <a:cs typeface="+mn-cs"/>
              </a:rPr>
              <a:t>Escort Kubota Ltd.(EKL) and Action Construction Equipment Limited, (ACE</a:t>
            </a:r>
            <a:r>
              <a:rPr kumimoji="0" lang="en-US" sz="1800" b="0" i="0" u="none" strike="noStrike" kern="1200" cap="none" spc="0" normalizeH="0" baseline="0" noProof="0" dirty="0">
                <a:ln>
                  <a:noFill/>
                </a:ln>
                <a:solidFill>
                  <a:prstClr val="white"/>
                </a:solidFill>
                <a:effectLst/>
                <a:highlight>
                  <a:srgbClr val="00FFFF"/>
                </a:highlight>
                <a:uLnTx/>
                <a:uFillTx/>
                <a:latin typeface="Century Gothic" panose="020B0502020202020204"/>
                <a:ea typeface="+mn-ea"/>
                <a:cs typeface="+mn-cs"/>
              </a:rPr>
              <a:t>)</a:t>
            </a:r>
            <a:r>
              <a:rPr kumimoji="0" lang="en-IN" sz="1800" b="1" i="0" u="none" strike="noStrike" kern="1200" cap="none" spc="0" normalizeH="0" baseline="0" noProof="0" dirty="0">
                <a:ln>
                  <a:noFill/>
                </a:ln>
                <a:solidFill>
                  <a:prstClr val="black"/>
                </a:solidFill>
                <a:effectLst/>
                <a:highlight>
                  <a:srgbClr val="00FFFF"/>
                </a:highlight>
                <a:uLnTx/>
                <a:uFillTx/>
                <a:latin typeface="Cambria"/>
                <a:ea typeface="Cambria"/>
                <a:cs typeface="+mn-cs"/>
              </a:rPr>
              <a:t>. </a:t>
            </a:r>
            <a:endParaRPr kumimoji="0" lang="en-IN" sz="1800" b="1" i="0" u="none" strike="noStrike" kern="1200" cap="none" spc="0" normalizeH="0" baseline="0" noProof="0" dirty="0">
              <a:ln>
                <a:noFill/>
              </a:ln>
              <a:solidFill>
                <a:prstClr val="black"/>
              </a:solidFill>
              <a:effectLst/>
              <a:highlight>
                <a:srgbClr val="00FFFF"/>
              </a:highlight>
              <a:uLnTx/>
              <a:uFillTx/>
              <a:latin typeface="Cambria"/>
              <a:ea typeface="Cambria"/>
              <a:cs typeface="Arial"/>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a:cs typeface="Arial" charset="0"/>
            </a:endParaRPr>
          </a:p>
          <a:p>
            <a:pPr marL="0" marR="0" lvl="0" indent="0" algn="l" defTabSz="457200" rtl="0" eaLnBrk="1" fontAlgn="auto" latinLnBrk="0" hangingPunct="1">
              <a:lnSpc>
                <a:spcPct val="150000"/>
              </a:lnSpc>
              <a:spcBef>
                <a:spcPts val="0"/>
              </a:spcBef>
              <a:spcAft>
                <a:spcPts val="0"/>
              </a:spcAft>
              <a:buClrTx/>
              <a:buSzTx/>
              <a:buFont typeface="Wingdings" pitchFamily="2" charset="2"/>
              <a:buChar char="Ø"/>
              <a:tabLst/>
              <a:defRPr/>
            </a:pPr>
            <a:endParaRPr kumimoji="0" lang="en-IN" sz="1400" b="1" i="0" u="none" strike="noStrike" kern="1200" cap="none" spc="0" normalizeH="0" baseline="0" noProof="0" dirty="0">
              <a:ln>
                <a:noFill/>
              </a:ln>
              <a:solidFill>
                <a:prstClr val="white">
                  <a:lumMod val="95000"/>
                  <a:lumOff val="5000"/>
                </a:prstClr>
              </a:solidFill>
              <a:effectLst/>
              <a:uLnTx/>
              <a:uFillTx/>
              <a:latin typeface="Cambria" panose="02040503050406030204" pitchFamily="18" charset="0"/>
              <a:ea typeface="Cambria" panose="02040503050406030204" pitchFamily="18" charset="0"/>
              <a:cs typeface="Arial" charset="0"/>
            </a:endParaRPr>
          </a:p>
          <a:p>
            <a:pPr marL="0" marR="0" lvl="0" indent="0" algn="l" defTabSz="457200" rtl="0" eaLnBrk="1" fontAlgn="auto" latinLnBrk="0" hangingPunct="1">
              <a:lnSpc>
                <a:spcPct val="150000"/>
              </a:lnSpc>
              <a:spcBef>
                <a:spcPts val="0"/>
              </a:spcBef>
              <a:spcAft>
                <a:spcPts val="0"/>
              </a:spcAft>
              <a:buClrTx/>
              <a:buSzTx/>
              <a:buFont typeface="Wingdings" pitchFamily="2" charset="2"/>
              <a:buChar char="Ø"/>
              <a:tabLst/>
              <a:defRPr/>
            </a:pPr>
            <a:endParaRPr kumimoji="0" lang="en-IN" sz="1400" b="1" i="0" u="none" strike="noStrike" kern="1200" cap="none" spc="0" normalizeH="0" baseline="0" noProof="0" dirty="0">
              <a:ln>
                <a:noFill/>
              </a:ln>
              <a:solidFill>
                <a:prstClr val="white">
                  <a:lumMod val="95000"/>
                  <a:lumOff val="5000"/>
                </a:prstClr>
              </a:solidFill>
              <a:effectLst/>
              <a:uLnTx/>
              <a:uFillTx/>
              <a:latin typeface="Century Gothic" panose="020B0502020202020204"/>
              <a:ea typeface="+mn-ea"/>
              <a:cs typeface="Arial" charset="0"/>
            </a:endParaRPr>
          </a:p>
        </p:txBody>
      </p:sp>
      <p:sp>
        <p:nvSpPr>
          <p:cNvPr id="12" name="Rectangle: Rounded Corners 2"/>
          <p:cNvSpPr/>
          <p:nvPr/>
        </p:nvSpPr>
        <p:spPr>
          <a:xfrm>
            <a:off x="3313" y="0"/>
            <a:ext cx="12085630" cy="617633"/>
          </a:xfrm>
          <a:prstGeom prst="roundRect">
            <a:avLst/>
          </a:prstGeom>
          <a:solidFill>
            <a:srgbClr val="003399"/>
          </a:solidFill>
          <a:ln>
            <a:solidFill>
              <a:srgbClr val="003399"/>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Calibri" panose="020F0502020204030204" pitchFamily="34" charset="0"/>
            </a:endParaRPr>
          </a:p>
        </p:txBody>
      </p:sp>
      <p:sp>
        <p:nvSpPr>
          <p:cNvPr id="13" name="TextBox 12"/>
          <p:cNvSpPr txBox="1"/>
          <p:nvPr/>
        </p:nvSpPr>
        <p:spPr>
          <a:xfrm>
            <a:off x="254833" y="122380"/>
            <a:ext cx="9368138" cy="416717"/>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000000"/>
                </a:solidFill>
                <a:effectLst/>
                <a:uLnTx/>
                <a:uFillTx/>
                <a:latin typeface="Century Gothic" panose="020B0502020202020204"/>
                <a:ea typeface="+mn-ea"/>
                <a:cs typeface="+mn-cs"/>
              </a:rPr>
              <a:t>Ind Krishi Vahan</a:t>
            </a:r>
            <a:endParaRPr kumimoji="0" lang="en-IN" sz="2000" b="0" i="0" u="none" strike="noStrike" kern="1200" cap="none" spc="0" normalizeH="0" baseline="0" noProof="0" dirty="0">
              <a:ln>
                <a:noFill/>
              </a:ln>
              <a:solidFill>
                <a:prstClr val="white"/>
              </a:solidFill>
              <a:effectLst/>
              <a:uLnTx/>
              <a:uFillTx/>
              <a:latin typeface="Century Gothic" panose="020B0502020202020204"/>
              <a:ea typeface="Calibri"/>
              <a:cs typeface="Mangal"/>
            </a:endParaRPr>
          </a:p>
        </p:txBody>
      </p:sp>
    </p:spTree>
    <p:extLst>
      <p:ext uri="{BB962C8B-B14F-4D97-AF65-F5344CB8AC3E}">
        <p14:creationId xmlns:p14="http://schemas.microsoft.com/office/powerpoint/2010/main" val="4069178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1368427" y="122584"/>
            <a:ext cx="94488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altLang="en-US" sz="2000" b="1" i="0" u="none" strike="noStrike" kern="1200" cap="none" spc="0" normalizeH="0" baseline="0" noProof="0" dirty="0">
                <a:ln>
                  <a:noFill/>
                </a:ln>
                <a:solidFill>
                  <a:schemeClr val="accent3"/>
                </a:solidFill>
                <a:effectLst/>
                <a:uLnTx/>
                <a:uFillTx/>
                <a:latin typeface="Cambria" pitchFamily="18" charset="0"/>
                <a:ea typeface="Calibri" pitchFamily="34" charset="0"/>
                <a:cs typeface="Times New Roman" pitchFamily="18" charset="0"/>
              </a:rPr>
              <a:t>Farmers Producer Companies (FPCs / FPOs)   </a:t>
            </a:r>
            <a:endParaRPr kumimoji="0" lang="en-US" altLang="en-US" sz="2000" b="1" i="1" u="none" strike="noStrike" kern="1200" cap="none" spc="0" normalizeH="0" baseline="0" noProof="0" dirty="0">
              <a:ln>
                <a:noFill/>
              </a:ln>
              <a:solidFill>
                <a:schemeClr val="accent3"/>
              </a:solidFill>
              <a:effectLst/>
              <a:uLnTx/>
              <a:uFillTx/>
              <a:latin typeface="Cambria" pitchFamily="18" charset="0"/>
              <a:ea typeface="Calibri" pitchFamily="34" charset="0"/>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itchFamily="34" charset="0"/>
              <a:ea typeface="Calibri" pitchFamily="34"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293255893"/>
              </p:ext>
            </p:extLst>
          </p:nvPr>
        </p:nvGraphicFramePr>
        <p:xfrm>
          <a:off x="157316" y="649357"/>
          <a:ext cx="11652628" cy="5855760"/>
        </p:xfrm>
        <a:graphic>
          <a:graphicData uri="http://schemas.openxmlformats.org/drawingml/2006/table">
            <a:tbl>
              <a:tblPr/>
              <a:tblGrid>
                <a:gridCol w="2047133">
                  <a:extLst>
                    <a:ext uri="{9D8B030D-6E8A-4147-A177-3AD203B41FA5}">
                      <a16:colId xmlns:a16="http://schemas.microsoft.com/office/drawing/2014/main" val="20000"/>
                    </a:ext>
                  </a:extLst>
                </a:gridCol>
                <a:gridCol w="9605495">
                  <a:extLst>
                    <a:ext uri="{9D8B030D-6E8A-4147-A177-3AD203B41FA5}">
                      <a16:colId xmlns:a16="http://schemas.microsoft.com/office/drawing/2014/main" val="20001"/>
                    </a:ext>
                  </a:extLst>
                </a:gridCol>
              </a:tblGrid>
              <a:tr h="583095">
                <a:tc>
                  <a:txBody>
                    <a:bodyPr/>
                    <a:lstStyle/>
                    <a:p>
                      <a:pPr marL="9525" marR="0" lvl="0" indent="0" algn="l"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Target Group &amp; Eligibility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txBody>
                  <a:tcPr marL="91437" marR="91437" marT="0" marB="0"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00B0F0"/>
                    </a:solidFill>
                  </a:tcPr>
                </a:tc>
                <a:tc>
                  <a:txBody>
                    <a:bodyPr/>
                    <a:lstStyle/>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a:ln>
                            <a:noFill/>
                          </a:ln>
                          <a:solidFill>
                            <a:schemeClr val="tx1"/>
                          </a:solidFill>
                          <a:effectLst/>
                          <a:latin typeface="Cambria"/>
                          <a:ea typeface="Calibri" pitchFamily="34" charset="0"/>
                          <a:cs typeface="Times New Roman"/>
                        </a:rPr>
                        <a:t>New or existing Company of Farmer Producer members</a:t>
                      </a:r>
                      <a:endParaRPr kumimoji="0" lang="en-US" sz="1600" b="1" i="0" u="none" strike="noStrike" cap="none" normalizeH="0" baseline="0">
                        <a:ln>
                          <a:noFill/>
                        </a:ln>
                        <a:solidFill>
                          <a:schemeClr val="tx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609733">
                <a:tc>
                  <a:txBody>
                    <a:bodyPr/>
                    <a:lstStyle/>
                    <a:p>
                      <a:pPr marL="9525" marR="0" lvl="0" indent="0" algn="l"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Types of facilities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Term Loan, Cash Credit &amp; Composite Loan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r h="2243817">
                <a:tc>
                  <a:txBody>
                    <a:bodyPr/>
                    <a:lstStyle/>
                    <a:p>
                      <a:pPr marL="9525" marR="0" lvl="0" indent="0" algn="l"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Purpose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Term Loan: </a:t>
                      </a: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Farm machinery, equipment’s, refrigerated vehicles, transport vehicles Construction of storage godown etc</a:t>
                      </a:r>
                      <a:r>
                        <a:rPr lang="en-IN" sz="1600" b="1" i="0" u="none" strike="noStrike" cap="none" normalizeH="0" baseline="0" dirty="0">
                          <a:ln>
                            <a:noFill/>
                          </a:ln>
                          <a:solidFill>
                            <a:schemeClr val="tx1"/>
                          </a:solidFill>
                          <a:effectLst/>
                          <a:latin typeface="Cambria"/>
                          <a:ea typeface="Calibri" pitchFamily="34" charset="0"/>
                          <a:cs typeface="Times New Roman"/>
                        </a:rPr>
                        <a:t>.</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Cash Credit: </a:t>
                      </a: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crop cultivation expenses</a:t>
                      </a: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procurement of farm produce </a:t>
                      </a: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working capital  for value addition process of farm produces.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Composite Loan: Combination of both term loan and  W C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2"/>
                  </a:ext>
                </a:extLst>
              </a:tr>
              <a:tr h="2419115">
                <a:tc>
                  <a:txBody>
                    <a:bodyPr/>
                    <a:lstStyle/>
                    <a:p>
                      <a:pPr marL="9525" marR="0" lvl="0" indent="0" algn="l"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a:ln>
                            <a:noFill/>
                          </a:ln>
                          <a:solidFill>
                            <a:schemeClr val="tx1"/>
                          </a:solidFill>
                          <a:effectLst/>
                          <a:latin typeface="Cambria"/>
                          <a:ea typeface="Calibri" pitchFamily="34" charset="0"/>
                          <a:cs typeface="Times New Roman"/>
                        </a:rPr>
                        <a:t>Quantum of </a:t>
                      </a:r>
                      <a:endParaRPr kumimoji="0" lang="en-US" sz="1600" b="1" i="0" u="none" strike="noStrike" cap="none" normalizeH="0" baseline="0">
                        <a:ln>
                          <a:noFill/>
                        </a:ln>
                        <a:solidFill>
                          <a:schemeClr val="tx1"/>
                        </a:solidFill>
                        <a:effectLst/>
                        <a:latin typeface="Cambria"/>
                        <a:ea typeface="Calibri" pitchFamily="34" charset="0"/>
                        <a:cs typeface="Times New Roman"/>
                      </a:endParaRPr>
                    </a:p>
                    <a:p>
                      <a:pPr marL="9525" marR="0" lvl="0" indent="0" algn="l"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a:ln>
                            <a:noFill/>
                          </a:ln>
                          <a:solidFill>
                            <a:schemeClr val="tx1"/>
                          </a:solidFill>
                          <a:effectLst/>
                          <a:latin typeface="Cambria"/>
                          <a:ea typeface="Calibri" pitchFamily="34" charset="0"/>
                          <a:cs typeface="Times New Roman"/>
                        </a:rPr>
                        <a:t>finance /  </a:t>
                      </a:r>
                      <a:endParaRPr kumimoji="0" lang="en-US" sz="1600" b="1" i="0" u="none" strike="noStrike" cap="none" normalizeH="0" baseline="0">
                        <a:ln>
                          <a:noFill/>
                        </a:ln>
                        <a:solidFill>
                          <a:schemeClr val="tx1"/>
                        </a:solidFill>
                        <a:effectLst/>
                        <a:latin typeface="Cambria"/>
                        <a:ea typeface="Calibri" pitchFamily="34" charset="0"/>
                        <a:cs typeface="Times New Roman"/>
                      </a:endParaRPr>
                    </a:p>
                    <a:p>
                      <a:pPr marL="9525" marR="0" lvl="0" indent="0" algn="l"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a:ln>
                            <a:noFill/>
                          </a:ln>
                          <a:solidFill>
                            <a:schemeClr val="tx1"/>
                          </a:solidFill>
                          <a:effectLst/>
                          <a:latin typeface="Cambria"/>
                          <a:ea typeface="Calibri" pitchFamily="34" charset="0"/>
                          <a:cs typeface="Times New Roman"/>
                        </a:rPr>
                        <a:t>Assessment </a:t>
                      </a:r>
                      <a:endParaRPr kumimoji="0" lang="en-US" sz="1600" b="1" i="0" u="none" strike="noStrike" cap="none" normalizeH="0" baseline="0">
                        <a:ln>
                          <a:noFill/>
                        </a:ln>
                        <a:solidFill>
                          <a:schemeClr val="tx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solidFill>
                      <a:srgbClr val="00B0F0"/>
                    </a:solidFill>
                  </a:tcPr>
                </a:tc>
                <a:tc>
                  <a:txBody>
                    <a:bodyPr/>
                    <a:lstStyle/>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sng" strike="noStrike" cap="none" normalizeH="0" baseline="0" dirty="0">
                          <a:ln>
                            <a:noFill/>
                          </a:ln>
                          <a:solidFill>
                            <a:schemeClr val="tx1"/>
                          </a:solidFill>
                          <a:effectLst/>
                          <a:latin typeface="Cambria"/>
                          <a:ea typeface="Calibri" pitchFamily="34" charset="0"/>
                          <a:cs typeface="Times New Roman"/>
                        </a:rPr>
                        <a:t>Term Loan:</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ea typeface="Calibri" pitchFamily="34" charset="0"/>
                          <a:cs typeface="Times New Roman"/>
                        </a:rPr>
                        <a:t>85% of the project cost</a:t>
                      </a:r>
                      <a:r>
                        <a:rPr kumimoji="0" lang="en-IN" sz="1600" b="1" i="0" u="none" strike="noStrike" cap="none" normalizeH="0" baseline="0" dirty="0">
                          <a:ln>
                            <a:noFill/>
                          </a:ln>
                          <a:solidFill>
                            <a:schemeClr val="tx1"/>
                          </a:solidFill>
                          <a:effectLst/>
                          <a:latin typeface="Cambria"/>
                          <a:ea typeface="Calibri" pitchFamily="34" charset="0"/>
                          <a:cs typeface="Times New Roman"/>
                        </a:rPr>
                        <a:t>. </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600" b="1" i="0" u="sng" strike="noStrike" cap="none" normalizeH="0" baseline="0" dirty="0">
                          <a:ln>
                            <a:noFill/>
                          </a:ln>
                          <a:solidFill>
                            <a:schemeClr val="tx1"/>
                          </a:solidFill>
                          <a:effectLst/>
                          <a:latin typeface="Cambria"/>
                          <a:ea typeface="Calibri" pitchFamily="34" charset="0"/>
                          <a:cs typeface="Times New Roman"/>
                        </a:rPr>
                        <a:t>Cash Credit:</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
                          <a:srgbClr val="111111"/>
                        </a:buClr>
                        <a:buSzPts val="1200"/>
                        <a:buFont typeface="Wingdings" pitchFamily="2" charset="2"/>
                        <a:buChar char=""/>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As per Scale of finance for  crop cultivation expenses</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
                          <a:srgbClr val="111111"/>
                        </a:buClr>
                        <a:buSzPts val="1200"/>
                        <a:buFont typeface="Wingdings" pitchFamily="2" charset="2"/>
                        <a:buChar char=""/>
                        <a:tabLst/>
                      </a:pPr>
                      <a:r>
                        <a:rPr kumimoji="0" lang="en-IN" sz="1600" b="1" i="0" u="none" strike="noStrike" cap="none" normalizeH="0" baseline="0" dirty="0">
                          <a:ln>
                            <a:noFill/>
                          </a:ln>
                          <a:solidFill>
                            <a:schemeClr val="tx1"/>
                          </a:solidFill>
                          <a:effectLst/>
                          <a:latin typeface="Cambria"/>
                          <a:ea typeface="Calibri" pitchFamily="34" charset="0"/>
                          <a:cs typeface="Times New Roman"/>
                        </a:rPr>
                        <a:t>Turn Over method for assessment of working capital limit</a:t>
                      </a:r>
                      <a:endParaRPr kumimoji="0" lang="en-US" sz="1600" b="1" i="0" u="none" strike="noStrike" cap="none" normalizeH="0" baseline="0" dirty="0">
                        <a:ln>
                          <a:noFill/>
                        </a:ln>
                        <a:solidFill>
                          <a:schemeClr val="tx1"/>
                        </a:solidFill>
                        <a:effectLst/>
                        <a:latin typeface="Cambria"/>
                        <a:ea typeface="Calibri" pitchFamily="34" charset="0"/>
                        <a:cs typeface="Times New Roman"/>
                      </a:endParaRP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400" b="1" i="0" u="sng" strike="noStrike" cap="none" normalizeH="0" baseline="0" dirty="0">
                          <a:ln>
                            <a:noFill/>
                          </a:ln>
                          <a:solidFill>
                            <a:schemeClr val="tx1"/>
                          </a:solidFill>
                          <a:effectLst/>
                          <a:latin typeface="Cambria"/>
                          <a:cs typeface="Calibri"/>
                        </a:rPr>
                        <a:t>Composite loans</a:t>
                      </a:r>
                      <a:r>
                        <a:rPr kumimoji="0" lang="en-IN" sz="1400" b="1" i="0" u="none" strike="noStrike" cap="none" normalizeH="0" baseline="0" dirty="0">
                          <a:ln>
                            <a:noFill/>
                          </a:ln>
                          <a:solidFill>
                            <a:schemeClr val="tx1"/>
                          </a:solidFill>
                          <a:effectLst/>
                          <a:latin typeface="Cambria"/>
                          <a:cs typeface="Calibri"/>
                        </a:rPr>
                        <a:t>:</a:t>
                      </a:r>
                    </a:p>
                    <a:p>
                      <a:pPr marL="12700" marR="0" lvl="0" indent="0" algn="just" defTabSz="914400" rtl="0" eaLnBrk="1" fontAlgn="base" latinLnBrk="0" hangingPunct="1">
                        <a:lnSpc>
                          <a:spcPct val="115000"/>
                        </a:lnSpc>
                        <a:spcBef>
                          <a:spcPct val="0"/>
                        </a:spcBef>
                        <a:spcAft>
                          <a:spcPct val="0"/>
                        </a:spcAft>
                        <a:buClrTx/>
                        <a:buSzTx/>
                        <a:buFontTx/>
                        <a:buNone/>
                        <a:tabLst/>
                      </a:pPr>
                      <a:r>
                        <a:rPr kumimoji="0" lang="en-IN" sz="1400" b="1" i="0" u="none" strike="noStrike" cap="none" normalizeH="0" baseline="0" dirty="0">
                          <a:ln>
                            <a:noFill/>
                          </a:ln>
                          <a:solidFill>
                            <a:schemeClr val="tx1"/>
                          </a:solidFill>
                          <a:effectLst/>
                          <a:latin typeface="Cambria"/>
                          <a:cs typeface="Calibri"/>
                        </a:rPr>
                        <a:t> Combination of both term loan &amp; W C </a:t>
                      </a:r>
                      <a:endParaRPr kumimoji="0" lang="en-US" sz="1400" b="1" i="0" u="none" strike="noStrike" cap="none" normalizeH="0" baseline="0" dirty="0">
                        <a:ln>
                          <a:noFill/>
                        </a:ln>
                        <a:solidFill>
                          <a:schemeClr val="tx1"/>
                        </a:solidFill>
                        <a:effectLst/>
                        <a:latin typeface="Cambria"/>
                        <a:cs typeface="Calibri"/>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3"/>
                  </a:ext>
                </a:extLst>
              </a:tr>
            </a:tbl>
          </a:graphicData>
        </a:graphic>
      </p:graphicFrame>
      <p:sp>
        <p:nvSpPr>
          <p:cNvPr id="2" name="Date Placeholder 1">
            <a:extLst>
              <a:ext uri="{FF2B5EF4-FFF2-40B4-BE49-F238E27FC236}">
                <a16:creationId xmlns:a16="http://schemas.microsoft.com/office/drawing/2014/main" id="{52945917-0401-99C8-9BDD-A6B26824944D}"/>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16CEAEF-F346-4436-8C5A-9FA01403A3CA}" type="datetime1">
              <a:rPr kumimoji="0" lang="en-US" sz="1100" b="0" i="0" u="none" strike="noStrike" kern="1200" cap="none" spc="0" normalizeH="0" baseline="0" noProof="0" smtClean="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1/31/2025</a:t>
            </a:fld>
            <a:endParaRPr kumimoji="0" lang="en-US" sz="1100" b="0" i="0" u="none" strike="noStrike" kern="1200" cap="none" spc="0" normalizeH="0" baseline="0" noProof="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6BDB18B-8B55-4822-9F71-0E9F42DF6D73}"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25</a:t>
            </a:fld>
            <a:endParaRPr kumimoji="0" lang="en-US" sz="2800" b="0" i="0" u="none" strike="noStrike" kern="1200" cap="none" spc="0" normalizeH="0" baseline="0" noProof="0">
              <a:ln>
                <a:noFill/>
              </a:ln>
              <a:solidFill>
                <a:prstClr val="white">
                  <a:tint val="75000"/>
                </a:prstClr>
              </a:solidFill>
              <a:effectLst/>
              <a:uLnTx/>
              <a:uFillTx/>
              <a:latin typeface="Century Gothic" panose="020B0502020202020204"/>
              <a:ea typeface="+mn-ea"/>
              <a:cs typeface="+mn-cs"/>
            </a:endParaRPr>
          </a:p>
        </p:txBody>
      </p:sp>
      <p:pic>
        <p:nvPicPr>
          <p:cNvPr id="8" name="Picture 7" descr="A picture containing player, holding, man&#10;&#10;Description automatically generated">
            <a:extLst>
              <a:ext uri="{FF2B5EF4-FFF2-40B4-BE49-F238E27FC236}">
                <a16:creationId xmlns:a16="http://schemas.microsoft.com/office/drawing/2014/main" id="{2BFF34E1-52DC-4F78-AC55-A9F0119149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3112" y="28152"/>
            <a:ext cx="2348703" cy="662412"/>
          </a:xfrm>
          <a:prstGeom prst="rect">
            <a:avLst/>
          </a:prstGeom>
        </p:spPr>
      </p:pic>
    </p:spTree>
    <p:extLst>
      <p:ext uri="{BB962C8B-B14F-4D97-AF65-F5344CB8AC3E}">
        <p14:creationId xmlns:p14="http://schemas.microsoft.com/office/powerpoint/2010/main" val="3889632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1368427" y="0"/>
            <a:ext cx="94488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altLang="en-US" sz="2000" b="1" i="0" u="none" strike="noStrike" kern="1200" cap="none" spc="0" normalizeH="0" baseline="0" noProof="0" dirty="0">
                <a:ln>
                  <a:noFill/>
                </a:ln>
                <a:solidFill>
                  <a:schemeClr val="accent3"/>
                </a:solidFill>
                <a:effectLst/>
                <a:uLnTx/>
                <a:uFillTx/>
                <a:latin typeface="Cambria" pitchFamily="18" charset="0"/>
                <a:ea typeface="Calibri" pitchFamily="34" charset="0"/>
                <a:cs typeface="Times New Roman" pitchFamily="18" charset="0"/>
              </a:rPr>
              <a:t>Farmers Producer Companies (FPCs / FPOs)   </a:t>
            </a:r>
            <a:endParaRPr kumimoji="0" lang="en-US" altLang="en-US" sz="2000" b="1" i="1" u="none" strike="noStrike" kern="1200" cap="none" spc="0" normalizeH="0" baseline="0" noProof="0" dirty="0">
              <a:ln>
                <a:noFill/>
              </a:ln>
              <a:solidFill>
                <a:schemeClr val="accent3"/>
              </a:solidFill>
              <a:effectLst/>
              <a:uLnTx/>
              <a:uFillTx/>
              <a:latin typeface="Cambria" pitchFamily="18" charset="0"/>
              <a:ea typeface="Calibri" pitchFamily="34" charset="0"/>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itchFamily="34" charset="0"/>
              <a:ea typeface="Calibri" pitchFamily="34"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17203524"/>
              </p:ext>
            </p:extLst>
          </p:nvPr>
        </p:nvGraphicFramePr>
        <p:xfrm>
          <a:off x="319297" y="477078"/>
          <a:ext cx="11547060" cy="6050549"/>
        </p:xfrm>
        <a:graphic>
          <a:graphicData uri="http://schemas.openxmlformats.org/drawingml/2006/table">
            <a:tbl>
              <a:tblPr/>
              <a:tblGrid>
                <a:gridCol w="1846783">
                  <a:extLst>
                    <a:ext uri="{9D8B030D-6E8A-4147-A177-3AD203B41FA5}">
                      <a16:colId xmlns:a16="http://schemas.microsoft.com/office/drawing/2014/main" val="20000"/>
                    </a:ext>
                  </a:extLst>
                </a:gridCol>
                <a:gridCol w="9700277">
                  <a:extLst>
                    <a:ext uri="{9D8B030D-6E8A-4147-A177-3AD203B41FA5}">
                      <a16:colId xmlns:a16="http://schemas.microsoft.com/office/drawing/2014/main" val="20001"/>
                    </a:ext>
                  </a:extLst>
                </a:gridCol>
              </a:tblGrid>
              <a:tr h="616305">
                <a:tc>
                  <a:txBody>
                    <a:bodyPr/>
                    <a:lstStyle/>
                    <a:p>
                      <a:pPr marL="10795"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Margin Norms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00B0F0"/>
                    </a:solidFill>
                  </a:tcPr>
                </a:tc>
                <a:tc>
                  <a:txBody>
                    <a:bodyPr/>
                    <a:lstStyle/>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Term Loan          : 15% of the project cost.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Working capital: 15% of the assessed amount.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69738">
                <a:tc>
                  <a:txBody>
                    <a:bodyPr/>
                    <a:lstStyle/>
                    <a:p>
                      <a:pPr marL="10795"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Maximum limit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a:lnSpc>
                          <a:spcPct val="115000"/>
                        </a:lnSpc>
                        <a:spcBef>
                          <a:spcPts val="0"/>
                        </a:spcBef>
                        <a:spcAft>
                          <a:spcPts val="0"/>
                        </a:spcAft>
                      </a:pPr>
                      <a:r>
                        <a:rPr lang="en-IN" sz="1800" b="1" i="0" dirty="0">
                          <a:solidFill>
                            <a:schemeClr val="tx1"/>
                          </a:solidFill>
                          <a:effectLst>
                            <a:outerShdw blurRad="38100" dist="38100" dir="2700000" algn="tl">
                              <a:srgbClr val="000000">
                                <a:alpha val="43137"/>
                              </a:srgbClr>
                            </a:outerShdw>
                          </a:effectLst>
                          <a:latin typeface="Cambria"/>
                          <a:ea typeface="Calibri" panose="020F0502020204030204" pitchFamily="34" charset="0"/>
                          <a:cs typeface="Times New Roman"/>
                        </a:rPr>
                        <a:t>Rs. 100.00 Lakhs ( Without Collateral)</a:t>
                      </a:r>
                      <a:endParaRPr lang="en-US" sz="1800" b="1" i="0" dirty="0">
                        <a:solidFill>
                          <a:schemeClr val="tx1"/>
                        </a:solidFill>
                        <a:effectLst>
                          <a:outerShdw blurRad="38100" dist="38100" dir="2700000" algn="tl">
                            <a:srgbClr val="000000">
                              <a:alpha val="43137"/>
                            </a:srgbClr>
                          </a:outerShdw>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r h="616305">
                <a:tc>
                  <a:txBody>
                    <a:bodyPr/>
                    <a:lstStyle/>
                    <a:p>
                      <a:pPr marL="10795" marR="0">
                        <a:lnSpc>
                          <a:spcPct val="115000"/>
                        </a:lnSpc>
                        <a:spcBef>
                          <a:spcPts val="0"/>
                        </a:spcBef>
                        <a:spcAft>
                          <a:spcPts val="0"/>
                        </a:spcAft>
                      </a:pPr>
                      <a:r>
                        <a:rPr lang="en-IN" sz="1800" b="1" i="0">
                          <a:solidFill>
                            <a:schemeClr val="tx1"/>
                          </a:solidFill>
                          <a:effectLst/>
                          <a:latin typeface="Cambria"/>
                          <a:ea typeface="Calibri" panose="020F0502020204030204" pitchFamily="34" charset="0"/>
                          <a:cs typeface="Times New Roman"/>
                        </a:rPr>
                        <a:t>Sanctioning Authority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Zonal Level Credit Committee (ZLCC)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2"/>
                  </a:ext>
                </a:extLst>
              </a:tr>
              <a:tr h="1232611">
                <a:tc>
                  <a:txBody>
                    <a:bodyPr/>
                    <a:lstStyle/>
                    <a:p>
                      <a:pPr marL="10795" marR="0">
                        <a:lnSpc>
                          <a:spcPct val="115000"/>
                        </a:lnSpc>
                        <a:spcBef>
                          <a:spcPts val="0"/>
                        </a:spcBef>
                        <a:spcAft>
                          <a:spcPts val="0"/>
                        </a:spcAft>
                      </a:pPr>
                      <a:r>
                        <a:rPr lang="en-IN" sz="1800" b="1" i="0">
                          <a:solidFill>
                            <a:schemeClr val="tx1"/>
                          </a:solidFill>
                          <a:effectLst/>
                          <a:latin typeface="Cambria"/>
                          <a:ea typeface="Calibri" panose="020F0502020204030204" pitchFamily="34" charset="0"/>
                          <a:cs typeface="Times New Roman"/>
                        </a:rPr>
                        <a:t>Repayment Period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a:lnSpc>
                          <a:spcPct val="115000"/>
                        </a:lnSpc>
                        <a:spcBef>
                          <a:spcPts val="0"/>
                        </a:spcBef>
                        <a:spcAft>
                          <a:spcPts val="15"/>
                        </a:spcAft>
                      </a:pPr>
                      <a:r>
                        <a:rPr lang="en-IN" sz="1800" b="1" i="0" dirty="0">
                          <a:solidFill>
                            <a:schemeClr val="tx1"/>
                          </a:solidFill>
                          <a:effectLst/>
                          <a:latin typeface="Cambria"/>
                          <a:ea typeface="Calibri" panose="020F0502020204030204" pitchFamily="34" charset="0"/>
                          <a:cs typeface="Times New Roman"/>
                        </a:rPr>
                        <a:t>Term Loan: </a:t>
                      </a:r>
                    </a:p>
                    <a:p>
                      <a:pPr marL="12700" marR="0">
                        <a:lnSpc>
                          <a:spcPct val="115000"/>
                        </a:lnSpc>
                        <a:spcBef>
                          <a:spcPts val="0"/>
                        </a:spcBef>
                        <a:spcAft>
                          <a:spcPts val="15"/>
                        </a:spcAft>
                      </a:pPr>
                      <a:r>
                        <a:rPr lang="en-IN" sz="1800" b="1" i="0" dirty="0">
                          <a:solidFill>
                            <a:schemeClr val="tx1"/>
                          </a:solidFill>
                          <a:effectLst>
                            <a:outerShdw blurRad="38100" dist="38100" dir="2700000" algn="tl">
                              <a:srgbClr val="000000">
                                <a:alpha val="43137"/>
                              </a:srgbClr>
                            </a:outerShdw>
                          </a:effectLst>
                          <a:latin typeface="Cambria"/>
                          <a:ea typeface="Calibri" panose="020F0502020204030204" pitchFamily="34" charset="0"/>
                          <a:cs typeface="Times New Roman"/>
                        </a:rPr>
                        <a:t>To be repaid within a maximum period of 5 years</a:t>
                      </a:r>
                      <a:r>
                        <a:rPr lang="en-IN" sz="1800" b="1" i="0" dirty="0">
                          <a:solidFill>
                            <a:schemeClr val="tx1"/>
                          </a:solidFill>
                          <a:effectLst/>
                          <a:latin typeface="Cambria"/>
                          <a:ea typeface="Calibri" panose="020F0502020204030204" pitchFamily="34" charset="0"/>
                          <a:cs typeface="Times New Roman"/>
                        </a:rPr>
                        <a:t>,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Working capital: </a:t>
                      </a: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Running limit tenable for a period of 12 months, renewable every year.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3"/>
                  </a:ext>
                </a:extLst>
              </a:tr>
              <a:tr h="2465222">
                <a:tc>
                  <a:txBody>
                    <a:bodyPr/>
                    <a:lstStyle/>
                    <a:p>
                      <a:pPr marL="10795" marR="0">
                        <a:lnSpc>
                          <a:spcPct val="115000"/>
                        </a:lnSpc>
                        <a:spcBef>
                          <a:spcPts val="0"/>
                        </a:spcBef>
                        <a:spcAft>
                          <a:spcPts val="0"/>
                        </a:spcAft>
                      </a:pPr>
                      <a:r>
                        <a:rPr lang="en-IN" sz="1800" b="1" i="0">
                          <a:solidFill>
                            <a:schemeClr val="tx1"/>
                          </a:solidFill>
                          <a:effectLst/>
                          <a:latin typeface="Cambria"/>
                          <a:ea typeface="Calibri" panose="020F0502020204030204" pitchFamily="34" charset="0"/>
                          <a:cs typeface="Times New Roman"/>
                        </a:rPr>
                        <a:t>Processing fee &amp; other charges </a:t>
                      </a: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Term Loan: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Up to Rs. 25000/- : NIL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Above Rs. 25000 : 0.50% of the limit sanctioned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Working Capital: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Up to Rs. 25000: NIL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Above Rs. 25000/- up to Rs. 50 Lakh: Rs. 250 per lakh or part thereof Min. of Rs. 250 </a:t>
                      </a:r>
                      <a:endParaRPr lang="en-US" sz="1800" b="1" i="0" dirty="0">
                        <a:solidFill>
                          <a:schemeClr val="tx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tx1"/>
                          </a:solidFill>
                          <a:effectLst/>
                          <a:latin typeface="Cambria"/>
                          <a:ea typeface="Calibri" panose="020F0502020204030204" pitchFamily="34" charset="0"/>
                          <a:cs typeface="Times New Roman"/>
                        </a:rPr>
                        <a:t>Above Rs. 50 Lakh: Rs. 350 per lakh or part thereof. </a:t>
                      </a:r>
                    </a:p>
                    <a:p>
                      <a:pPr marL="12700" marR="0">
                        <a:lnSpc>
                          <a:spcPct val="115000"/>
                        </a:lnSpc>
                        <a:spcBef>
                          <a:spcPts val="0"/>
                        </a:spcBef>
                        <a:spcAft>
                          <a:spcPts val="0"/>
                        </a:spcAft>
                      </a:pPr>
                      <a:endParaRPr lang="en-US" sz="1800" b="1" i="0" dirty="0">
                        <a:solidFill>
                          <a:schemeClr val="tx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4"/>
                  </a:ext>
                </a:extLst>
              </a:tr>
              <a:tr h="616305">
                <a:tc>
                  <a:txBody>
                    <a:bodyPr/>
                    <a:lstStyle/>
                    <a:p>
                      <a:pPr marL="10795" marR="0">
                        <a:lnSpc>
                          <a:spcPct val="115000"/>
                        </a:lnSpc>
                        <a:spcBef>
                          <a:spcPts val="0"/>
                        </a:spcBef>
                        <a:spcAft>
                          <a:spcPts val="0"/>
                        </a:spcAft>
                      </a:pPr>
                      <a:r>
                        <a:rPr lang="en-IN" sz="1800" b="1" i="0">
                          <a:solidFill>
                            <a:schemeClr val="bg1"/>
                          </a:solidFill>
                          <a:effectLst/>
                          <a:latin typeface="Cambria"/>
                          <a:ea typeface="Calibri" panose="020F0502020204030204" pitchFamily="34" charset="0"/>
                          <a:cs typeface="Times New Roman"/>
                        </a:rPr>
                        <a:t>Rate of Interest </a:t>
                      </a:r>
                      <a:endParaRPr lang="en-US" sz="1800" b="1" i="0" dirty="0">
                        <a:solidFill>
                          <a:schemeClr val="bg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solidFill>
                      <a:schemeClr val="tx2"/>
                    </a:solidFill>
                  </a:tcPr>
                </a:tc>
                <a:tc>
                  <a:txBody>
                    <a:bodyPr/>
                    <a:lstStyle/>
                    <a:p>
                      <a:pPr marL="12700" marR="0">
                        <a:lnSpc>
                          <a:spcPct val="115000"/>
                        </a:lnSpc>
                        <a:spcBef>
                          <a:spcPts val="0"/>
                        </a:spcBef>
                        <a:spcAft>
                          <a:spcPts val="0"/>
                        </a:spcAft>
                      </a:pPr>
                      <a:r>
                        <a:rPr lang="en-IN" sz="1800" b="1" i="0" dirty="0">
                          <a:solidFill>
                            <a:schemeClr val="bg1"/>
                          </a:solidFill>
                          <a:effectLst/>
                          <a:latin typeface="Cambria"/>
                          <a:ea typeface="Calibri" panose="020F0502020204030204" pitchFamily="34" charset="0"/>
                          <a:cs typeface="Times New Roman"/>
                        </a:rPr>
                        <a:t>Up to Rs. 100.00 lakhs: 1 Yr MCLR + 1.00% </a:t>
                      </a:r>
                      <a:endParaRPr lang="en-US" sz="1800" b="1" i="0" dirty="0">
                        <a:solidFill>
                          <a:schemeClr val="bg1"/>
                        </a:solidFill>
                        <a:effectLst/>
                        <a:latin typeface="Cambria"/>
                        <a:ea typeface="Calibri" panose="020F0502020204030204" pitchFamily="34" charset="0"/>
                        <a:cs typeface="Times New Roman"/>
                      </a:endParaRPr>
                    </a:p>
                    <a:p>
                      <a:pPr marL="12700" marR="0">
                        <a:lnSpc>
                          <a:spcPct val="115000"/>
                        </a:lnSpc>
                        <a:spcBef>
                          <a:spcPts val="0"/>
                        </a:spcBef>
                        <a:spcAft>
                          <a:spcPts val="0"/>
                        </a:spcAft>
                      </a:pPr>
                      <a:r>
                        <a:rPr lang="en-IN" sz="1800" b="1" i="0" dirty="0">
                          <a:solidFill>
                            <a:schemeClr val="bg1"/>
                          </a:solidFill>
                          <a:effectLst/>
                          <a:latin typeface="Cambria"/>
                          <a:ea typeface="Calibri" panose="020F0502020204030204" pitchFamily="34" charset="0"/>
                          <a:cs typeface="Times New Roman"/>
                        </a:rPr>
                        <a:t>Above Rs. 100.00 lakhs - Linked to Internal Rating of borrower. </a:t>
                      </a:r>
                      <a:endParaRPr lang="en-US" sz="1800" b="1" i="0" dirty="0">
                        <a:solidFill>
                          <a:schemeClr val="bg1"/>
                        </a:solidFill>
                        <a:effectLst/>
                        <a:latin typeface="Cambria"/>
                        <a:ea typeface="Calibri" panose="020F0502020204030204" pitchFamily="34" charset="0"/>
                        <a:cs typeface="Times New Roman"/>
                      </a:endParaRPr>
                    </a:p>
                  </a:txBody>
                  <a:tcPr marL="91435" marR="9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bl>
          </a:graphicData>
        </a:graphic>
      </p:graphicFrame>
      <p:sp>
        <p:nvSpPr>
          <p:cNvPr id="2" name="Date Placeholder 1">
            <a:extLst>
              <a:ext uri="{FF2B5EF4-FFF2-40B4-BE49-F238E27FC236}">
                <a16:creationId xmlns:a16="http://schemas.microsoft.com/office/drawing/2014/main" id="{E242DD3B-E22C-529A-3D5E-97C6DA08EAC7}"/>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38EB1CE-587A-4E10-9C56-851726C12088}" type="datetime1">
              <a:rPr kumimoji="0" lang="en-US" sz="1100" b="0" i="0" u="none" strike="noStrike" kern="1200" cap="none" spc="0" normalizeH="0" baseline="0" noProof="0" smtClean="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1/31/2025</a:t>
            </a:fld>
            <a:endParaRPr kumimoji="0" lang="en-US" sz="1100" b="0" i="0" u="none" strike="noStrike" kern="1200" cap="none" spc="0" normalizeH="0" baseline="0" noProof="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6BDB18B-8B55-4822-9F71-0E9F42DF6D73}"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0" lang="en-US" sz="2800" b="0" i="0" u="none" strike="noStrike" kern="1200" cap="none" spc="0" normalizeH="0" baseline="0" noProof="0">
              <a:ln>
                <a:noFill/>
              </a:ln>
              <a:solidFill>
                <a:prstClr val="white">
                  <a:tint val="75000"/>
                </a:prstClr>
              </a:solidFill>
              <a:effectLst/>
              <a:uLnTx/>
              <a:uFillTx/>
              <a:latin typeface="Century Gothic" panose="020B0502020202020204"/>
              <a:ea typeface="+mn-ea"/>
              <a:cs typeface="+mn-cs"/>
            </a:endParaRPr>
          </a:p>
        </p:txBody>
      </p:sp>
      <p:pic>
        <p:nvPicPr>
          <p:cNvPr id="8" name="Picture 7" descr="A picture containing player, holding, man&#10;&#10;Description automatically generated">
            <a:extLst>
              <a:ext uri="{FF2B5EF4-FFF2-40B4-BE49-F238E27FC236}">
                <a16:creationId xmlns:a16="http://schemas.microsoft.com/office/drawing/2014/main" id="{2BFF34E1-52DC-4F78-AC55-A9F0119149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3112" y="28152"/>
            <a:ext cx="2348703" cy="568196"/>
          </a:xfrm>
          <a:prstGeom prst="rect">
            <a:avLst/>
          </a:prstGeom>
        </p:spPr>
      </p:pic>
    </p:spTree>
    <p:extLst>
      <p:ext uri="{BB962C8B-B14F-4D97-AF65-F5344CB8AC3E}">
        <p14:creationId xmlns:p14="http://schemas.microsoft.com/office/powerpoint/2010/main" val="62515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1422400" y="228601"/>
            <a:ext cx="94488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altLang="en-US" sz="2000" b="1" i="0" u="none" strike="noStrike" kern="1200" cap="none" spc="0" normalizeH="0" baseline="0" noProof="0" dirty="0">
                <a:ln>
                  <a:noFill/>
                </a:ln>
                <a:solidFill>
                  <a:schemeClr val="accent3"/>
                </a:solidFill>
                <a:effectLst/>
                <a:uLnTx/>
                <a:uFillTx/>
                <a:latin typeface="Cambria" pitchFamily="18" charset="0"/>
                <a:ea typeface="Calibri" pitchFamily="34" charset="0"/>
                <a:cs typeface="Times New Roman" pitchFamily="18" charset="0"/>
              </a:rPr>
              <a:t>Farmers Producer Companies (FPCs / FPOs)   </a:t>
            </a:r>
            <a:endParaRPr kumimoji="0" lang="en-US" altLang="en-US" sz="2000" b="1" i="1" u="none" strike="noStrike" kern="1200" cap="none" spc="0" normalizeH="0" baseline="0" noProof="0" dirty="0">
              <a:ln>
                <a:noFill/>
              </a:ln>
              <a:solidFill>
                <a:schemeClr val="accent3"/>
              </a:solidFill>
              <a:effectLst/>
              <a:uLnTx/>
              <a:uFillTx/>
              <a:latin typeface="Cambria" pitchFamily="18" charset="0"/>
              <a:ea typeface="Calibri" pitchFamily="34" charset="0"/>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itchFamily="34" charset="0"/>
              <a:ea typeface="Calibri" pitchFamily="34"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936274052"/>
              </p:ext>
            </p:extLst>
          </p:nvPr>
        </p:nvGraphicFramePr>
        <p:xfrm>
          <a:off x="406401" y="788989"/>
          <a:ext cx="11434234" cy="5773737"/>
        </p:xfrm>
        <a:graphic>
          <a:graphicData uri="http://schemas.openxmlformats.org/drawingml/2006/table">
            <a:tbl>
              <a:tblPr/>
              <a:tblGrid>
                <a:gridCol w="1828739">
                  <a:extLst>
                    <a:ext uri="{9D8B030D-6E8A-4147-A177-3AD203B41FA5}">
                      <a16:colId xmlns:a16="http://schemas.microsoft.com/office/drawing/2014/main" val="20000"/>
                    </a:ext>
                  </a:extLst>
                </a:gridCol>
                <a:gridCol w="9605495">
                  <a:extLst>
                    <a:ext uri="{9D8B030D-6E8A-4147-A177-3AD203B41FA5}">
                      <a16:colId xmlns:a16="http://schemas.microsoft.com/office/drawing/2014/main" val="20001"/>
                    </a:ext>
                  </a:extLst>
                </a:gridCol>
              </a:tblGrid>
              <a:tr h="2469016">
                <a:tc>
                  <a:txBody>
                    <a:bodyPr/>
                    <a:lstStyle/>
                    <a:p>
                      <a:pPr marL="9525"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Security Norms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txBody>
                  <a:tcPr marL="91437" marR="91437" marT="0" marB="0"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00B0F0"/>
                    </a:solidFill>
                  </a:tcPr>
                </a:tc>
                <a:tc>
                  <a:txBody>
                    <a:bodyPr/>
                    <a:lstStyle/>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Primary Security: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Term Loan - Assets created out of bank  loan.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For  Working Capital -Hypothecation of crop. All the farmer members to authorize the Company to execute document on their behalf.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outerShdw blurRad="38100" dist="38100" dir="2700000" algn="tl">
                              <a:srgbClr val="000000">
                                <a:alpha val="43137"/>
                              </a:srgbClr>
                            </a:outerShdw>
                          </a:effectLst>
                          <a:latin typeface="Cambria"/>
                          <a:ea typeface="Calibri" pitchFamily="34" charset="0"/>
                          <a:cs typeface="Times New Roman"/>
                        </a:rPr>
                        <a:t>Collateral security: </a:t>
                      </a:r>
                      <a:endParaRPr kumimoji="0" 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Cambria"/>
                        <a:ea typeface="Calibri" pitchFamily="34" charset="0"/>
                        <a:cs typeface="Times New Roman"/>
                      </a:endParaRPr>
                    </a:p>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outerShdw blurRad="38100" dist="38100" dir="2700000" algn="tl">
                              <a:srgbClr val="000000">
                                <a:alpha val="43137"/>
                              </a:srgbClr>
                            </a:outerShdw>
                          </a:effectLst>
                          <a:latin typeface="Cambria"/>
                          <a:ea typeface="Calibri" pitchFamily="34" charset="0"/>
                          <a:cs typeface="Times New Roman"/>
                        </a:rPr>
                        <a:t>No collateral security for limits Up to Rs 100 lakh</a:t>
                      </a:r>
                      <a:endParaRPr kumimoji="0" 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823005">
                <a:tc>
                  <a:txBody>
                    <a:bodyPr/>
                    <a:lstStyle/>
                    <a:p>
                      <a:pPr marL="9525"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a:ln>
                            <a:noFill/>
                          </a:ln>
                          <a:solidFill>
                            <a:schemeClr val="bg1"/>
                          </a:solidFill>
                          <a:effectLst/>
                          <a:latin typeface="Cambria"/>
                          <a:ea typeface="Calibri" pitchFamily="34" charset="0"/>
                          <a:cs typeface="Times New Roman"/>
                        </a:rPr>
                        <a:t>Margin Norms </a:t>
                      </a:r>
                      <a:endParaRPr kumimoji="0" lang="en-US" sz="1800" b="1" i="0" u="none" strike="noStrike" cap="none" normalizeH="0" baseline="0">
                        <a:ln>
                          <a:noFill/>
                        </a:ln>
                        <a:solidFill>
                          <a:schemeClr val="bg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Term Loan        : 15% of the project cost.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p>
                      <a:pPr marL="12700"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Working capital: 15% of the assessed amount.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r h="1234508">
                <a:tc>
                  <a:txBody>
                    <a:bodyPr/>
                    <a:lstStyle/>
                    <a:p>
                      <a:pPr marL="9525"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a:ln>
                            <a:noFill/>
                          </a:ln>
                          <a:solidFill>
                            <a:schemeClr val="bg1"/>
                          </a:solidFill>
                          <a:effectLst/>
                          <a:latin typeface="Cambria"/>
                          <a:ea typeface="Calibri" pitchFamily="34" charset="0"/>
                          <a:cs typeface="Times New Roman"/>
                        </a:rPr>
                        <a:t>Product Code </a:t>
                      </a:r>
                      <a:endParaRPr kumimoji="0" lang="en-US" sz="1800" b="1" i="0" u="none" strike="noStrike" cap="none" normalizeH="0" baseline="0">
                        <a:ln>
                          <a:noFill/>
                        </a:ln>
                        <a:solidFill>
                          <a:schemeClr val="bg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tab pos="2116138" algn="ctr"/>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5704-0012 	RBD-TL-KISAN MITRA (FPO/FPC)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p>
                      <a:pPr marL="0" marR="0" lvl="0" indent="0" algn="just" defTabSz="914400" rtl="0" eaLnBrk="1" fontAlgn="base" latinLnBrk="0" hangingPunct="1">
                        <a:lnSpc>
                          <a:spcPct val="150000"/>
                        </a:lnSpc>
                        <a:spcBef>
                          <a:spcPct val="0"/>
                        </a:spcBef>
                        <a:spcAft>
                          <a:spcPct val="0"/>
                        </a:spcAft>
                        <a:buClrTx/>
                        <a:buSzTx/>
                        <a:buFontTx/>
                        <a:buNone/>
                        <a:tabLst>
                          <a:tab pos="2116138" algn="ctr"/>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5809-0001 	RBD-OCC-KISAN MITRA (FPO/FPC)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p>
                      <a:pPr marL="0" marR="0" lvl="0" indent="0" algn="just" defTabSz="914400" rtl="0" eaLnBrk="1" fontAlgn="base" latinLnBrk="0" hangingPunct="1">
                        <a:lnSpc>
                          <a:spcPct val="150000"/>
                        </a:lnSpc>
                        <a:spcBef>
                          <a:spcPct val="0"/>
                        </a:spcBef>
                        <a:spcAft>
                          <a:spcPct val="0"/>
                        </a:spcAft>
                        <a:buClrTx/>
                        <a:buSzTx/>
                        <a:buFontTx/>
                        <a:buNone/>
                        <a:tabLst>
                          <a:tab pos="2116138" algn="ctr"/>
                        </a:tabLst>
                      </a:pPr>
                      <a:r>
                        <a:rPr kumimoji="0" lang="en-IN" sz="1800" b="1" i="0" u="none" strike="noStrike" cap="none" normalizeH="0" baseline="0" dirty="0">
                          <a:ln>
                            <a:noFill/>
                          </a:ln>
                          <a:solidFill>
                            <a:schemeClr val="bg1"/>
                          </a:solidFill>
                          <a:effectLst/>
                          <a:latin typeface="Cambria"/>
                          <a:ea typeface="Calibri" pitchFamily="34" charset="0"/>
                          <a:cs typeface="Times New Roman"/>
                        </a:rPr>
                        <a:t>5809-0002 	RBD-OCC-KISAN MITRA PML (FPO/FPC) </a:t>
                      </a:r>
                      <a:endParaRPr kumimoji="0" lang="en-US" sz="1800" b="1" i="0" u="none" strike="noStrike" cap="none" normalizeH="0" baseline="0" dirty="0">
                        <a:ln>
                          <a:noFill/>
                        </a:ln>
                        <a:solidFill>
                          <a:schemeClr val="bg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2"/>
                  </a:ext>
                </a:extLst>
              </a:tr>
              <a:tr h="1247208">
                <a:tc>
                  <a:txBody>
                    <a:bodyPr/>
                    <a:lstStyle/>
                    <a:p>
                      <a:pPr marL="9525" marR="0" lvl="0" indent="0" algn="just" defTabSz="914400" rtl="0" eaLnBrk="1" fontAlgn="base" latinLnBrk="0" hangingPunct="1">
                        <a:lnSpc>
                          <a:spcPct val="150000"/>
                        </a:lnSpc>
                        <a:spcBef>
                          <a:spcPct val="0"/>
                        </a:spcBef>
                        <a:spcAft>
                          <a:spcPct val="0"/>
                        </a:spcAft>
                        <a:buClrTx/>
                        <a:buSzTx/>
                        <a:buFontTx/>
                        <a:buNone/>
                        <a:tabLst/>
                      </a:pPr>
                      <a:r>
                        <a:rPr kumimoji="0" lang="en-IN" sz="1800" b="1" i="0" u="none" strike="noStrike" cap="none" normalizeH="0" baseline="0">
                          <a:ln>
                            <a:noFill/>
                          </a:ln>
                          <a:solidFill>
                            <a:schemeClr val="bg1"/>
                          </a:solidFill>
                          <a:effectLst/>
                          <a:latin typeface="Cambria"/>
                          <a:ea typeface="Calibri" pitchFamily="34" charset="0"/>
                          <a:cs typeface="Times New Roman"/>
                        </a:rPr>
                        <a:t>Other details</a:t>
                      </a:r>
                      <a:endParaRPr kumimoji="0" lang="en-US" sz="1800" b="1" i="0" u="none" strike="noStrike" cap="none" normalizeH="0" baseline="0">
                        <a:ln>
                          <a:noFill/>
                        </a:ln>
                        <a:solidFill>
                          <a:schemeClr val="bg1"/>
                        </a:solidFill>
                        <a:effectLst/>
                        <a:latin typeface="Cambria"/>
                        <a:ea typeface="Calibri" pitchFamily="34" charset="0"/>
                        <a:cs typeface="Times New Roman"/>
                      </a:endParaRP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just" defTabSz="914400" rtl="0" eaLnBrk="1" fontAlgn="base" latinLnBrk="0" hangingPunct="1">
                        <a:lnSpc>
                          <a:spcPct val="150000"/>
                        </a:lnSpc>
                        <a:spcBef>
                          <a:spcPct val="0"/>
                        </a:spcBef>
                        <a:spcAft>
                          <a:spcPts val="75"/>
                        </a:spcAft>
                        <a:buClr>
                          <a:srgbClr val="000000"/>
                        </a:buClr>
                        <a:buSzPts val="1200"/>
                        <a:buFont typeface="Arial" pitchFamily="34" charset="0"/>
                        <a:buNone/>
                        <a:tabLst/>
                      </a:pPr>
                      <a:r>
                        <a:rPr kumimoji="0" lang="en-IN" sz="1800" b="1" i="0" u="none" strike="noStrike" cap="none" normalizeH="0" baseline="0" dirty="0">
                          <a:ln>
                            <a:noFill/>
                          </a:ln>
                          <a:solidFill>
                            <a:schemeClr val="bg1"/>
                          </a:solidFill>
                          <a:effectLst/>
                          <a:latin typeface="Cambria"/>
                          <a:cs typeface="Arial"/>
                        </a:rPr>
                        <a:t>Credit Guarantee Cover: </a:t>
                      </a:r>
                    </a:p>
                    <a:p>
                      <a:pPr marL="0" marR="0" lvl="0" indent="0" algn="just" defTabSz="914400" rtl="0" eaLnBrk="1" fontAlgn="base" latinLnBrk="0" hangingPunct="1">
                        <a:lnSpc>
                          <a:spcPct val="150000"/>
                        </a:lnSpc>
                        <a:spcBef>
                          <a:spcPct val="0"/>
                        </a:spcBef>
                        <a:spcAft>
                          <a:spcPts val="75"/>
                        </a:spcAft>
                        <a:buClr>
                          <a:srgbClr val="000000"/>
                        </a:buClr>
                        <a:buSzPts val="1200"/>
                        <a:buFont typeface="Arial" pitchFamily="34" charset="0"/>
                        <a:buNone/>
                        <a:tabLst/>
                      </a:pPr>
                      <a:r>
                        <a:rPr kumimoji="0" lang="en-IN" sz="1800" b="1" i="0" u="none" strike="noStrike" cap="none" normalizeH="0" baseline="0" dirty="0">
                          <a:ln>
                            <a:noFill/>
                          </a:ln>
                          <a:solidFill>
                            <a:schemeClr val="bg1"/>
                          </a:solidFill>
                          <a:effectLst/>
                          <a:latin typeface="Cambria"/>
                          <a:cs typeface="Arial"/>
                        </a:rPr>
                        <a:t>85% of the eligible sanctioned credit facility or to Rs 85.00 lakh, whichever is lower.  </a:t>
                      </a:r>
                    </a:p>
                  </a:txBody>
                  <a:tcPr marL="91437" marR="9143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3"/>
                  </a:ext>
                </a:extLst>
              </a:tr>
            </a:tbl>
          </a:graphicData>
        </a:graphic>
      </p:graphicFrame>
      <p:sp>
        <p:nvSpPr>
          <p:cNvPr id="2" name="Date Placeholder 1">
            <a:extLst>
              <a:ext uri="{FF2B5EF4-FFF2-40B4-BE49-F238E27FC236}">
                <a16:creationId xmlns:a16="http://schemas.microsoft.com/office/drawing/2014/main" id="{8B536C09-24A6-B3E6-433A-076A5E7DF0FA}"/>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590B6D7-099F-4B06-9F87-900AFCC1E5EC}" type="datetime1">
              <a:rPr kumimoji="0" lang="en-US" sz="1100" b="0" i="0" u="none" strike="noStrike" kern="1200" cap="none" spc="0" normalizeH="0" baseline="0" noProof="0" smtClean="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1/31/2025</a:t>
            </a:fld>
            <a:endParaRPr kumimoji="0" lang="en-US" sz="1100" b="0" i="0" u="none" strike="noStrike" kern="1200" cap="none" spc="0" normalizeH="0" baseline="0" noProof="0">
              <a:ln>
                <a:noFill/>
              </a:ln>
              <a:solidFill>
                <a:prstClr val="white">
                  <a:tint val="75000"/>
                  <a:alpha val="60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11EA139D-9F2F-4F92-8A02-3D62412BAE5C}"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27</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pic>
        <p:nvPicPr>
          <p:cNvPr id="8" name="Picture 7" descr="A picture containing player, holding, man&#10;&#10;Description automatically generated">
            <a:extLst>
              <a:ext uri="{FF2B5EF4-FFF2-40B4-BE49-F238E27FC236}">
                <a16:creationId xmlns:a16="http://schemas.microsoft.com/office/drawing/2014/main" id="{2BFF34E1-52DC-4F78-AC55-A9F0119149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3112" y="28152"/>
            <a:ext cx="2348703" cy="662412"/>
          </a:xfrm>
          <a:prstGeom prst="rect">
            <a:avLst/>
          </a:prstGeom>
        </p:spPr>
      </p:pic>
    </p:spTree>
    <p:extLst>
      <p:ext uri="{BB962C8B-B14F-4D97-AF65-F5344CB8AC3E}">
        <p14:creationId xmlns:p14="http://schemas.microsoft.com/office/powerpoint/2010/main" val="26375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C3BD8-91B5-2CBE-1777-6C39CA1D6892}"/>
              </a:ext>
            </a:extLst>
          </p:cNvPr>
          <p:cNvSpPr>
            <a:spLocks noGrp="1"/>
          </p:cNvSpPr>
          <p:nvPr>
            <p:ph type="title"/>
          </p:nvPr>
        </p:nvSpPr>
        <p:spPr>
          <a:xfrm>
            <a:off x="4444181" y="629266"/>
            <a:ext cx="6990735" cy="1641986"/>
          </a:xfrm>
        </p:spPr>
        <p:txBody>
          <a:bodyPr>
            <a:normAutofit/>
          </a:bodyPr>
          <a:lstStyle/>
          <a:p>
            <a:pPr>
              <a:lnSpc>
                <a:spcPct val="90000"/>
              </a:lnSpc>
            </a:pPr>
            <a:r>
              <a:rPr lang="en-US" sz="2600" dirty="0"/>
              <a:t>Credit Guarantee coverage for the loans sanctioned to FPOs under </a:t>
            </a:r>
            <a:r>
              <a:rPr lang="en-US" sz="2600" dirty="0" err="1">
                <a:highlight>
                  <a:srgbClr val="0000FF"/>
                </a:highlight>
              </a:rPr>
              <a:t>NABSanrakshan</a:t>
            </a:r>
            <a:r>
              <a:rPr lang="en-US" sz="2600" dirty="0">
                <a:highlight>
                  <a:srgbClr val="0000FF"/>
                </a:highlight>
              </a:rPr>
              <a:t> Trustee Pvt. Ltd (NTPL)</a:t>
            </a:r>
          </a:p>
        </p:txBody>
      </p:sp>
      <p:sp>
        <p:nvSpPr>
          <p:cNvPr id="3" name="Content Placeholder 2">
            <a:extLst>
              <a:ext uri="{FF2B5EF4-FFF2-40B4-BE49-F238E27FC236}">
                <a16:creationId xmlns:a16="http://schemas.microsoft.com/office/drawing/2014/main" id="{8B282296-A037-DCFC-DBFF-4C8C73CDF8DC}"/>
              </a:ext>
            </a:extLst>
          </p:cNvPr>
          <p:cNvSpPr>
            <a:spLocks noGrp="1"/>
          </p:cNvSpPr>
          <p:nvPr>
            <p:ph idx="1"/>
          </p:nvPr>
        </p:nvSpPr>
        <p:spPr>
          <a:xfrm>
            <a:off x="4706649" y="2438400"/>
            <a:ext cx="6837651" cy="3809999"/>
          </a:xfrm>
        </p:spPr>
        <p:txBody>
          <a:bodyPr>
            <a:normAutofit/>
          </a:bodyPr>
          <a:lstStyle/>
          <a:p>
            <a:pPr>
              <a:lnSpc>
                <a:spcPct val="90000"/>
              </a:lnSpc>
            </a:pPr>
            <a:r>
              <a:rPr lang="en-US" sz="1700" dirty="0"/>
              <a:t>FPO financing was implemented by Small Farmers’ Agribusiness Consortium (SFAC) - the Society sponsored by Department of Agriculture, Government of India. </a:t>
            </a:r>
          </a:p>
          <a:p>
            <a:pPr>
              <a:lnSpc>
                <a:spcPct val="90000"/>
              </a:lnSpc>
            </a:pPr>
            <a:r>
              <a:rPr lang="en-US" sz="1700" dirty="0"/>
              <a:t>NABARD, Mumbai vide their letter dated 10.01.2023 informed that </a:t>
            </a:r>
            <a:r>
              <a:rPr lang="en-US" sz="1700" dirty="0" err="1"/>
              <a:t>NABSanrakshan</a:t>
            </a:r>
            <a:r>
              <a:rPr lang="en-US" sz="1700" dirty="0"/>
              <a:t> Trustee Pvt. Ltd (NTPL), a subsidiary of NABARD is implementing Credit Guarantee Fund Trust for Farmers Producer Organizations (CGFTFPO).</a:t>
            </a:r>
          </a:p>
          <a:p>
            <a:pPr>
              <a:lnSpc>
                <a:spcPct val="90000"/>
              </a:lnSpc>
            </a:pPr>
            <a:r>
              <a:rPr lang="en-US" sz="1700" dirty="0"/>
              <a:t>Credit Guarantee application has to be submitted through online and Standard Process on Credit Guarantee coverage under loans sanctioned to FPOs</a:t>
            </a:r>
          </a:p>
        </p:txBody>
      </p:sp>
      <p:sp>
        <p:nvSpPr>
          <p:cNvPr id="4" name="Date Placeholder 3">
            <a:extLst>
              <a:ext uri="{FF2B5EF4-FFF2-40B4-BE49-F238E27FC236}">
                <a16:creationId xmlns:a16="http://schemas.microsoft.com/office/drawing/2014/main" id="{7680B7A4-0E07-B63A-7EAA-6522FA5A6675}"/>
              </a:ext>
            </a:extLst>
          </p:cNvPr>
          <p:cNvSpPr>
            <a:spLocks noGrp="1"/>
          </p:cNvSpPr>
          <p:nvPr>
            <p:ph type="dt" sz="half" idx="10"/>
          </p:nvPr>
        </p:nvSpPr>
        <p:spPr>
          <a:xfrm>
            <a:off x="8129874" y="6355080"/>
            <a:ext cx="3414426" cy="304799"/>
          </a:xfrm>
        </p:spPr>
        <p:txBody>
          <a:bodyPr>
            <a:normAutofit/>
          </a:bodyPr>
          <a:lstStyle/>
          <a:p>
            <a:pPr algn="r">
              <a:spcAft>
                <a:spcPts val="600"/>
              </a:spcAft>
            </a:pPr>
            <a:fld id="{FDD59542-F90E-4809-8C00-F6CF65FA7DF9}" type="datetime1">
              <a:rPr lang="en-US" smtClean="0"/>
              <a:pPr algn="r">
                <a:spcAft>
                  <a:spcPts val="600"/>
                </a:spcAft>
              </a:pPr>
              <a:t>1/31/2025</a:t>
            </a:fld>
            <a:endParaRPr lang="en-US"/>
          </a:p>
        </p:txBody>
      </p:sp>
      <p:sp>
        <p:nvSpPr>
          <p:cNvPr id="5" name="Slide Number Placeholder 4">
            <a:extLst>
              <a:ext uri="{FF2B5EF4-FFF2-40B4-BE49-F238E27FC236}">
                <a16:creationId xmlns:a16="http://schemas.microsoft.com/office/drawing/2014/main" id="{61981D67-A61E-981E-3C20-6B17A7CDFF1B}"/>
              </a:ext>
            </a:extLst>
          </p:cNvPr>
          <p:cNvSpPr>
            <a:spLocks noGrp="1"/>
          </p:cNvSpPr>
          <p:nvPr>
            <p:ph type="sldNum" sz="quarter" idx="12"/>
          </p:nvPr>
        </p:nvSpPr>
        <p:spPr/>
        <p:txBody>
          <a:bodyPr>
            <a:normAutofit/>
          </a:bodyPr>
          <a:lstStyle/>
          <a:p>
            <a:pPr>
              <a:spcAft>
                <a:spcPts val="600"/>
              </a:spcAft>
            </a:pPr>
            <a:fld id="{36BDB18B-8B55-4822-9F71-0E9F42DF6D73}" type="slidenum">
              <a:rPr lang="en-US" smtClean="0"/>
              <a:pPr>
                <a:spcAft>
                  <a:spcPts val="600"/>
                </a:spcAft>
              </a:pPr>
              <a:t>28</a:t>
            </a:fld>
            <a:endParaRPr lang="en-US"/>
          </a:p>
        </p:txBody>
      </p:sp>
      <p:pic>
        <p:nvPicPr>
          <p:cNvPr id="7" name="Picture 6" descr="A hand holding a pen and shading circles on a sheet">
            <a:extLst>
              <a:ext uri="{FF2B5EF4-FFF2-40B4-BE49-F238E27FC236}">
                <a16:creationId xmlns:a16="http://schemas.microsoft.com/office/drawing/2014/main" id="{BD5FC656-80F0-0785-C7CF-126171902458}"/>
              </a:ext>
            </a:extLst>
          </p:cNvPr>
          <p:cNvPicPr>
            <a:picLocks noChangeAspect="1"/>
          </p:cNvPicPr>
          <p:nvPr/>
        </p:nvPicPr>
        <p:blipFill>
          <a:blip r:embed="rId3"/>
          <a:srcRect l="44997" r="20526" b="-1"/>
          <a:stretch/>
        </p:blipFill>
        <p:spPr>
          <a:xfrm>
            <a:off x="-1" y="10"/>
            <a:ext cx="4058949" cy="6857990"/>
          </a:xfrm>
          <a:prstGeom prst="rect">
            <a:avLst/>
          </a:prstGeom>
        </p:spPr>
      </p:pic>
    </p:spTree>
    <p:extLst>
      <p:ext uri="{BB962C8B-B14F-4D97-AF65-F5344CB8AC3E}">
        <p14:creationId xmlns:p14="http://schemas.microsoft.com/office/powerpoint/2010/main" val="346877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13ECA-7AE5-C0C9-9F7B-B446C3F97507}"/>
              </a:ext>
            </a:extLst>
          </p:cNvPr>
          <p:cNvSpPr>
            <a:spLocks noGrp="1"/>
          </p:cNvSpPr>
          <p:nvPr>
            <p:ph type="title"/>
          </p:nvPr>
        </p:nvSpPr>
        <p:spPr>
          <a:xfrm>
            <a:off x="636916" y="4542503"/>
            <a:ext cx="9184606" cy="1179870"/>
          </a:xfrm>
        </p:spPr>
        <p:txBody>
          <a:bodyPr vert="horz" lIns="91440" tIns="45720" rIns="91440" bIns="45720" rtlCol="0" anchor="b">
            <a:normAutofit/>
          </a:bodyPr>
          <a:lstStyle/>
          <a:p>
            <a:pPr>
              <a:lnSpc>
                <a:spcPct val="90000"/>
              </a:lnSpc>
            </a:pPr>
            <a:r>
              <a:rPr lang="en-US" sz="7200" dirty="0">
                <a:highlight>
                  <a:srgbClr val="008000"/>
                </a:highlight>
              </a:rPr>
              <a:t>Cold Storage Unit</a:t>
            </a:r>
          </a:p>
        </p:txBody>
      </p:sp>
      <p:sp>
        <p:nvSpPr>
          <p:cNvPr id="4" name="Date Placeholder 3">
            <a:extLst>
              <a:ext uri="{FF2B5EF4-FFF2-40B4-BE49-F238E27FC236}">
                <a16:creationId xmlns:a16="http://schemas.microsoft.com/office/drawing/2014/main" id="{1F87FA8D-B28C-21DE-C72A-2E898B24F832}"/>
              </a:ext>
            </a:extLst>
          </p:cNvPr>
          <p:cNvSpPr>
            <a:spLocks noGrp="1"/>
          </p:cNvSpPr>
          <p:nvPr>
            <p:ph type="dt" sz="half" idx="10"/>
          </p:nvPr>
        </p:nvSpPr>
        <p:spPr/>
        <p:txBody>
          <a:bodyPr vert="horz" lIns="91440" tIns="45720" rIns="91440" bIns="45720" rtlCol="0" anchor="t">
            <a:normAutofit/>
          </a:bodyPr>
          <a:lstStyle/>
          <a:p>
            <a:pPr defTabSz="914400">
              <a:spcAft>
                <a:spcPts val="600"/>
              </a:spcAft>
            </a:pPr>
            <a:fld id="{FDD59542-F90E-4809-8C00-F6CF65FA7DF9}" type="datetime1">
              <a:rPr lang="en-US"/>
              <a:pPr defTabSz="914400">
                <a:spcAft>
                  <a:spcPts val="600"/>
                </a:spcAft>
              </a:pPr>
              <a:t>1/31/2025</a:t>
            </a:fld>
            <a:endParaRPr lang="en-US"/>
          </a:p>
        </p:txBody>
      </p:sp>
      <p:sp>
        <p:nvSpPr>
          <p:cNvPr id="5" name="Slide Number Placeholder 4">
            <a:extLst>
              <a:ext uri="{FF2B5EF4-FFF2-40B4-BE49-F238E27FC236}">
                <a16:creationId xmlns:a16="http://schemas.microsoft.com/office/drawing/2014/main" id="{93CCD97D-1795-29A1-CCEC-9BF46D9CF100}"/>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36BDB18B-8B55-4822-9F71-0E9F42DF6D73}" type="slidenum">
              <a:rPr lang="en-US"/>
              <a:pPr defTabSz="914400">
                <a:spcAft>
                  <a:spcPts val="600"/>
                </a:spcAft>
              </a:pPr>
              <a:t>29</a:t>
            </a:fld>
            <a:endParaRPr lang="en-US"/>
          </a:p>
        </p:txBody>
      </p:sp>
      <p:pic>
        <p:nvPicPr>
          <p:cNvPr id="7" name="Picture 6" descr="Yellow freight container with the sky as background">
            <a:extLst>
              <a:ext uri="{FF2B5EF4-FFF2-40B4-BE49-F238E27FC236}">
                <a16:creationId xmlns:a16="http://schemas.microsoft.com/office/drawing/2014/main" id="{9BACF87E-418B-33B7-9049-40ADEDFAA78E}"/>
              </a:ext>
            </a:extLst>
          </p:cNvPr>
          <p:cNvPicPr>
            <a:picLocks noChangeAspect="1"/>
          </p:cNvPicPr>
          <p:nvPr/>
        </p:nvPicPr>
        <p:blipFill>
          <a:blip r:embed="rId3"/>
          <a:srcRect r="-1" b="31792"/>
          <a:stretch/>
        </p:blipFill>
        <p:spPr>
          <a:xfrm>
            <a:off x="635458" y="640080"/>
            <a:ext cx="9186063" cy="3602736"/>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251887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8947355" y="1325880"/>
            <a:ext cx="2596945" cy="306650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0"/>
              </a:spcBef>
              <a:spcAft>
                <a:spcPts val="600"/>
              </a:spcAft>
            </a:pPr>
            <a:r>
              <a:rPr lang="en-US" sz="5400" dirty="0">
                <a:solidFill>
                  <a:schemeClr val="tx2"/>
                </a:solidFill>
                <a:latin typeface="+mj-lt"/>
                <a:ea typeface="+mj-ea"/>
                <a:cs typeface="+mj-cs"/>
              </a:rPr>
              <a:t>Cold Storage Unit</a:t>
            </a:r>
          </a:p>
        </p:txBody>
      </p:sp>
      <p:sp>
        <p:nvSpPr>
          <p:cNvPr id="2" name="Date Placeholder 1">
            <a:extLst>
              <a:ext uri="{FF2B5EF4-FFF2-40B4-BE49-F238E27FC236}">
                <a16:creationId xmlns:a16="http://schemas.microsoft.com/office/drawing/2014/main" id="{E3EE4311-296D-3EBA-C455-BEC8A624DCB4}"/>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fld id="{7DE3054E-0123-476B-A3CB-36FEAD88E87D}" type="datetime1">
              <a:rPr lang="en-US" smtClean="0"/>
              <a:pPr algn="r" defTabSz="914400">
                <a:spcAft>
                  <a:spcPts val="600"/>
                </a:spcAft>
              </a:pPr>
              <a:t>1/31/2025</a:t>
            </a:fld>
            <a:endParaRPr lang="en-US"/>
          </a:p>
        </p:txBody>
      </p:sp>
      <p:sp>
        <p:nvSpPr>
          <p:cNvPr id="6" name="Slide Number Placeholder 5"/>
          <p:cNvSpPr>
            <a:spLocks noGrp="1"/>
          </p:cNvSpPr>
          <p:nvPr>
            <p:ph type="sldNum" sz="quarter" idx="12"/>
          </p:nvPr>
        </p:nvSpPr>
        <p:spPr/>
        <p:txBody>
          <a:bodyPr vert="horz" lIns="91440" tIns="45720" rIns="91440" bIns="45720" rtlCol="0" anchor="b">
            <a:normAutofit/>
          </a:bodyPr>
          <a:lstStyle/>
          <a:p>
            <a:pPr defTabSz="914400">
              <a:spcAft>
                <a:spcPts val="600"/>
              </a:spcAft>
            </a:pPr>
            <a:fld id="{36BDB18B-8B55-4822-9F71-0E9F42DF6D73}" type="slidenum">
              <a:rPr lang="en-US" smtClean="0"/>
              <a:pPr defTabSz="914400">
                <a:spcAft>
                  <a:spcPts val="600"/>
                </a:spcAft>
              </a:pPr>
              <a:t>30</a:t>
            </a:fld>
            <a:endParaRPr lang="en-US"/>
          </a:p>
        </p:txBody>
      </p:sp>
      <p:pic>
        <p:nvPicPr>
          <p:cNvPr id="8" name="Picture 7" descr="A picture containing player, holding, man&#10;&#10;Description automatically generated">
            <a:extLst>
              <a:ext uri="{FF2B5EF4-FFF2-40B4-BE49-F238E27FC236}">
                <a16:creationId xmlns:a16="http://schemas.microsoft.com/office/drawing/2014/main" id="{2BFF34E1-52DC-4F78-AC55-A9F0119149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3112" y="28152"/>
            <a:ext cx="2348703" cy="662412"/>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3157076982"/>
              </p:ext>
            </p:extLst>
          </p:nvPr>
        </p:nvGraphicFramePr>
        <p:xfrm>
          <a:off x="115503" y="295729"/>
          <a:ext cx="8304597" cy="6474970"/>
        </p:xfrm>
        <a:graphic>
          <a:graphicData uri="http://schemas.openxmlformats.org/drawingml/2006/table">
            <a:tbl>
              <a:tblPr firstRow="1" bandRow="1"/>
              <a:tblGrid>
                <a:gridCol w="1820879">
                  <a:extLst>
                    <a:ext uri="{9D8B030D-6E8A-4147-A177-3AD203B41FA5}">
                      <a16:colId xmlns:a16="http://schemas.microsoft.com/office/drawing/2014/main" val="20000"/>
                    </a:ext>
                  </a:extLst>
                </a:gridCol>
                <a:gridCol w="6483718">
                  <a:extLst>
                    <a:ext uri="{9D8B030D-6E8A-4147-A177-3AD203B41FA5}">
                      <a16:colId xmlns:a16="http://schemas.microsoft.com/office/drawing/2014/main" val="20001"/>
                    </a:ext>
                  </a:extLst>
                </a:gridCol>
              </a:tblGrid>
              <a:tr h="14372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altLang="en-US" sz="1600" b="1" i="0" u="none" strike="noStrike" cap="none" normalizeH="0" baseline="0" dirty="0">
                          <a:ln>
                            <a:noFill/>
                          </a:ln>
                          <a:solidFill>
                            <a:schemeClr val="tx1"/>
                          </a:solidFill>
                          <a:effectLst/>
                          <a:latin typeface="Cambria"/>
                          <a:cs typeface="Times New Roman"/>
                        </a:rPr>
                        <a:t>Economic size of unit &amp; land requirement </a:t>
                      </a:r>
                      <a:endParaRPr kumimoji="0" lang="en-US" altLang="en-US" sz="1600" b="1" i="0" u="none" strike="noStrike" cap="none" normalizeH="0" baseline="0" dirty="0">
                        <a:ln>
                          <a:noFill/>
                        </a:ln>
                        <a:solidFill>
                          <a:schemeClr val="tx1"/>
                        </a:solidFill>
                        <a:effectLst/>
                        <a:latin typeface="Cambria"/>
                        <a:ea typeface="Calibri" panose="020F0502020204030204" pitchFamily="34" charset="0"/>
                        <a:cs typeface="Times New Roman"/>
                      </a:endParaRPr>
                    </a:p>
                    <a:p>
                      <a:endParaRPr lang="en-US" sz="1600" i="0" dirty="0">
                        <a:solidFill>
                          <a:schemeClr val="tx1"/>
                        </a:solidFill>
                        <a:latin typeface="Cambria"/>
                      </a:endParaRPr>
                    </a:p>
                  </a:txBody>
                  <a:tcPr marL="91049" marR="91049" marT="34143" marB="34143">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00B0F0"/>
                    </a:solidFill>
                  </a:tcPr>
                </a:tc>
                <a:tc>
                  <a:txBody>
                    <a:bodyPr/>
                    <a:lstStyle/>
                    <a:p>
                      <a:pPr marL="342900" marR="0" lvl="0" indent="-342900" algn="just" defTabSz="914400" rtl="0" eaLnBrk="1" fontAlgn="base" latinLnBrk="0" hangingPunct="1">
                        <a:lnSpc>
                          <a:spcPct val="115000"/>
                        </a:lnSpc>
                        <a:spcBef>
                          <a:spcPct val="0"/>
                        </a:spcBef>
                        <a:spcAft>
                          <a:spcPct val="0"/>
                        </a:spcAft>
                        <a:buClr>
                          <a:srgbClr val="000000"/>
                        </a:buClr>
                        <a:buSzPts val="1200"/>
                        <a:buFont typeface="Wingdings" panose="05000000000000000000" pitchFamily="2" charset="2"/>
                        <a:buChar char=""/>
                        <a:tabLst/>
                      </a:pPr>
                      <a:r>
                        <a:rPr kumimoji="0" lang="en-IN"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ea typeface="Times New Roman" panose="02020603050405020304" pitchFamily="18" charset="0"/>
                          <a:cs typeface="Wingdings" panose="05000000000000000000" pitchFamily="2" charset="2"/>
                        </a:rPr>
                        <a:t>5000 MT capacity unit is considered as viable (70:30 utilization of the capacity for rentals and own use). </a:t>
                      </a:r>
                      <a:endParaRPr kumimoji="0" lang="en-US"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Arial"/>
                      </a:endParaRPr>
                    </a:p>
                    <a:p>
                      <a:pPr marL="342900" marR="0" lvl="0" indent="-342900" algn="just" defTabSz="914400" rtl="0" eaLnBrk="1" fontAlgn="base" latinLnBrk="0" hangingPunct="1">
                        <a:lnSpc>
                          <a:spcPct val="115000"/>
                        </a:lnSpc>
                        <a:spcBef>
                          <a:spcPct val="0"/>
                        </a:spcBef>
                        <a:spcAft>
                          <a:spcPct val="0"/>
                        </a:spcAft>
                        <a:buClr>
                          <a:srgbClr val="000000"/>
                        </a:buClr>
                        <a:buSzPts val="1200"/>
                        <a:buFont typeface="Wingdings" panose="05000000000000000000" pitchFamily="2" charset="2"/>
                        <a:buChar char=""/>
                        <a:tabLst/>
                      </a:pPr>
                      <a:r>
                        <a:rPr kumimoji="0" lang="en-IN" altLang="en-US" sz="1600" b="1" i="0" u="none" strike="noStrike" cap="none" normalizeH="0" baseline="0" dirty="0">
                          <a:ln>
                            <a:noFill/>
                          </a:ln>
                          <a:solidFill>
                            <a:schemeClr val="tx1"/>
                          </a:solidFill>
                          <a:effectLst/>
                          <a:latin typeface="Cambria"/>
                          <a:cs typeface="Times New Roman"/>
                        </a:rPr>
                        <a:t>No minimum capacity stipulations for projects of Governments/ Government owned corporations</a:t>
                      </a:r>
                      <a:endParaRPr lang="en-US" sz="1600" i="0" dirty="0">
                        <a:solidFill>
                          <a:schemeClr val="tx1"/>
                        </a:solidFill>
                        <a:latin typeface="Cambria"/>
                        <a:cs typeface="Times New Roman"/>
                      </a:endParaRPr>
                    </a:p>
                  </a:txBody>
                  <a:tcPr marL="91049" marR="91049" marT="34143" marB="34143">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48237">
                <a:tc>
                  <a:txBody>
                    <a:bodyPr/>
                    <a:lstStyle>
                      <a:lvl1pPr marL="26988">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26670" marR="0" lvl="0" indent="0" algn="l" defTabSz="914400" rtl="0" eaLnBrk="1" fontAlgn="base" latinLnBrk="0" hangingPunct="1">
                        <a:lnSpc>
                          <a:spcPct val="115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Purpose </a:t>
                      </a:r>
                      <a:endParaRPr kumimoji="0" lang="en-US" altLang="en-US" sz="1600" b="1" i="0" u="none" strike="noStrike" cap="none" normalizeH="0" baseline="0">
                        <a:ln>
                          <a:noFill/>
                        </a:ln>
                        <a:solidFill>
                          <a:schemeClr val="tx1"/>
                        </a:solidFill>
                        <a:effectLst/>
                        <a:latin typeface="Cambria"/>
                        <a:ea typeface="Calibri" panose="020F0502020204030204" pitchFamily="34" charset="0"/>
                        <a:cs typeface="Times New Roman"/>
                      </a:endParaRP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lvl1pPr marL="26988">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26670" marR="0" lvl="0" indent="0" algn="l" defTabSz="914400" rtl="0" eaLnBrk="1" fontAlgn="base" latinLnBrk="0" hangingPunct="1">
                        <a:lnSpc>
                          <a:spcPct val="115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Times New Roman"/>
                        </a:rPr>
                        <a:t>Term Loan/Cash Credit Facility/Over Draft Facility</a:t>
                      </a:r>
                      <a:r>
                        <a:rPr kumimoji="0" lang="en-IN" altLang="en-US" sz="1600" b="1" i="0" u="none" strike="noStrike" cap="none" normalizeH="0" baseline="0" dirty="0">
                          <a:ln>
                            <a:noFill/>
                          </a:ln>
                          <a:solidFill>
                            <a:schemeClr val="tx1"/>
                          </a:solidFill>
                          <a:effectLst/>
                          <a:latin typeface="Cambria"/>
                          <a:cs typeface="Times New Roman"/>
                        </a:rPr>
                        <a:t>: </a:t>
                      </a: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r h="91167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Quantum of finance /  </a:t>
                      </a:r>
                      <a:endParaRPr kumimoji="0" lang="en-US" altLang="en-US" sz="1600" b="1" i="0" u="none" strike="noStrike" cap="none" normalizeH="0" baseline="0">
                        <a:ln>
                          <a:noFill/>
                        </a:ln>
                        <a:solidFill>
                          <a:schemeClr val="tx1"/>
                        </a:solidFill>
                        <a:effectLst/>
                        <a:latin typeface="Cambria"/>
                        <a:ea typeface="Calibri" panose="020F0502020204030204" pitchFamily="34" charset="0"/>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Assessment </a:t>
                      </a:r>
                      <a:endParaRPr kumimoji="0" lang="en-US" altLang="en-US" sz="1600" b="1" i="0" u="none" strike="noStrike" cap="none" normalizeH="0" baseline="0">
                        <a:ln>
                          <a:noFill/>
                        </a:ln>
                        <a:solidFill>
                          <a:schemeClr val="tx1"/>
                        </a:solidFill>
                        <a:effectLst/>
                        <a:latin typeface="Cambria"/>
                        <a:cs typeface="Times New Roman"/>
                      </a:endParaRP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Term Loan: Based on Project cost. </a:t>
                      </a:r>
                      <a:endParaRPr kumimoji="0" lang="en-US" altLang="en-US" sz="1600" b="1" i="0" u="none" strike="noStrike" cap="none" normalizeH="0" baseline="0" dirty="0">
                        <a:ln>
                          <a:noFill/>
                        </a:ln>
                        <a:solidFill>
                          <a:schemeClr val="tx1"/>
                        </a:solidFill>
                        <a:effectLst/>
                        <a:latin typeface="Cambria"/>
                        <a:ea typeface="Calibri" panose="020F0502020204030204" pitchFamily="34" charset="0"/>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Working Capital: Cash budget method</a:t>
                      </a: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Maximum Amount of </a:t>
                      </a:r>
                      <a:r>
                        <a:rPr kumimoji="0" lang="en-IN" altLang="en-US" sz="1600" b="1" i="0" u="none" strike="noStrike" cap="none" normalizeH="0" baseline="0" dirty="0" err="1">
                          <a:ln>
                            <a:noFill/>
                          </a:ln>
                          <a:solidFill>
                            <a:schemeClr val="tx1"/>
                          </a:solidFill>
                          <a:effectLst/>
                          <a:latin typeface="Cambria"/>
                          <a:cs typeface="Times New Roman"/>
                        </a:rPr>
                        <a:t>Loan:Rs</a:t>
                      </a:r>
                      <a:r>
                        <a:rPr kumimoji="0" lang="en-IN" altLang="en-US" sz="1600" b="1" i="0" u="none" strike="noStrike" cap="none" normalizeH="0" baseline="0" dirty="0">
                          <a:ln>
                            <a:noFill/>
                          </a:ln>
                          <a:solidFill>
                            <a:schemeClr val="tx1"/>
                          </a:solidFill>
                          <a:effectLst/>
                          <a:latin typeface="Cambria"/>
                          <a:cs typeface="Times New Roman"/>
                        </a:rPr>
                        <a:t>  100 Cr </a:t>
                      </a: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2"/>
                  </a:ext>
                </a:extLst>
              </a:tr>
              <a:tr h="622421">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Margin Norms </a:t>
                      </a:r>
                      <a:endParaRPr kumimoji="0" lang="en-US" altLang="en-US" sz="1600" b="1" i="0" u="none" strike="noStrike" cap="none" normalizeH="0" baseline="0">
                        <a:ln>
                          <a:noFill/>
                        </a:ln>
                        <a:solidFill>
                          <a:schemeClr val="tx1"/>
                        </a:solidFill>
                        <a:effectLst/>
                        <a:latin typeface="Cambria"/>
                        <a:ea typeface="Calibri" panose="020F0502020204030204" pitchFamily="34" charset="0"/>
                        <a:cs typeface="Times New Roman"/>
                      </a:endParaRP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Times New Roman"/>
                        </a:rPr>
                        <a:t>Term Loan         : 25% (Minimum) </a:t>
                      </a:r>
                      <a:endParaRPr kumimoji="0" lang="en-US"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ea typeface="Calibri" panose="020F0502020204030204" pitchFamily="34" charset="0"/>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Times New Roman"/>
                        </a:rPr>
                        <a:t>Working Capital (OD): 30% (Min). </a:t>
                      </a:r>
                      <a:endParaRPr kumimoji="0" lang="en-US"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Times New Roman"/>
                      </a:endParaRP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3"/>
                  </a:ext>
                </a:extLst>
              </a:tr>
              <a:tr h="1200919">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Repayment </a:t>
                      </a:r>
                      <a:endParaRPr kumimoji="0" lang="en-US" altLang="en-US" sz="1600" b="1" i="0" u="none" strike="noStrike" cap="none" normalizeH="0" baseline="0">
                        <a:ln>
                          <a:noFill/>
                        </a:ln>
                        <a:solidFill>
                          <a:schemeClr val="tx1"/>
                        </a:solidFill>
                        <a:effectLst/>
                        <a:latin typeface="Cambria"/>
                        <a:ea typeface="Calibri" panose="020F0502020204030204" pitchFamily="34" charset="0"/>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Period </a:t>
                      </a:r>
                      <a:endParaRPr kumimoji="0" lang="en-US" altLang="en-US" sz="1600" b="1" i="0" u="none" strike="noStrike" cap="none" normalizeH="0" baseline="0">
                        <a:ln>
                          <a:noFill/>
                        </a:ln>
                        <a:solidFill>
                          <a:schemeClr val="tx1"/>
                        </a:solidFill>
                        <a:effectLst/>
                        <a:latin typeface="Cambria"/>
                        <a:cs typeface="Times New Roman"/>
                      </a:endParaRP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sng" strike="noStrike" cap="none" normalizeH="0" baseline="0" dirty="0">
                          <a:ln>
                            <a:noFill/>
                          </a:ln>
                          <a:solidFill>
                            <a:schemeClr val="tx1"/>
                          </a:solidFill>
                          <a:effectLst>
                            <a:outerShdw blurRad="38100" dist="38100" dir="2700000" algn="tl">
                              <a:srgbClr val="000000">
                                <a:alpha val="43137"/>
                              </a:srgbClr>
                            </a:outerShdw>
                          </a:effectLst>
                          <a:latin typeface="Cambria"/>
                          <a:cs typeface="Times New Roman"/>
                        </a:rPr>
                        <a:t>Term Loan:</a:t>
                      </a:r>
                      <a:r>
                        <a:rPr kumimoji="0" lang="en-IN" altLang="en-US" sz="16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Times New Roman"/>
                        </a:rPr>
                        <a:t> Up to 9 Years including maximum holiday period of 2Yrs</a:t>
                      </a:r>
                      <a:r>
                        <a:rPr kumimoji="0" lang="en-IN" altLang="en-US" sz="1600" b="1" i="0" u="none" strike="noStrike" cap="none" normalizeH="0" baseline="0" dirty="0">
                          <a:ln>
                            <a:noFill/>
                          </a:ln>
                          <a:solidFill>
                            <a:schemeClr val="tx1"/>
                          </a:solidFill>
                          <a:effectLst/>
                          <a:latin typeface="Cambria"/>
                          <a:cs typeface="Times New Roman"/>
                        </a:rPr>
                        <a:t>. </a:t>
                      </a:r>
                      <a:endParaRPr kumimoji="0" lang="en-US" altLang="en-US" sz="1600" b="1" i="0" u="none" strike="noStrike" cap="none" normalizeH="0" baseline="0" dirty="0">
                        <a:ln>
                          <a:noFill/>
                        </a:ln>
                        <a:solidFill>
                          <a:schemeClr val="tx1"/>
                        </a:solidFill>
                        <a:effectLst/>
                        <a:latin typeface="Cambria"/>
                        <a:ea typeface="Calibri" panose="020F0502020204030204" pitchFamily="34" charset="0"/>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sng" strike="noStrike" cap="none" normalizeH="0" baseline="0" dirty="0">
                          <a:ln>
                            <a:noFill/>
                          </a:ln>
                          <a:solidFill>
                            <a:schemeClr val="tx1"/>
                          </a:solidFill>
                          <a:effectLst/>
                          <a:latin typeface="Cambria"/>
                          <a:cs typeface="Times New Roman"/>
                        </a:rPr>
                        <a:t>Cash Credit:</a:t>
                      </a:r>
                      <a:r>
                        <a:rPr kumimoji="0" lang="en-IN" altLang="en-US" sz="1600" b="1" i="0" u="none" strike="noStrike" cap="none" normalizeH="0" baseline="0" dirty="0">
                          <a:ln>
                            <a:noFill/>
                          </a:ln>
                          <a:solidFill>
                            <a:schemeClr val="tx1"/>
                          </a:solidFill>
                          <a:effectLst/>
                          <a:latin typeface="Cambria"/>
                          <a:cs typeface="Times New Roman"/>
                        </a:rPr>
                        <a:t> To be Renewed Annually / Reviewed Half yearly.. </a:t>
                      </a:r>
                      <a:endParaRPr kumimoji="0" lang="en-US" altLang="en-US" sz="1600" b="1" i="0" u="none" strike="noStrike" cap="none" normalizeH="0" baseline="0" dirty="0">
                        <a:ln>
                          <a:noFill/>
                        </a:ln>
                        <a:solidFill>
                          <a:schemeClr val="tx1"/>
                        </a:solidFill>
                        <a:effectLst/>
                        <a:latin typeface="Cambria"/>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sng" strike="noStrike" cap="none" normalizeH="0" baseline="0" dirty="0">
                          <a:ln>
                            <a:noFill/>
                          </a:ln>
                          <a:solidFill>
                            <a:schemeClr val="tx1"/>
                          </a:solidFill>
                          <a:effectLst/>
                          <a:latin typeface="Cambria"/>
                          <a:cs typeface="Times New Roman"/>
                        </a:rPr>
                        <a:t>Overdraft</a:t>
                      </a:r>
                      <a:r>
                        <a:rPr kumimoji="0" lang="en-IN" altLang="en-US" sz="1600" b="1" i="0" u="none" strike="noStrike" cap="none" normalizeH="0" baseline="0" dirty="0">
                          <a:ln>
                            <a:noFill/>
                          </a:ln>
                          <a:solidFill>
                            <a:schemeClr val="tx1"/>
                          </a:solidFill>
                          <a:effectLst/>
                          <a:latin typeface="Cambria"/>
                          <a:cs typeface="Times New Roman"/>
                        </a:rPr>
                        <a:t>: To be Renewed Annually / Reviewed Half yearly. </a:t>
                      </a:r>
                      <a:endParaRPr kumimoji="0" lang="en-US" altLang="en-US" sz="1600" b="1" i="0" u="none" strike="noStrike" cap="none" normalizeH="0" baseline="0" dirty="0">
                        <a:ln>
                          <a:noFill/>
                        </a:ln>
                        <a:solidFill>
                          <a:schemeClr val="tx1"/>
                        </a:solidFill>
                        <a:effectLst/>
                        <a:latin typeface="Cambria"/>
                        <a:cs typeface="Times New Roman"/>
                      </a:endParaRPr>
                    </a:p>
                  </a:txBody>
                  <a:tcPr marL="4109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4"/>
                  </a:ext>
                </a:extLst>
              </a:tr>
              <a:tr h="1843693">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a:ln>
                            <a:noFill/>
                          </a:ln>
                          <a:solidFill>
                            <a:schemeClr val="tx1"/>
                          </a:solidFill>
                          <a:effectLst/>
                          <a:latin typeface="Cambria"/>
                          <a:cs typeface="Times New Roman"/>
                        </a:rPr>
                        <a:t>Processing &amp; other charges </a:t>
                      </a:r>
                      <a:endParaRPr kumimoji="0" lang="en-US" altLang="en-US" sz="1600" b="1" i="0" u="none" strike="noStrike" cap="none" normalizeH="0" baseline="0">
                        <a:ln>
                          <a:noFill/>
                        </a:ln>
                        <a:solidFill>
                          <a:schemeClr val="tx1"/>
                        </a:solidFill>
                        <a:effectLst/>
                        <a:latin typeface="Cambria"/>
                        <a:ea typeface="Calibri" panose="020F0502020204030204" pitchFamily="34" charset="0"/>
                        <a:cs typeface="Times New Roman"/>
                      </a:endParaRPr>
                    </a:p>
                  </a:txBody>
                  <a:tcPr marL="5184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solidFill>
                      <a:srgbClr val="00B0F0"/>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Term Loan: </a:t>
                      </a:r>
                      <a:endParaRPr kumimoji="0" lang="en-US" altLang="en-US" sz="1600" b="1" i="0" u="none" strike="noStrike" cap="none" normalizeH="0" baseline="0" dirty="0">
                        <a:ln>
                          <a:noFill/>
                        </a:ln>
                        <a:solidFill>
                          <a:schemeClr val="tx1"/>
                        </a:solidFill>
                        <a:effectLst/>
                        <a:latin typeface="Cambria"/>
                        <a:ea typeface="Calibri" panose="020F0502020204030204" pitchFamily="34" charset="0"/>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err="1">
                          <a:ln>
                            <a:noFill/>
                          </a:ln>
                          <a:solidFill>
                            <a:schemeClr val="tx1"/>
                          </a:solidFill>
                          <a:effectLst/>
                          <a:latin typeface="Cambria"/>
                          <a:cs typeface="Times New Roman"/>
                        </a:rPr>
                        <a:t>Upto</a:t>
                      </a:r>
                      <a:r>
                        <a:rPr kumimoji="0" lang="en-IN" altLang="en-US" sz="1600" b="1" i="0" u="none" strike="noStrike" cap="none" normalizeH="0" baseline="0" dirty="0">
                          <a:ln>
                            <a:noFill/>
                          </a:ln>
                          <a:solidFill>
                            <a:schemeClr val="tx1"/>
                          </a:solidFill>
                          <a:effectLst/>
                          <a:latin typeface="Cambria"/>
                          <a:cs typeface="Times New Roman"/>
                        </a:rPr>
                        <a:t> Rs. 25000/- : NIL </a:t>
                      </a:r>
                      <a:endParaRPr kumimoji="0" lang="en-US" altLang="en-US" sz="1600" b="1" i="0" u="none" strike="noStrike" cap="none" normalizeH="0" baseline="0" dirty="0">
                        <a:ln>
                          <a:noFill/>
                        </a:ln>
                        <a:solidFill>
                          <a:schemeClr val="tx1"/>
                        </a:solidFill>
                        <a:effectLst/>
                        <a:latin typeface="Cambria"/>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Above Rs. 25000 : 0.50% of the limit sanctioned </a:t>
                      </a:r>
                      <a:endParaRPr kumimoji="0" lang="en-US" altLang="en-US" sz="1600" b="1" i="0" u="none" strike="noStrike" cap="none" normalizeH="0" baseline="0" dirty="0">
                        <a:ln>
                          <a:noFill/>
                        </a:ln>
                        <a:solidFill>
                          <a:schemeClr val="tx1"/>
                        </a:solidFill>
                        <a:effectLst/>
                        <a:latin typeface="Cambria"/>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Working Capital: </a:t>
                      </a:r>
                      <a:endParaRPr kumimoji="0" lang="en-US" altLang="en-US" sz="1600" b="1" i="0" u="none" strike="noStrike" cap="none" normalizeH="0" baseline="0" dirty="0">
                        <a:ln>
                          <a:noFill/>
                        </a:ln>
                        <a:solidFill>
                          <a:schemeClr val="tx1"/>
                        </a:solidFill>
                        <a:effectLst/>
                        <a:latin typeface="Cambria"/>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err="1">
                          <a:ln>
                            <a:noFill/>
                          </a:ln>
                          <a:solidFill>
                            <a:schemeClr val="tx1"/>
                          </a:solidFill>
                          <a:effectLst/>
                          <a:latin typeface="Cambria"/>
                          <a:cs typeface="Times New Roman"/>
                        </a:rPr>
                        <a:t>Upto</a:t>
                      </a:r>
                      <a:r>
                        <a:rPr kumimoji="0" lang="en-IN" altLang="en-US" sz="1600" b="1" i="0" u="none" strike="noStrike" cap="none" normalizeH="0" baseline="0" dirty="0">
                          <a:ln>
                            <a:noFill/>
                          </a:ln>
                          <a:solidFill>
                            <a:schemeClr val="tx1"/>
                          </a:solidFill>
                          <a:effectLst/>
                          <a:latin typeface="Cambria"/>
                          <a:cs typeface="Times New Roman"/>
                        </a:rPr>
                        <a:t> Rs. 25000: NIL </a:t>
                      </a:r>
                      <a:endParaRPr kumimoji="0" lang="en-US" altLang="en-US" sz="1600" b="1" i="0" u="none" strike="noStrike" cap="none" normalizeH="0" baseline="0" dirty="0">
                        <a:ln>
                          <a:noFill/>
                        </a:ln>
                        <a:solidFill>
                          <a:schemeClr val="tx1"/>
                        </a:solidFill>
                        <a:effectLst/>
                        <a:latin typeface="Cambria"/>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Above Rs. 25000/- up to Rs. 50 Lakh: Rs. 250 per lakh or part thereof Min. of Rs. 250 </a:t>
                      </a:r>
                      <a:endParaRPr kumimoji="0" lang="en-US" altLang="en-US" sz="1600" b="1" i="0" u="none" strike="noStrike" cap="none" normalizeH="0" baseline="0" dirty="0">
                        <a:ln>
                          <a:noFill/>
                        </a:ln>
                        <a:solidFill>
                          <a:schemeClr val="tx1"/>
                        </a:solidFill>
                        <a:effectLst/>
                        <a:latin typeface="Cambria"/>
                        <a:cs typeface="Times New Roman"/>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N" altLang="en-US" sz="1600" b="1" i="0" u="none" strike="noStrike" cap="none" normalizeH="0" baseline="0" dirty="0">
                          <a:ln>
                            <a:noFill/>
                          </a:ln>
                          <a:solidFill>
                            <a:schemeClr val="tx1"/>
                          </a:solidFill>
                          <a:effectLst/>
                          <a:latin typeface="Cambria"/>
                          <a:cs typeface="Times New Roman"/>
                        </a:rPr>
                        <a:t>Above Rs. 50 Lakh: Rs. 350 per lakh or part thereof. </a:t>
                      </a:r>
                      <a:endParaRPr kumimoji="0" lang="en-US" altLang="en-US" sz="1600" b="1" i="0" u="none" strike="noStrike" cap="none" normalizeH="0" baseline="0" dirty="0">
                        <a:ln>
                          <a:noFill/>
                        </a:ln>
                        <a:solidFill>
                          <a:schemeClr val="tx1"/>
                        </a:solidFill>
                        <a:effectLst/>
                        <a:latin typeface="Cambria"/>
                        <a:cs typeface="Times New Roman"/>
                      </a:endParaRPr>
                    </a:p>
                  </a:txBody>
                  <a:tcPr marL="51848" marR="0" marT="3793"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77736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8190271" y="1325880"/>
            <a:ext cx="3775587" cy="306650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lnSpcReduction="10000"/>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0"/>
              </a:spcBef>
              <a:spcAft>
                <a:spcPts val="600"/>
              </a:spcAft>
            </a:pPr>
            <a:r>
              <a:rPr lang="en-US" sz="6600" dirty="0">
                <a:solidFill>
                  <a:schemeClr val="tx2"/>
                </a:solidFill>
                <a:latin typeface="+mj-lt"/>
                <a:ea typeface="+mj-ea"/>
                <a:cs typeface="+mj-cs"/>
              </a:rPr>
              <a:t>Cold Storage Unit</a:t>
            </a:r>
          </a:p>
        </p:txBody>
      </p:sp>
      <p:sp>
        <p:nvSpPr>
          <p:cNvPr id="2" name="Date Placeholder 1">
            <a:extLst>
              <a:ext uri="{FF2B5EF4-FFF2-40B4-BE49-F238E27FC236}">
                <a16:creationId xmlns:a16="http://schemas.microsoft.com/office/drawing/2014/main" id="{8DF8F22C-4980-9FC6-82A4-C3F2439671B6}"/>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fld id="{A67E0874-13EC-42A4-B0F6-2DDA3611F68C}" type="datetime1">
              <a:rPr lang="en-US" smtClean="0"/>
              <a:pPr algn="r" defTabSz="914400">
                <a:spcAft>
                  <a:spcPts val="600"/>
                </a:spcAft>
              </a:pPr>
              <a:t>1/31/2025</a:t>
            </a:fld>
            <a:endParaRPr lang="en-US"/>
          </a:p>
        </p:txBody>
      </p:sp>
      <p:sp>
        <p:nvSpPr>
          <p:cNvPr id="6" name="Slide Number Placeholder 5"/>
          <p:cNvSpPr>
            <a:spLocks noGrp="1"/>
          </p:cNvSpPr>
          <p:nvPr>
            <p:ph type="sldNum" sz="quarter" idx="12"/>
          </p:nvPr>
        </p:nvSpPr>
        <p:spPr/>
        <p:txBody>
          <a:bodyPr vert="horz" lIns="91440" tIns="45720" rIns="91440" bIns="45720" rtlCol="0" anchor="b">
            <a:normAutofit/>
          </a:bodyPr>
          <a:lstStyle/>
          <a:p>
            <a:pPr defTabSz="914400">
              <a:spcAft>
                <a:spcPts val="600"/>
              </a:spcAft>
            </a:pPr>
            <a:fld id="{36BDB18B-8B55-4822-9F71-0E9F42DF6D73}" type="slidenum">
              <a:rPr lang="en-US" smtClean="0"/>
              <a:pPr defTabSz="914400">
                <a:spcAft>
                  <a:spcPts val="600"/>
                </a:spcAft>
              </a:pPr>
              <a:t>31</a:t>
            </a:fld>
            <a:endParaRPr lang="en-US"/>
          </a:p>
        </p:txBody>
      </p:sp>
      <p:pic>
        <p:nvPicPr>
          <p:cNvPr id="8" name="Picture 7" descr="A picture containing player, holding, man&#10;&#10;Description automatically generated">
            <a:extLst>
              <a:ext uri="{FF2B5EF4-FFF2-40B4-BE49-F238E27FC236}">
                <a16:creationId xmlns:a16="http://schemas.microsoft.com/office/drawing/2014/main" id="{2BFF34E1-52DC-4F78-AC55-A9F0119149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3112" y="28152"/>
            <a:ext cx="2348703" cy="662412"/>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4270480237"/>
              </p:ext>
            </p:extLst>
          </p:nvPr>
        </p:nvGraphicFramePr>
        <p:xfrm>
          <a:off x="10185" y="28152"/>
          <a:ext cx="8298073" cy="6829848"/>
        </p:xfrm>
        <a:graphic>
          <a:graphicData uri="http://schemas.openxmlformats.org/drawingml/2006/table">
            <a:tbl>
              <a:tblPr firstRow="1" bandRow="1"/>
              <a:tblGrid>
                <a:gridCol w="1389237">
                  <a:extLst>
                    <a:ext uri="{9D8B030D-6E8A-4147-A177-3AD203B41FA5}">
                      <a16:colId xmlns:a16="http://schemas.microsoft.com/office/drawing/2014/main" val="20000"/>
                    </a:ext>
                  </a:extLst>
                </a:gridCol>
                <a:gridCol w="6908836">
                  <a:extLst>
                    <a:ext uri="{9D8B030D-6E8A-4147-A177-3AD203B41FA5}">
                      <a16:colId xmlns:a16="http://schemas.microsoft.com/office/drawing/2014/main" val="20001"/>
                    </a:ext>
                  </a:extLst>
                </a:gridCol>
              </a:tblGrid>
              <a:tr h="28521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altLang="en-US" sz="1400" b="1" i="0" u="none" strike="noStrike" cap="none" normalizeH="0" baseline="0" dirty="0">
                          <a:ln>
                            <a:noFill/>
                          </a:ln>
                          <a:solidFill>
                            <a:schemeClr val="tx1"/>
                          </a:solidFill>
                          <a:effectLst/>
                          <a:latin typeface="Cambria"/>
                          <a:cs typeface="Arial"/>
                        </a:rPr>
                        <a:t>Rate of Interest </a:t>
                      </a:r>
                      <a:endParaRPr kumimoji="0" lang="en-US" altLang="en-US" sz="1400" b="1" i="0" u="none" strike="noStrike" cap="none" normalizeH="0" baseline="0" dirty="0">
                        <a:ln>
                          <a:noFill/>
                        </a:ln>
                        <a:solidFill>
                          <a:schemeClr val="tx1"/>
                        </a:solidFill>
                        <a:effectLst/>
                        <a:latin typeface="Cambria"/>
                        <a:ea typeface="Calibri" panose="020F0502020204030204" pitchFamily="34" charset="0"/>
                        <a:cs typeface="Arial"/>
                      </a:endParaRPr>
                    </a:p>
                    <a:p>
                      <a:endParaRPr lang="en-US" sz="1400" i="0" dirty="0">
                        <a:solidFill>
                          <a:schemeClr val="tx1"/>
                        </a:solidFill>
                        <a:latin typeface="Cambria"/>
                      </a:endParaRPr>
                    </a:p>
                  </a:txBody>
                  <a:tcPr marL="65137" marR="65137" marT="24424" marB="24424">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00B0F0"/>
                    </a:solidFill>
                  </a:tcPr>
                </a:tc>
                <a:tc>
                  <a:txBody>
                    <a:bodyPr/>
                    <a:lstStyle/>
                    <a:p>
                      <a:pPr marL="285750" marR="0" lvl="0" indent="-285750" algn="l" defTabSz="914400" rtl="0" eaLnBrk="1" fontAlgn="base" latinLnBrk="0" hangingPunct="1">
                        <a:lnSpc>
                          <a:spcPct val="150000"/>
                        </a:lnSpc>
                        <a:spcBef>
                          <a:spcPct val="0"/>
                        </a:spcBef>
                        <a:spcAft>
                          <a:spcPct val="0"/>
                        </a:spcAft>
                        <a:buClrTx/>
                        <a:buSzTx/>
                        <a:buFont typeface="Wingdings" pitchFamily="2" charset="2"/>
                        <a:buChar char="Ø"/>
                        <a:tabLst/>
                      </a:pPr>
                      <a:r>
                        <a:rPr kumimoji="0" lang="en-IN" altLang="en-US" sz="1400" b="1" i="0" u="none" strike="noStrike" cap="none" normalizeH="0" baseline="0" dirty="0">
                          <a:ln>
                            <a:noFill/>
                          </a:ln>
                          <a:solidFill>
                            <a:schemeClr val="tx1"/>
                          </a:solidFill>
                          <a:effectLst/>
                          <a:latin typeface="Cambria"/>
                          <a:cs typeface="Times New Roman"/>
                        </a:rPr>
                        <a:t>Up to Rs 3.00 lacs: 1 Yr MCLR + 2.50% </a:t>
                      </a:r>
                    </a:p>
                    <a:p>
                      <a:pPr marL="285750" marR="0" lvl="0" indent="-285750" algn="l" defTabSz="914400" rtl="0" eaLnBrk="1" fontAlgn="base" latinLnBrk="0" hangingPunct="1">
                        <a:lnSpc>
                          <a:spcPct val="150000"/>
                        </a:lnSpc>
                        <a:spcBef>
                          <a:spcPct val="0"/>
                        </a:spcBef>
                        <a:spcAft>
                          <a:spcPct val="0"/>
                        </a:spcAft>
                        <a:buClrTx/>
                        <a:buSzTx/>
                        <a:buFont typeface="Wingdings" pitchFamily="2" charset="2"/>
                        <a:buChar char="Ø"/>
                        <a:tabLst/>
                      </a:pPr>
                      <a:r>
                        <a:rPr kumimoji="0" lang="en-IN" altLang="en-US" sz="1400" b="1" i="0" u="none" strike="noStrike" cap="none" normalizeH="0" baseline="0" dirty="0">
                          <a:ln>
                            <a:noFill/>
                          </a:ln>
                          <a:solidFill>
                            <a:schemeClr val="tx1"/>
                          </a:solidFill>
                          <a:effectLst/>
                          <a:latin typeface="Cambria"/>
                          <a:cs typeface="Times New Roman"/>
                        </a:rPr>
                        <a:t>Above Rs.3.00 lacs &amp;Up to Rs.10.00 lacs: 1 Yr MCLR + 2.75% </a:t>
                      </a:r>
                    </a:p>
                    <a:p>
                      <a:pPr marL="285750" marR="0" lvl="0" indent="-285750" algn="l" defTabSz="914400" rtl="0" eaLnBrk="1" fontAlgn="base" latinLnBrk="0" hangingPunct="1">
                        <a:lnSpc>
                          <a:spcPct val="150000"/>
                        </a:lnSpc>
                        <a:spcBef>
                          <a:spcPct val="0"/>
                        </a:spcBef>
                        <a:spcAft>
                          <a:spcPct val="0"/>
                        </a:spcAft>
                        <a:buClrTx/>
                        <a:buSzTx/>
                        <a:buFont typeface="Wingdings" pitchFamily="2" charset="2"/>
                        <a:buChar char="Ø"/>
                        <a:tabLst/>
                      </a:pPr>
                      <a:r>
                        <a:rPr kumimoji="0" lang="en-IN" altLang="en-US" sz="1400" b="1" i="0" u="none" strike="noStrike" cap="none" normalizeH="0" baseline="0" dirty="0">
                          <a:ln>
                            <a:noFill/>
                          </a:ln>
                          <a:solidFill>
                            <a:schemeClr val="tx1"/>
                          </a:solidFill>
                          <a:effectLst/>
                          <a:latin typeface="Cambria"/>
                          <a:cs typeface="Times New Roman"/>
                        </a:rPr>
                        <a:t>Above 10.00 Lacs below Rs. 100.00 lacs: 1 Yr MCLR + 3.00%. </a:t>
                      </a:r>
                    </a:p>
                    <a:p>
                      <a:pPr marL="285750" marR="0" lvl="0" indent="-285750" algn="l" rtl="0" eaLnBrk="1" fontAlgn="base" latinLnBrk="0" hangingPunct="1">
                        <a:lnSpc>
                          <a:spcPct val="150000"/>
                        </a:lnSpc>
                        <a:spcBef>
                          <a:spcPct val="0"/>
                        </a:spcBef>
                        <a:spcAft>
                          <a:spcPct val="0"/>
                        </a:spcAft>
                        <a:buClrTx/>
                        <a:buSzTx/>
                        <a:buFont typeface="Wingdings" pitchFamily="2" charset="2"/>
                        <a:buChar char="Ø"/>
                      </a:pPr>
                      <a:r>
                        <a:rPr kumimoji="0" lang="en-IN" altLang="en-US" sz="1400" b="1" i="0" u="none" strike="noStrike" cap="none" normalizeH="0" baseline="0" dirty="0">
                          <a:ln>
                            <a:noFill/>
                          </a:ln>
                          <a:solidFill>
                            <a:schemeClr val="tx1"/>
                          </a:solidFill>
                          <a:effectLst/>
                          <a:latin typeface="Cambria"/>
                          <a:cs typeface="Times New Roman"/>
                        </a:rPr>
                        <a:t>Rs. 100.00 lakhs &amp; Above - Linked to </a:t>
                      </a:r>
                      <a:r>
                        <a:rPr lang="en-IN" altLang="en-US" sz="1400" b="1" i="0" u="none" strike="noStrike" cap="none" normalizeH="0" baseline="0" dirty="0">
                          <a:ln>
                            <a:noFill/>
                          </a:ln>
                          <a:solidFill>
                            <a:schemeClr val="tx1"/>
                          </a:solidFill>
                          <a:effectLst/>
                          <a:latin typeface="Cambria"/>
                          <a:cs typeface="Times New Roman"/>
                        </a:rPr>
                        <a:t>Internal Rating</a:t>
                      </a:r>
                      <a:r>
                        <a:rPr kumimoji="0" lang="en-IN" altLang="en-US" sz="1400" b="1" i="0" u="none" strike="noStrike" cap="none" normalizeH="0" baseline="0" dirty="0">
                          <a:ln>
                            <a:noFill/>
                          </a:ln>
                          <a:solidFill>
                            <a:schemeClr val="tx1"/>
                          </a:solidFill>
                          <a:effectLst/>
                          <a:latin typeface="Cambria"/>
                          <a:cs typeface="Times New Roman"/>
                        </a:rPr>
                        <a:t> of </a:t>
                      </a:r>
                      <a:r>
                        <a:rPr lang="en-IN" altLang="en-US" sz="1400" b="1" i="0" u="none" strike="noStrike" cap="none" normalizeH="0" baseline="0" dirty="0">
                          <a:ln>
                            <a:noFill/>
                          </a:ln>
                          <a:solidFill>
                            <a:schemeClr val="tx1"/>
                          </a:solidFill>
                          <a:effectLst/>
                          <a:latin typeface="Cambria"/>
                          <a:cs typeface="Times New Roman"/>
                        </a:rPr>
                        <a:t>borrowers</a:t>
                      </a:r>
                    </a:p>
                  </a:txBody>
                  <a:tcPr marL="65137" marR="65137" marT="24424" marB="24424">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977735">
                <a:tc>
                  <a:txBody>
                    <a:bodyPr/>
                    <a:lstStyle>
                      <a:lvl1pPr marL="26988">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26670" marR="0" lvl="0" indent="0" algn="l" defTabSz="914400" rtl="0" eaLnBrk="1" fontAlgn="base" latinLnBrk="0" hangingPunct="1">
                        <a:lnSpc>
                          <a:spcPct val="115000"/>
                        </a:lnSpc>
                        <a:spcBef>
                          <a:spcPct val="0"/>
                        </a:spcBef>
                        <a:spcAft>
                          <a:spcPct val="0"/>
                        </a:spcAft>
                        <a:buClrTx/>
                        <a:buSzTx/>
                        <a:buFontTx/>
                        <a:buNone/>
                        <a:tabLst/>
                        <a:defRPr/>
                      </a:pPr>
                      <a:r>
                        <a:rPr kumimoji="0" lang="en-IN" altLang="en-US" sz="1400" b="1" i="0" u="none" strike="noStrike" cap="none" normalizeH="0" baseline="0">
                          <a:ln>
                            <a:noFill/>
                          </a:ln>
                          <a:solidFill>
                            <a:schemeClr val="tx1"/>
                          </a:solidFill>
                          <a:effectLst/>
                          <a:latin typeface="Cambria"/>
                          <a:cs typeface="Arial"/>
                        </a:rPr>
                        <a:t>Security Norms </a:t>
                      </a:r>
                      <a:endParaRPr kumimoji="0" lang="en-US" altLang="en-US" sz="1400" b="1" i="0" u="none" strike="noStrike" cap="none" normalizeH="0" baseline="0">
                        <a:ln>
                          <a:noFill/>
                        </a:ln>
                        <a:solidFill>
                          <a:schemeClr val="tx1"/>
                        </a:solidFill>
                        <a:effectLst/>
                        <a:latin typeface="Cambria"/>
                        <a:ea typeface="Calibri" panose="020F0502020204030204" pitchFamily="34" charset="0"/>
                        <a:cs typeface="Arial"/>
                      </a:endParaRPr>
                    </a:p>
                    <a:p>
                      <a:pPr marL="26670" marR="0" lvl="0" indent="0" algn="l" defTabSz="914400" rtl="0" eaLnBrk="1" fontAlgn="base" latinLnBrk="0" hangingPunct="1">
                        <a:lnSpc>
                          <a:spcPct val="115000"/>
                        </a:lnSpc>
                        <a:spcBef>
                          <a:spcPct val="0"/>
                        </a:spcBef>
                        <a:spcAft>
                          <a:spcPct val="0"/>
                        </a:spcAft>
                        <a:buClrTx/>
                        <a:buSzTx/>
                        <a:buFontTx/>
                        <a:buNone/>
                        <a:tabLst/>
                      </a:pPr>
                      <a:endParaRPr kumimoji="0" lang="en-US" altLang="en-US" sz="1400" b="1" i="0" u="none" strike="noStrike" cap="none" normalizeH="0" baseline="0">
                        <a:ln>
                          <a:noFill/>
                        </a:ln>
                        <a:solidFill>
                          <a:schemeClr val="tx1"/>
                        </a:solidFill>
                        <a:effectLst/>
                        <a:latin typeface="Cambria"/>
                        <a:ea typeface="Calibri" panose="020F0502020204030204" pitchFamily="34" charset="0"/>
                        <a:cs typeface="Times New Roman"/>
                      </a:endParaRPr>
                    </a:p>
                  </a:txBody>
                  <a:tcPr marL="29402" marR="0" marT="271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lvl1pPr marL="26988">
                        <a:spcBef>
                          <a:spcPct val="20000"/>
                        </a:spcBef>
                        <a:defRPr sz="2800">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defRPr sz="2800">
                          <a:solidFill>
                            <a:schemeClr val="tx1"/>
                          </a:solidFill>
                          <a:latin typeface="Arial" panose="020B0604020202020204" pitchFamily="34" charset="0"/>
                        </a:defRPr>
                      </a:lvl3pPr>
                      <a:lvl4pPr marL="1600200" indent="-228600">
                        <a:spcBef>
                          <a:spcPct val="20000"/>
                        </a:spcBef>
                        <a:defRPr sz="2800">
                          <a:solidFill>
                            <a:schemeClr val="tx1"/>
                          </a:solidFill>
                          <a:latin typeface="Arial" panose="020B0604020202020204" pitchFamily="34" charset="0"/>
                        </a:defRPr>
                      </a:lvl4pPr>
                      <a:lvl5pPr marL="2057400" indent="-228600">
                        <a:spcBef>
                          <a:spcPct val="20000"/>
                        </a:spcBef>
                        <a:defRPr sz="2800">
                          <a:solidFill>
                            <a:schemeClr val="tx1"/>
                          </a:solidFill>
                          <a:latin typeface="Arial" panose="020B0604020202020204" pitchFamily="34" charset="0"/>
                        </a:defRPr>
                      </a:lvl5pPr>
                      <a:lvl6pPr marL="2514600" indent="-228600" eaLnBrk="0" fontAlgn="base" hangingPunct="0">
                        <a:spcBef>
                          <a:spcPct val="20000"/>
                        </a:spcBef>
                        <a:spcAft>
                          <a:spcPct val="0"/>
                        </a:spcAft>
                        <a:defRPr sz="2800">
                          <a:solidFill>
                            <a:schemeClr val="tx1"/>
                          </a:solidFill>
                          <a:latin typeface="Arial" panose="020B0604020202020204" pitchFamily="34" charset="0"/>
                        </a:defRPr>
                      </a:lvl6pPr>
                      <a:lvl7pPr marL="2971800" indent="-228600" eaLnBrk="0" fontAlgn="base" hangingPunct="0">
                        <a:spcBef>
                          <a:spcPct val="20000"/>
                        </a:spcBef>
                        <a:spcAft>
                          <a:spcPct val="0"/>
                        </a:spcAft>
                        <a:defRPr sz="2800">
                          <a:solidFill>
                            <a:schemeClr val="tx1"/>
                          </a:solidFill>
                          <a:latin typeface="Arial" panose="020B0604020202020204" pitchFamily="34" charset="0"/>
                        </a:defRPr>
                      </a:lvl7pPr>
                      <a:lvl8pPr marL="3429000" indent="-228600" eaLnBrk="0" fontAlgn="base" hangingPunct="0">
                        <a:spcBef>
                          <a:spcPct val="20000"/>
                        </a:spcBef>
                        <a:spcAft>
                          <a:spcPct val="0"/>
                        </a:spcAft>
                        <a:defRPr sz="2800">
                          <a:solidFill>
                            <a:schemeClr val="tx1"/>
                          </a:solidFill>
                          <a:latin typeface="Arial" panose="020B0604020202020204" pitchFamily="34" charset="0"/>
                        </a:defRPr>
                      </a:lvl8pPr>
                      <a:lvl9pPr marL="3886200" indent="-228600" eaLnBrk="0" fontAlgn="base" hangingPunct="0">
                        <a:spcBef>
                          <a:spcPct val="20000"/>
                        </a:spcBef>
                        <a:spcAft>
                          <a:spcPct val="0"/>
                        </a:spcAft>
                        <a:defRPr sz="2800">
                          <a:solidFill>
                            <a:schemeClr val="tx1"/>
                          </a:solidFill>
                          <a:latin typeface="Arial" panose="020B0604020202020204"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IN" altLang="en-US" sz="1400" b="1" i="0" u="none" strike="noStrike" cap="none" normalizeH="0" baseline="0" dirty="0">
                          <a:ln>
                            <a:noFill/>
                          </a:ln>
                          <a:solidFill>
                            <a:schemeClr val="tx1"/>
                          </a:solidFill>
                          <a:effectLst/>
                          <a:latin typeface="Cambria"/>
                          <a:cs typeface="Arial"/>
                        </a:rPr>
                        <a:t>Hypothecation of assets created out of Bank Finance. </a:t>
                      </a:r>
                      <a:endParaRPr kumimoji="0" lang="en-US" altLang="en-US" sz="1400" b="1" i="0" u="none" strike="noStrike" cap="none" normalizeH="0" baseline="0" dirty="0">
                        <a:ln>
                          <a:noFill/>
                        </a:ln>
                        <a:solidFill>
                          <a:schemeClr val="tx1"/>
                        </a:solidFill>
                        <a:effectLst/>
                        <a:latin typeface="Cambria"/>
                        <a:cs typeface="Arial"/>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IN" altLang="en-US" sz="1400" b="1" i="0" u="none" strike="noStrike" cap="none" normalizeH="0" baseline="0" dirty="0">
                          <a:ln>
                            <a:noFill/>
                          </a:ln>
                          <a:solidFill>
                            <a:schemeClr val="tx1"/>
                          </a:solidFill>
                          <a:effectLst/>
                          <a:latin typeface="Cambria"/>
                          <a:cs typeface="Arial"/>
                        </a:rPr>
                        <a:t>Mortgage of land &amp; building of the Cold Storage</a:t>
                      </a:r>
                    </a:p>
                    <a:p>
                      <a:pPr marL="0" marR="0" lvl="0" indent="0" algn="l" defTabSz="914400" rtl="0" eaLnBrk="1" fontAlgn="base" latinLnBrk="0" hangingPunct="1">
                        <a:lnSpc>
                          <a:spcPct val="150000"/>
                        </a:lnSpc>
                        <a:spcBef>
                          <a:spcPct val="0"/>
                        </a:spcBef>
                        <a:spcAft>
                          <a:spcPct val="0"/>
                        </a:spcAft>
                        <a:buClrTx/>
                        <a:buSzTx/>
                        <a:buFontTx/>
                        <a:buNone/>
                        <a:tabLst/>
                      </a:pPr>
                      <a:r>
                        <a:rPr kumimoji="0" lang="en-IN" altLang="en-US" sz="1400" b="1" i="0" u="none" strike="noStrike" cap="none" normalizeH="0" baseline="0" dirty="0">
                          <a:ln>
                            <a:noFill/>
                          </a:ln>
                          <a:solidFill>
                            <a:schemeClr val="tx1"/>
                          </a:solidFill>
                          <a:effectLst/>
                          <a:latin typeface="Cambria"/>
                          <a:cs typeface="Arial"/>
                        </a:rPr>
                        <a:t>For  Working Capital Limit is sanctioned for the purpose of on-lending to farmers </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Ø"/>
                        <a:tabLst/>
                      </a:pPr>
                      <a:r>
                        <a:rPr kumimoji="0" lang="en-IN" altLang="en-US" sz="1400" b="1" i="0" u="none" strike="noStrike" cap="none" normalizeH="0" baseline="0" dirty="0">
                          <a:ln>
                            <a:noFill/>
                          </a:ln>
                          <a:solidFill>
                            <a:schemeClr val="tx1"/>
                          </a:solidFill>
                          <a:effectLst/>
                          <a:latin typeface="Cambria"/>
                          <a:cs typeface="Arial"/>
                        </a:rPr>
                        <a:t>Collateral security value = 100% loan amount Collateral security</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None/>
                        <a:tabLst/>
                      </a:pPr>
                      <a:r>
                        <a:rPr kumimoji="0" lang="en-IN" altLang="en-US" sz="1400" b="1" i="0" u="none" strike="noStrike" cap="none" normalizeH="0" baseline="0" dirty="0">
                          <a:ln>
                            <a:noFill/>
                          </a:ln>
                          <a:solidFill>
                            <a:schemeClr val="tx1"/>
                          </a:solidFill>
                          <a:effectLst/>
                          <a:latin typeface="Cambria"/>
                          <a:cs typeface="Arial"/>
                        </a:rPr>
                        <a:t> FD, NSC, LIC Policies, EM  of immovable properties</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Ø"/>
                        <a:tabLst/>
                      </a:pPr>
                      <a:r>
                        <a:rPr kumimoji="0" lang="en-IN" altLang="en-US" sz="1400" b="1" i="0" u="none" strike="noStrike" cap="none" normalizeH="0" baseline="0" dirty="0">
                          <a:ln>
                            <a:noFill/>
                          </a:ln>
                          <a:solidFill>
                            <a:schemeClr val="tx1"/>
                          </a:solidFill>
                          <a:effectLst>
                            <a:outerShdw blurRad="38100" dist="38100" dir="2700000" algn="tl">
                              <a:srgbClr val="000000">
                                <a:alpha val="43137"/>
                              </a:srgbClr>
                            </a:outerShdw>
                          </a:effectLst>
                          <a:latin typeface="Cambria"/>
                          <a:cs typeface="Arial"/>
                        </a:rPr>
                        <a:t>Min Security Coverage Ratio of 1.20 should be maintained</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Ø"/>
                        <a:tabLst/>
                      </a:pPr>
                      <a:r>
                        <a:rPr kumimoji="0" lang="en-IN" altLang="en-US" sz="1400" b="1" i="0" u="none" strike="noStrike" cap="none" normalizeH="0" baseline="0" dirty="0">
                          <a:ln>
                            <a:noFill/>
                          </a:ln>
                          <a:solidFill>
                            <a:schemeClr val="tx1"/>
                          </a:solidFill>
                          <a:effectLst/>
                          <a:latin typeface="Cambria"/>
                          <a:cs typeface="Arial"/>
                        </a:rPr>
                        <a:t>Guarantee: Personal guarantee of partners/directors</a:t>
                      </a:r>
                    </a:p>
                  </a:txBody>
                  <a:tcPr marL="29402" marR="0" marT="271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10404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254DC-5AB8-1729-F656-007BB18E3343}"/>
              </a:ext>
            </a:extLst>
          </p:cNvPr>
          <p:cNvSpPr>
            <a:spLocks noGrp="1"/>
          </p:cNvSpPr>
          <p:nvPr>
            <p:ph type="title"/>
          </p:nvPr>
        </p:nvSpPr>
        <p:spPr>
          <a:xfrm>
            <a:off x="648930" y="629266"/>
            <a:ext cx="4795482" cy="1641987"/>
          </a:xfrm>
        </p:spPr>
        <p:txBody>
          <a:bodyPr>
            <a:normAutofit/>
          </a:bodyPr>
          <a:lstStyle/>
          <a:p>
            <a:r>
              <a:rPr lang="en-US" dirty="0" err="1"/>
              <a:t>Agro</a:t>
            </a:r>
            <a:r>
              <a:rPr lang="en-US" dirty="0"/>
              <a:t> Mortgage</a:t>
            </a:r>
          </a:p>
        </p:txBody>
      </p:sp>
      <p:pic>
        <p:nvPicPr>
          <p:cNvPr id="5" name="Picture 4" descr="Green building in a cornfield">
            <a:extLst>
              <a:ext uri="{FF2B5EF4-FFF2-40B4-BE49-F238E27FC236}">
                <a16:creationId xmlns:a16="http://schemas.microsoft.com/office/drawing/2014/main" id="{2954F172-0EE9-C582-49CD-269506E95B4C}"/>
              </a:ext>
            </a:extLst>
          </p:cNvPr>
          <p:cNvPicPr>
            <a:picLocks noChangeAspect="1"/>
          </p:cNvPicPr>
          <p:nvPr/>
        </p:nvPicPr>
        <p:blipFill>
          <a:blip r:embed="rId3"/>
          <a:srcRect l="10077" r="25409"/>
          <a:stretch/>
        </p:blipFill>
        <p:spPr>
          <a:xfrm>
            <a:off x="6094410" y="609601"/>
            <a:ext cx="5449889" cy="5638797"/>
          </a:xfrm>
          <a:prstGeom prst="rect">
            <a:avLst/>
          </a:prstGeom>
          <a:effectLst>
            <a:outerShdw blurRad="50800" dist="38100" dir="5400000" algn="t" rotWithShape="0">
              <a:prstClr val="black">
                <a:alpha val="43000"/>
              </a:prstClr>
            </a:outerShdw>
          </a:effectLst>
        </p:spPr>
      </p:pic>
      <p:sp>
        <p:nvSpPr>
          <p:cNvPr id="23" name="Rectangle 22">
            <a:extLst>
              <a:ext uri="{FF2B5EF4-FFF2-40B4-BE49-F238E27FC236}">
                <a16:creationId xmlns:a16="http://schemas.microsoft.com/office/drawing/2014/main" id="{AA047838-7F9E-43CF-A116-26E7AAA8F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2F238C6-6E9D-0F0E-61CD-043197AD67AA}"/>
              </a:ext>
            </a:extLst>
          </p:cNvPr>
          <p:cNvSpPr>
            <a:spLocks noGrp="1"/>
          </p:cNvSpPr>
          <p:nvPr>
            <p:ph idx="1"/>
          </p:nvPr>
        </p:nvSpPr>
        <p:spPr>
          <a:xfrm>
            <a:off x="171530" y="1809135"/>
            <a:ext cx="5750281" cy="4857135"/>
          </a:xfrm>
        </p:spPr>
        <p:txBody>
          <a:bodyPr>
            <a:normAutofit/>
          </a:bodyPr>
          <a:lstStyle/>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Maximum quantum of loan up to </a:t>
            </a:r>
            <a:r>
              <a:rPr kumimoji="0" lang="en-US" sz="1800" b="0" i="0" u="none" strike="noStrike" kern="1200" cap="none" spc="0" normalizeH="0" baseline="0" noProof="0" dirty="0">
                <a:ln>
                  <a:noFill/>
                </a:ln>
                <a:effectLst/>
                <a:highlight>
                  <a:srgbClr val="FF0000"/>
                </a:highlight>
                <a:uLnTx/>
                <a:uFillTx/>
                <a:latin typeface="Cambria" pitchFamily="18" charset="0"/>
                <a:ea typeface="Cambria" pitchFamily="18" charset="0"/>
                <a:cs typeface="+mn-cs"/>
              </a:rPr>
              <a:t>Rs.5.00 Cr</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Eligible Entities: All </a:t>
            </a:r>
            <a:r>
              <a:rPr kumimoji="0" lang="en-US" sz="1800" b="0" i="0" u="none" strike="noStrike" kern="1200" cap="none" spc="0" normalizeH="0" baseline="0" noProof="0" dirty="0" err="1">
                <a:ln>
                  <a:noFill/>
                </a:ln>
                <a:effectLst/>
                <a:uLnTx/>
                <a:uFillTx/>
                <a:latin typeface="Cambria" pitchFamily="18" charset="0"/>
                <a:ea typeface="Cambria" pitchFamily="18" charset="0"/>
                <a:cs typeface="+mn-cs"/>
              </a:rPr>
              <a:t>Agro</a:t>
            </a:r>
            <a:r>
              <a:rPr kumimoji="0" lang="en-US" sz="1800" b="0" i="0" u="none" strike="noStrike" kern="1200" cap="none" spc="0" normalizeH="0" baseline="0" noProof="0" dirty="0">
                <a:ln>
                  <a:noFill/>
                </a:ln>
                <a:effectLst/>
                <a:uLnTx/>
                <a:uFillTx/>
                <a:latin typeface="Cambria" pitchFamily="18" charset="0"/>
                <a:ea typeface="Cambria" pitchFamily="18" charset="0"/>
                <a:cs typeface="+mn-cs"/>
              </a:rPr>
              <a:t> Processing Units, Food Processing Units, Agriculture Infrastructure Development units, Animal Husbandry Infrastructure Development units, Large scale Dairy farm and Poultry farm, Tea Plantation Units, Other large scale Agri units etc.</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Margin - </a:t>
            </a:r>
            <a:r>
              <a:rPr kumimoji="0" lang="en-US" sz="1800" b="0" i="0" u="none" strike="noStrike" kern="1200" cap="none" spc="0" normalizeH="0" baseline="0" noProof="0" dirty="0">
                <a:ln>
                  <a:noFill/>
                </a:ln>
                <a:effectLst/>
                <a:highlight>
                  <a:srgbClr val="FF0000"/>
                </a:highlight>
                <a:uLnTx/>
                <a:uFillTx/>
                <a:latin typeface="Cambria" pitchFamily="18" charset="0"/>
                <a:ea typeface="Cambria" pitchFamily="18" charset="0"/>
                <a:cs typeface="+mn-cs"/>
              </a:rPr>
              <a:t>40% on </a:t>
            </a:r>
            <a:r>
              <a:rPr kumimoji="0" lang="en-US" sz="1800" b="0" i="0" u="none" strike="noStrike" kern="1200" cap="none" spc="0" normalizeH="0" baseline="0" noProof="0" dirty="0">
                <a:ln>
                  <a:noFill/>
                </a:ln>
                <a:effectLst/>
                <a:uLnTx/>
                <a:uFillTx/>
                <a:latin typeface="Cambria" pitchFamily="18" charset="0"/>
                <a:ea typeface="Cambria" pitchFamily="18" charset="0"/>
                <a:cs typeface="+mn-cs"/>
              </a:rPr>
              <a:t>RSV of the SARFAESI compliant property.</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Eligibility based on DSCR.</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Maximum Tenor – </a:t>
            </a:r>
            <a:r>
              <a:rPr kumimoji="0" lang="en-US" sz="1800" b="0" i="0" u="none" strike="noStrike" kern="1200" cap="none" spc="0" normalizeH="0" baseline="0" noProof="0" dirty="0">
                <a:ln>
                  <a:noFill/>
                </a:ln>
                <a:effectLst/>
                <a:highlight>
                  <a:srgbClr val="FF0000"/>
                </a:highlight>
                <a:uLnTx/>
                <a:uFillTx/>
                <a:latin typeface="Cambria" pitchFamily="18" charset="0"/>
                <a:ea typeface="Cambria" pitchFamily="18" charset="0"/>
                <a:cs typeface="+mn-cs"/>
              </a:rPr>
              <a:t>Maximum 120 months </a:t>
            </a:r>
            <a:r>
              <a:rPr kumimoji="0" lang="en-US" sz="1800" b="0" i="0" u="none" strike="noStrike" kern="1200" cap="none" spc="0" normalizeH="0" baseline="0" noProof="0" dirty="0">
                <a:ln>
                  <a:noFill/>
                </a:ln>
                <a:effectLst/>
                <a:uLnTx/>
                <a:uFillTx/>
                <a:latin typeface="Cambria" pitchFamily="18" charset="0"/>
                <a:ea typeface="Cambria" pitchFamily="18" charset="0"/>
                <a:cs typeface="+mn-cs"/>
              </a:rPr>
              <a:t>(Door to Door tenor)</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Agricultural properties/commercial orchards/Plantation lands/ Poultry farms, disputed properties, properties attached by Tax authorities, Properties belonging to Trusts / HUFs should not to be considered as security</a:t>
            </a:r>
          </a:p>
          <a:p>
            <a:pPr>
              <a:lnSpc>
                <a:spcPct val="90000"/>
              </a:lnSpc>
            </a:pPr>
            <a:endParaRPr lang="en-US" sz="1400" dirty="0"/>
          </a:p>
        </p:txBody>
      </p:sp>
    </p:spTree>
    <p:extLst>
      <p:ext uri="{BB962C8B-B14F-4D97-AF65-F5344CB8AC3E}">
        <p14:creationId xmlns:p14="http://schemas.microsoft.com/office/powerpoint/2010/main" val="3456939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7F344-B91D-7119-C060-A7805DF1348A}"/>
              </a:ext>
            </a:extLst>
          </p:cNvPr>
          <p:cNvSpPr>
            <a:spLocks noGrp="1"/>
          </p:cNvSpPr>
          <p:nvPr>
            <p:ph type="title"/>
          </p:nvPr>
        </p:nvSpPr>
        <p:spPr>
          <a:xfrm>
            <a:off x="648929" y="1063417"/>
            <a:ext cx="3505495" cy="4675396"/>
          </a:xfrm>
        </p:spPr>
        <p:txBody>
          <a:bodyPr anchor="ctr">
            <a:normAutofit/>
          </a:bodyPr>
          <a:lstStyle/>
          <a:p>
            <a:r>
              <a:rPr lang="en-US" dirty="0">
                <a:solidFill>
                  <a:srgbClr val="F2F2F2"/>
                </a:solidFill>
              </a:rPr>
              <a:t>IND </a:t>
            </a:r>
            <a:r>
              <a:rPr lang="en-US" dirty="0" err="1">
                <a:solidFill>
                  <a:srgbClr val="F2F2F2"/>
                </a:solidFill>
              </a:rPr>
              <a:t>Lakhpati</a:t>
            </a:r>
            <a:r>
              <a:rPr lang="en-US" dirty="0">
                <a:solidFill>
                  <a:srgbClr val="F2F2F2"/>
                </a:solidFill>
              </a:rPr>
              <a:t> Didi</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6516E218-A56B-108E-2D97-B0ED6593BC16}"/>
              </a:ext>
            </a:extLst>
          </p:cNvPr>
          <p:cNvGraphicFramePr>
            <a:graphicFrameLocks noGrp="1"/>
          </p:cNvGraphicFramePr>
          <p:nvPr>
            <p:ph idx="1"/>
            <p:extLst>
              <p:ext uri="{D42A27DB-BD31-4B8C-83A1-F6EECF244321}">
                <p14:modId xmlns:p14="http://schemas.microsoft.com/office/powerpoint/2010/main" val="2525505477"/>
              </p:ext>
            </p:extLst>
          </p:nvPr>
        </p:nvGraphicFramePr>
        <p:xfrm>
          <a:off x="5289755" y="707923"/>
          <a:ext cx="6322142" cy="5009502"/>
        </p:xfrm>
        <a:graphic>
          <a:graphicData uri="http://schemas.openxmlformats.org/drawingml/2006/table">
            <a:tbl>
              <a:tblPr firstRow="1" bandRow="1">
                <a:tableStyleId>{5C22544A-7EE6-4342-B048-85BDC9FD1C3A}</a:tableStyleId>
              </a:tblPr>
              <a:tblGrid>
                <a:gridCol w="1526419">
                  <a:extLst>
                    <a:ext uri="{9D8B030D-6E8A-4147-A177-3AD203B41FA5}">
                      <a16:colId xmlns:a16="http://schemas.microsoft.com/office/drawing/2014/main" val="2111880291"/>
                    </a:ext>
                  </a:extLst>
                </a:gridCol>
                <a:gridCol w="4795723">
                  <a:extLst>
                    <a:ext uri="{9D8B030D-6E8A-4147-A177-3AD203B41FA5}">
                      <a16:colId xmlns:a16="http://schemas.microsoft.com/office/drawing/2014/main" val="1933452736"/>
                    </a:ext>
                  </a:extLst>
                </a:gridCol>
              </a:tblGrid>
              <a:tr h="944982">
                <a:tc>
                  <a:txBody>
                    <a:bodyPr/>
                    <a:lstStyle/>
                    <a:p>
                      <a:r>
                        <a:rPr lang="en-US" sz="1400"/>
                        <a:t>Target Group </a:t>
                      </a:r>
                    </a:p>
                  </a:txBody>
                  <a:tcPr marL="71352" marR="71352" marT="35676" marB="35676"/>
                </a:tc>
                <a:tc>
                  <a:txBody>
                    <a:bodyPr/>
                    <a:lstStyle/>
                    <a:p>
                      <a:r>
                        <a:rPr lang="en-US" sz="1400"/>
                        <a:t>Individual woman entrepreneurs (functioning at least from last 2 years) from well-functioning matured SHGs sponsored by DAY-NRLM.</a:t>
                      </a:r>
                    </a:p>
                  </a:txBody>
                  <a:tcPr marL="71352" marR="71352" marT="35676" marB="35676"/>
                </a:tc>
                <a:extLst>
                  <a:ext uri="{0D108BD9-81ED-4DB2-BD59-A6C34878D82A}">
                    <a16:rowId xmlns:a16="http://schemas.microsoft.com/office/drawing/2014/main" val="2316058729"/>
                  </a:ext>
                </a:extLst>
              </a:tr>
              <a:tr h="399800">
                <a:tc>
                  <a:txBody>
                    <a:bodyPr/>
                    <a:lstStyle/>
                    <a:p>
                      <a:r>
                        <a:rPr lang="en-US" sz="1400"/>
                        <a:t>Type of Loan </a:t>
                      </a:r>
                    </a:p>
                  </a:txBody>
                  <a:tcPr marL="71352" marR="71352" marT="35676" marB="35676"/>
                </a:tc>
                <a:tc>
                  <a:txBody>
                    <a:bodyPr/>
                    <a:lstStyle/>
                    <a:p>
                      <a:r>
                        <a:rPr lang="en-US" sz="1400"/>
                        <a:t>Term loan</a:t>
                      </a:r>
                    </a:p>
                  </a:txBody>
                  <a:tcPr marL="71352" marR="71352" marT="35676" marB="35676"/>
                </a:tc>
                <a:extLst>
                  <a:ext uri="{0D108BD9-81ED-4DB2-BD59-A6C34878D82A}">
                    <a16:rowId xmlns:a16="http://schemas.microsoft.com/office/drawing/2014/main" val="3621299633"/>
                  </a:ext>
                </a:extLst>
              </a:tr>
              <a:tr h="2047347">
                <a:tc>
                  <a:txBody>
                    <a:bodyPr/>
                    <a:lstStyle/>
                    <a:p>
                      <a:r>
                        <a:rPr lang="en-US" sz="1400"/>
                        <a:t>Purpose</a:t>
                      </a:r>
                    </a:p>
                  </a:txBody>
                  <a:tcPr marL="71352" marR="71352" marT="35676" marB="35676"/>
                </a:tc>
                <a:tc>
                  <a:txBody>
                    <a:bodyPr/>
                    <a:lstStyle/>
                    <a:p>
                      <a:r>
                        <a:rPr lang="en-US" sz="1400"/>
                        <a:t>Need-based financial assistance to Women SHG members for establishing agri. business enterprises for all activities eligible under MUDRA –scheme agriculture &amp; allied like Pisciculture, Beekeeping, Poultry, Livestock, Rearing, Grading, Sorting, Aggregation agro Industries, Dairy, Fishery, Agri Clinics and Agri Business Centers, Food &amp; Agro Processing, et</a:t>
                      </a:r>
                    </a:p>
                  </a:txBody>
                  <a:tcPr marL="71352" marR="71352" marT="35676" marB="35676"/>
                </a:tc>
                <a:extLst>
                  <a:ext uri="{0D108BD9-81ED-4DB2-BD59-A6C34878D82A}">
                    <a16:rowId xmlns:a16="http://schemas.microsoft.com/office/drawing/2014/main" val="2729876717"/>
                  </a:ext>
                </a:extLst>
              </a:tr>
              <a:tr h="1217573">
                <a:tc>
                  <a:txBody>
                    <a:bodyPr/>
                    <a:lstStyle/>
                    <a:p>
                      <a:r>
                        <a:rPr lang="en-US" sz="1400"/>
                        <a:t>Quantum of Loan</a:t>
                      </a:r>
                    </a:p>
                  </a:txBody>
                  <a:tcPr marL="71352" marR="71352" marT="35676" marB="35676"/>
                </a:tc>
                <a:tc>
                  <a:txBody>
                    <a:bodyPr/>
                    <a:lstStyle/>
                    <a:p>
                      <a:r>
                        <a:rPr lang="en-US" sz="1400" dirty="0"/>
                        <a:t>The need based assessment to graduate to entrepreneurs. </a:t>
                      </a:r>
                    </a:p>
                    <a:p>
                      <a:r>
                        <a:rPr lang="en-US" sz="1400" dirty="0"/>
                        <a:t> Minimum Loan Amount: Rs.0.75 lakh </a:t>
                      </a:r>
                    </a:p>
                    <a:p>
                      <a:r>
                        <a:rPr lang="en-US" sz="1400" dirty="0"/>
                        <a:t> Maximum Loan Amount: Rs.5.00 lakh</a:t>
                      </a:r>
                    </a:p>
                  </a:txBody>
                  <a:tcPr marL="71352" marR="71352" marT="35676" marB="35676"/>
                </a:tc>
                <a:extLst>
                  <a:ext uri="{0D108BD9-81ED-4DB2-BD59-A6C34878D82A}">
                    <a16:rowId xmlns:a16="http://schemas.microsoft.com/office/drawing/2014/main" val="1712754732"/>
                  </a:ext>
                </a:extLst>
              </a:tr>
              <a:tr h="399800">
                <a:tc>
                  <a:txBody>
                    <a:bodyPr/>
                    <a:lstStyle/>
                    <a:p>
                      <a:r>
                        <a:rPr lang="en-US" sz="1400"/>
                        <a:t>Margin </a:t>
                      </a:r>
                    </a:p>
                  </a:txBody>
                  <a:tcPr marL="71352" marR="71352" marT="35676" marB="35676"/>
                </a:tc>
                <a:tc>
                  <a:txBody>
                    <a:bodyPr/>
                    <a:lstStyle/>
                    <a:p>
                      <a:r>
                        <a:rPr lang="en-US" sz="1400" dirty="0"/>
                        <a:t>10%</a:t>
                      </a:r>
                    </a:p>
                  </a:txBody>
                  <a:tcPr marL="71352" marR="71352" marT="35676" marB="35676"/>
                </a:tc>
                <a:extLst>
                  <a:ext uri="{0D108BD9-81ED-4DB2-BD59-A6C34878D82A}">
                    <a16:rowId xmlns:a16="http://schemas.microsoft.com/office/drawing/2014/main" val="9235050"/>
                  </a:ext>
                </a:extLst>
              </a:tr>
            </a:tbl>
          </a:graphicData>
        </a:graphic>
      </p:graphicFrame>
    </p:spTree>
    <p:extLst>
      <p:ext uri="{BB962C8B-B14F-4D97-AF65-F5344CB8AC3E}">
        <p14:creationId xmlns:p14="http://schemas.microsoft.com/office/powerpoint/2010/main" val="1609613961"/>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CB4EF7-3126-CE71-D4E7-30AAC6A3EE5E}"/>
              </a:ext>
            </a:extLst>
          </p:cNvPr>
          <p:cNvSpPr>
            <a:spLocks noGrp="1"/>
          </p:cNvSpPr>
          <p:nvPr>
            <p:ph type="title"/>
          </p:nvPr>
        </p:nvSpPr>
        <p:spPr>
          <a:xfrm>
            <a:off x="648929" y="1063417"/>
            <a:ext cx="3505495" cy="4675396"/>
          </a:xfrm>
        </p:spPr>
        <p:txBody>
          <a:bodyPr vert="horz" lIns="91440" tIns="45720" rIns="91440" bIns="45720" rtlCol="0" anchor="ctr">
            <a:normAutofit/>
          </a:bodyPr>
          <a:lstStyle/>
          <a:p>
            <a:r>
              <a:rPr lang="en-US" b="0" i="0" kern="1200">
                <a:solidFill>
                  <a:srgbClr val="F2F2F2"/>
                </a:solidFill>
                <a:latin typeface="+mj-lt"/>
                <a:ea typeface="+mj-ea"/>
                <a:cs typeface="+mj-cs"/>
              </a:rPr>
              <a:t>Ind Lakhpati Didi</a:t>
            </a:r>
          </a:p>
        </p:txBody>
      </p:sp>
      <p:sp>
        <p:nvSpPr>
          <p:cNvPr id="34" name="Rectangle 33">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5A88DBB9-A2AA-94F7-005B-CECD051FB990}"/>
              </a:ext>
            </a:extLst>
          </p:cNvPr>
          <p:cNvGraphicFramePr>
            <a:graphicFrameLocks noGrp="1"/>
          </p:cNvGraphicFramePr>
          <p:nvPr>
            <p:ph idx="1"/>
            <p:extLst>
              <p:ext uri="{D42A27DB-BD31-4B8C-83A1-F6EECF244321}">
                <p14:modId xmlns:p14="http://schemas.microsoft.com/office/powerpoint/2010/main" val="3431030556"/>
              </p:ext>
            </p:extLst>
          </p:nvPr>
        </p:nvGraphicFramePr>
        <p:xfrm>
          <a:off x="5608638" y="1134087"/>
          <a:ext cx="5614988" cy="4599212"/>
        </p:xfrm>
        <a:graphic>
          <a:graphicData uri="http://schemas.openxmlformats.org/drawingml/2006/table">
            <a:tbl>
              <a:tblPr firstRow="1" bandRow="1">
                <a:tableStyleId>{5C22544A-7EE6-4342-B048-85BDC9FD1C3A}</a:tableStyleId>
              </a:tblPr>
              <a:tblGrid>
                <a:gridCol w="1404290">
                  <a:extLst>
                    <a:ext uri="{9D8B030D-6E8A-4147-A177-3AD203B41FA5}">
                      <a16:colId xmlns:a16="http://schemas.microsoft.com/office/drawing/2014/main" val="3360427127"/>
                    </a:ext>
                  </a:extLst>
                </a:gridCol>
                <a:gridCol w="4210698">
                  <a:extLst>
                    <a:ext uri="{9D8B030D-6E8A-4147-A177-3AD203B41FA5}">
                      <a16:colId xmlns:a16="http://schemas.microsoft.com/office/drawing/2014/main" val="4129676132"/>
                    </a:ext>
                  </a:extLst>
                </a:gridCol>
              </a:tblGrid>
              <a:tr h="365042">
                <a:tc>
                  <a:txBody>
                    <a:bodyPr/>
                    <a:lstStyle/>
                    <a:p>
                      <a:r>
                        <a:rPr lang="en-US" sz="1600"/>
                        <a:t>Interest Rate</a:t>
                      </a:r>
                    </a:p>
                  </a:txBody>
                  <a:tcPr marL="82060" marR="82060" marT="41030" marB="41030"/>
                </a:tc>
                <a:tc>
                  <a:txBody>
                    <a:bodyPr/>
                    <a:lstStyle/>
                    <a:p>
                      <a:r>
                        <a:rPr lang="en-US" sz="1600"/>
                        <a:t>1 Year MCLR+ Spread (1.50%)</a:t>
                      </a:r>
                    </a:p>
                  </a:txBody>
                  <a:tcPr marL="82060" marR="82060" marT="41030" marB="41030"/>
                </a:tc>
                <a:extLst>
                  <a:ext uri="{0D108BD9-81ED-4DB2-BD59-A6C34878D82A}">
                    <a16:rowId xmlns:a16="http://schemas.microsoft.com/office/drawing/2014/main" val="1441106366"/>
                  </a:ext>
                </a:extLst>
              </a:tr>
              <a:tr h="613015">
                <a:tc>
                  <a:txBody>
                    <a:bodyPr/>
                    <a:lstStyle/>
                    <a:p>
                      <a:r>
                        <a:rPr lang="en-US" sz="1600"/>
                        <a:t>Insurance</a:t>
                      </a:r>
                    </a:p>
                  </a:txBody>
                  <a:tcPr marL="82060" marR="82060" marT="41030" marB="41030"/>
                </a:tc>
                <a:tc>
                  <a:txBody>
                    <a:bodyPr/>
                    <a:lstStyle/>
                    <a:p>
                      <a:r>
                        <a:rPr lang="en-US" sz="1600"/>
                        <a:t>All Assets Charged to the bank should be adequately insured</a:t>
                      </a:r>
                    </a:p>
                  </a:txBody>
                  <a:tcPr marL="82060" marR="82060" marT="41030" marB="41030"/>
                </a:tc>
                <a:extLst>
                  <a:ext uri="{0D108BD9-81ED-4DB2-BD59-A6C34878D82A}">
                    <a16:rowId xmlns:a16="http://schemas.microsoft.com/office/drawing/2014/main" val="1147625442"/>
                  </a:ext>
                </a:extLst>
              </a:tr>
              <a:tr h="613015">
                <a:tc>
                  <a:txBody>
                    <a:bodyPr/>
                    <a:lstStyle/>
                    <a:p>
                      <a:r>
                        <a:rPr lang="en-US" sz="1600"/>
                        <a:t>Repayment </a:t>
                      </a:r>
                    </a:p>
                  </a:txBody>
                  <a:tcPr marL="82060" marR="82060" marT="41030" marB="41030"/>
                </a:tc>
                <a:tc>
                  <a:txBody>
                    <a:bodyPr/>
                    <a:lstStyle/>
                    <a:p>
                      <a:r>
                        <a:rPr lang="en-US" sz="1600"/>
                        <a:t>Maximum up 60 months including moratorium period</a:t>
                      </a:r>
                    </a:p>
                  </a:txBody>
                  <a:tcPr marL="82060" marR="82060" marT="41030" marB="41030"/>
                </a:tc>
                <a:extLst>
                  <a:ext uri="{0D108BD9-81ED-4DB2-BD59-A6C34878D82A}">
                    <a16:rowId xmlns:a16="http://schemas.microsoft.com/office/drawing/2014/main" val="3195373068"/>
                  </a:ext>
                </a:extLst>
              </a:tr>
              <a:tr h="2844770">
                <a:tc>
                  <a:txBody>
                    <a:bodyPr/>
                    <a:lstStyle/>
                    <a:p>
                      <a:r>
                        <a:rPr lang="en-US" sz="1600"/>
                        <a:t>Security</a:t>
                      </a:r>
                    </a:p>
                  </a:txBody>
                  <a:tcPr marL="82060" marR="82060" marT="41030" marB="41030"/>
                </a:tc>
                <a:tc>
                  <a:txBody>
                    <a:bodyPr/>
                    <a:lstStyle/>
                    <a:p>
                      <a:r>
                        <a:rPr lang="en-US" sz="1600">
                          <a:highlight>
                            <a:srgbClr val="808000"/>
                          </a:highlight>
                        </a:rPr>
                        <a:t>Primary securities: </a:t>
                      </a:r>
                    </a:p>
                    <a:p>
                      <a:r>
                        <a:rPr lang="en-US" sz="1600"/>
                        <a:t>Assets created out of the loan</a:t>
                      </a:r>
                    </a:p>
                    <a:p>
                      <a:r>
                        <a:rPr lang="en-US" sz="1600">
                          <a:highlight>
                            <a:srgbClr val="808000"/>
                          </a:highlight>
                        </a:rPr>
                        <a:t>Collateral security:</a:t>
                      </a:r>
                    </a:p>
                    <a:p>
                      <a:r>
                        <a:rPr lang="en-US" sz="1600"/>
                        <a:t> No collateral security or Third party guarantee should be taken under this product. Mandatory coverage under Credit Guarantee Fund for Micro Units (CGFMU), CGFMU guarantee fees will be reimbursed to individual women SHG members under DAY-NRLM for loans up </a:t>
                      </a:r>
                      <a:r>
                        <a:rPr lang="en-US" sz="1600">
                          <a:highlight>
                            <a:srgbClr val="808000"/>
                          </a:highlight>
                        </a:rPr>
                        <a:t>to Rs 5 Lakhs for a maximum period of 5 years.</a:t>
                      </a:r>
                    </a:p>
                  </a:txBody>
                  <a:tcPr marL="82060" marR="82060" marT="41030" marB="41030"/>
                </a:tc>
                <a:extLst>
                  <a:ext uri="{0D108BD9-81ED-4DB2-BD59-A6C34878D82A}">
                    <a16:rowId xmlns:a16="http://schemas.microsoft.com/office/drawing/2014/main" val="123856323"/>
                  </a:ext>
                </a:extLst>
              </a:tr>
            </a:tbl>
          </a:graphicData>
        </a:graphic>
      </p:graphicFrame>
    </p:spTree>
    <p:extLst>
      <p:ext uri="{BB962C8B-B14F-4D97-AF65-F5344CB8AC3E}">
        <p14:creationId xmlns:p14="http://schemas.microsoft.com/office/powerpoint/2010/main" val="2197918110"/>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434F5E-B1D8-0E9A-592D-D8DCEA8BB41A}"/>
              </a:ext>
            </a:extLst>
          </p:cNvPr>
          <p:cNvSpPr>
            <a:spLocks noGrp="1"/>
          </p:cNvSpPr>
          <p:nvPr>
            <p:ph type="title"/>
          </p:nvPr>
        </p:nvSpPr>
        <p:spPr>
          <a:xfrm>
            <a:off x="648929" y="1063417"/>
            <a:ext cx="3505495" cy="4675396"/>
          </a:xfrm>
        </p:spPr>
        <p:txBody>
          <a:bodyPr anchor="ctr">
            <a:normAutofit/>
          </a:bodyPr>
          <a:lstStyle/>
          <a:p>
            <a:r>
              <a:rPr lang="en-US" sz="3900">
                <a:solidFill>
                  <a:srgbClr val="F2F2F2"/>
                </a:solidFill>
              </a:rPr>
              <a:t>SHG RECENT DEVLOPMENT</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056C29D7-2E2F-8C39-A95A-10263CDAEA9E}"/>
              </a:ext>
            </a:extLst>
          </p:cNvPr>
          <p:cNvGraphicFramePr>
            <a:graphicFrameLocks noGrp="1"/>
          </p:cNvGraphicFramePr>
          <p:nvPr>
            <p:ph idx="1"/>
            <p:extLst>
              <p:ext uri="{D42A27DB-BD31-4B8C-83A1-F6EECF244321}">
                <p14:modId xmlns:p14="http://schemas.microsoft.com/office/powerpoint/2010/main" val="3049007587"/>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1021242"/>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64" y="290974"/>
            <a:ext cx="9671539" cy="467629"/>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1067"/>
              </a:spcAft>
              <a:buClrTx/>
              <a:buSzTx/>
              <a:buFontTx/>
              <a:buNone/>
              <a:tabLst/>
              <a:defRPr/>
            </a:pPr>
            <a:r>
              <a:rPr kumimoji="0" lang="en-US" sz="2400" b="1" i="0" u="sng" strike="noStrike" kern="1200" cap="none" spc="0" normalizeH="0" baseline="0" noProof="0" dirty="0">
                <a:ln>
                  <a:noFill/>
                </a:ln>
                <a:solidFill>
                  <a:srgbClr val="27537E">
                    <a:lumMod val="75000"/>
                  </a:srgbClr>
                </a:solidFill>
                <a:effectLst/>
                <a:uLnTx/>
                <a:uFillTx/>
                <a:latin typeface="Arial" panose="020B0604020202020204" pitchFamily="34" charset="0"/>
                <a:ea typeface="Times New Roman" panose="02020603050405020304" pitchFamily="18" charset="0"/>
                <a:cs typeface="Times New Roman" panose="02020603050405020304" pitchFamily="18" charset="0"/>
              </a:rPr>
              <a:t>Highlights of Revision in ROI for SHG AGRI Loans</a:t>
            </a:r>
            <a:endParaRPr kumimoji="0" lang="en-IN" sz="2133" b="0" i="0" u="none" strike="noStrike" kern="1200" cap="none" spc="0" normalizeH="0" baseline="0" noProof="0" dirty="0">
              <a:ln>
                <a:noFill/>
              </a:ln>
              <a:solidFill>
                <a:srgbClr val="27537E">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1295465" y="4582000"/>
            <a:ext cx="9793089" cy="823752"/>
          </a:xfrm>
          <a:prstGeom prst="rect">
            <a:avLst/>
          </a:prstGeom>
        </p:spPr>
        <p:txBody>
          <a:bodyPr wrap="square">
            <a:spAutoFit/>
          </a:bodyPr>
          <a:lstStyle/>
          <a:p>
            <a:pPr marL="228594" marR="0" lvl="0" indent="-228594" algn="just" defTabSz="914400" rtl="0" eaLnBrk="1" fontAlgn="auto" latinLnBrk="0" hangingPunct="1">
              <a:lnSpc>
                <a:spcPct val="115000"/>
              </a:lnSpc>
              <a:spcBef>
                <a:spcPts val="0"/>
              </a:spcBef>
              <a:spcAft>
                <a:spcPts val="0"/>
              </a:spcAft>
              <a:buClrTx/>
              <a:buSzTx/>
              <a:buFont typeface="Wingdings" panose="05000000000000000000" pitchFamily="2" charset="2"/>
              <a:buChar char="Ø"/>
              <a:tabLst/>
              <a:defRPr/>
            </a:pPr>
            <a:r>
              <a:rPr kumimoji="0" lang="en-US" sz="1333"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The above revision is applicable for SHG accounts under Agriculture Sector only. </a:t>
            </a:r>
          </a:p>
          <a:p>
            <a:pPr marL="228594" marR="0" lvl="0" indent="-228594" algn="just" defTabSz="914400" rtl="0" eaLnBrk="1" fontAlgn="auto" latinLnBrk="0" hangingPunct="1">
              <a:lnSpc>
                <a:spcPct val="115000"/>
              </a:lnSpc>
              <a:spcBef>
                <a:spcPts val="0"/>
              </a:spcBef>
              <a:spcAft>
                <a:spcPts val="0"/>
              </a:spcAft>
              <a:buClrTx/>
              <a:buSzTx/>
              <a:buFont typeface="Wingdings" panose="05000000000000000000" pitchFamily="2" charset="2"/>
              <a:buChar char="Ø"/>
              <a:tabLst/>
              <a:defRPr/>
            </a:pPr>
            <a:r>
              <a:rPr kumimoji="0" lang="en-IN"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Take advantage of the significant reduction in ROI to garner quality additional business under SHG agriculture, which in turn will improve Bank’s lending to Agriculture.</a:t>
            </a:r>
            <a:endParaRPr kumimoji="0" lang="en-IN" sz="1333"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Object 7"/>
          <p:cNvGraphicFramePr>
            <a:graphicFrameLocks noChangeAspect="1"/>
          </p:cNvGraphicFramePr>
          <p:nvPr/>
        </p:nvGraphicFramePr>
        <p:xfrm>
          <a:off x="1295464" y="1348541"/>
          <a:ext cx="9793089" cy="3233459"/>
        </p:xfrm>
        <a:graphic>
          <a:graphicData uri="http://schemas.openxmlformats.org/presentationml/2006/ole">
            <mc:AlternateContent xmlns:mc="http://schemas.openxmlformats.org/markup-compatibility/2006">
              <mc:Choice xmlns:v="urn:schemas-microsoft-com:vml" Requires="v">
                <p:oleObj name="Worksheet" r:id="rId3" imgW="7429500" imgH="3095744" progId="Excel.Sheet.12">
                  <p:embed/>
                </p:oleObj>
              </mc:Choice>
              <mc:Fallback>
                <p:oleObj name="Worksheet" r:id="rId3" imgW="7429500" imgH="3095744" progId="Excel.Sheet.12">
                  <p:embed/>
                  <p:pic>
                    <p:nvPicPr>
                      <p:cNvPr id="8" name="Object 7"/>
                      <p:cNvPicPr/>
                      <p:nvPr/>
                    </p:nvPicPr>
                    <p:blipFill>
                      <a:blip r:embed="rId4"/>
                      <a:stretch>
                        <a:fillRect/>
                      </a:stretch>
                    </p:blipFill>
                    <p:spPr>
                      <a:xfrm>
                        <a:off x="1295464" y="1348541"/>
                        <a:ext cx="9793089" cy="3233459"/>
                      </a:xfrm>
                      <a:prstGeom prst="rect">
                        <a:avLst/>
                      </a:prstGeom>
                    </p:spPr>
                  </p:pic>
                </p:oleObj>
              </mc:Fallback>
            </mc:AlternateContent>
          </a:graphicData>
        </a:graphic>
      </p:graphicFrame>
    </p:spTree>
    <p:extLst>
      <p:ext uri="{BB962C8B-B14F-4D97-AF65-F5344CB8AC3E}">
        <p14:creationId xmlns:p14="http://schemas.microsoft.com/office/powerpoint/2010/main" val="1744755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원호 2">
            <a:extLst>
              <a:ext uri="{FF2B5EF4-FFF2-40B4-BE49-F238E27FC236}">
                <a16:creationId xmlns:a16="http://schemas.microsoft.com/office/drawing/2014/main" id="{432757DA-5465-4E8F-B68B-CC1D50714546}"/>
              </a:ext>
            </a:extLst>
          </p:cNvPr>
          <p:cNvSpPr>
            <a:spLocks noChangeAspect="1"/>
          </p:cNvSpPr>
          <p:nvPr/>
        </p:nvSpPr>
        <p:spPr>
          <a:xfrm rot="10800000">
            <a:off x="947789" y="2110659"/>
            <a:ext cx="1620000" cy="1620000"/>
          </a:xfrm>
          <a:prstGeom prst="arc">
            <a:avLst>
              <a:gd name="adj1" fmla="val 11736209"/>
              <a:gd name="adj2" fmla="val 20810079"/>
            </a:avLst>
          </a:prstGeom>
          <a:ln w="19050">
            <a:solidFill>
              <a:schemeClr val="bg1">
                <a:lumMod val="65000"/>
              </a:schemeClr>
            </a:solidFill>
            <a:headEnd type="none"/>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endParaRPr>
          </a:p>
        </p:txBody>
      </p:sp>
      <p:sp>
        <p:nvSpPr>
          <p:cNvPr id="41" name="원호 3">
            <a:extLst>
              <a:ext uri="{FF2B5EF4-FFF2-40B4-BE49-F238E27FC236}">
                <a16:creationId xmlns:a16="http://schemas.microsoft.com/office/drawing/2014/main" id="{7B5EE52C-CEC1-46DA-98FB-272D1FD6C9EB}"/>
              </a:ext>
            </a:extLst>
          </p:cNvPr>
          <p:cNvSpPr>
            <a:spLocks noChangeAspect="1"/>
          </p:cNvSpPr>
          <p:nvPr/>
        </p:nvSpPr>
        <p:spPr>
          <a:xfrm rot="10800000">
            <a:off x="2736131" y="1930659"/>
            <a:ext cx="1980000" cy="1980000"/>
          </a:xfrm>
          <a:prstGeom prst="arc">
            <a:avLst>
              <a:gd name="adj1" fmla="val 590461"/>
              <a:gd name="adj2" fmla="val 10058746"/>
            </a:avLst>
          </a:prstGeom>
          <a:ln w="19050">
            <a:solidFill>
              <a:schemeClr val="bg1">
                <a:lumMod val="6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42" name="원호 4">
            <a:extLst>
              <a:ext uri="{FF2B5EF4-FFF2-40B4-BE49-F238E27FC236}">
                <a16:creationId xmlns:a16="http://schemas.microsoft.com/office/drawing/2014/main" id="{1BB934CD-8225-434F-9BE6-61ABF7BEE7CD}"/>
              </a:ext>
            </a:extLst>
          </p:cNvPr>
          <p:cNvSpPr>
            <a:spLocks noChangeAspect="1"/>
          </p:cNvSpPr>
          <p:nvPr/>
        </p:nvSpPr>
        <p:spPr>
          <a:xfrm rot="10800000">
            <a:off x="9541157" y="2110659"/>
            <a:ext cx="1620000" cy="1620000"/>
          </a:xfrm>
          <a:prstGeom prst="arc">
            <a:avLst>
              <a:gd name="adj1" fmla="val 11729278"/>
              <a:gd name="adj2" fmla="val 20774429"/>
            </a:avLst>
          </a:prstGeom>
          <a:ln w="19050">
            <a:solidFill>
              <a:schemeClr val="bg1">
                <a:lumMod val="65000"/>
              </a:schemeClr>
            </a:solidFill>
            <a:headEnd type="none"/>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43" name="원호 5">
            <a:extLst>
              <a:ext uri="{FF2B5EF4-FFF2-40B4-BE49-F238E27FC236}">
                <a16:creationId xmlns:a16="http://schemas.microsoft.com/office/drawing/2014/main" id="{A043CB7F-8BD1-4684-B3A6-E3F808679CDF}"/>
              </a:ext>
            </a:extLst>
          </p:cNvPr>
          <p:cNvSpPr>
            <a:spLocks noChangeAspect="1"/>
          </p:cNvSpPr>
          <p:nvPr/>
        </p:nvSpPr>
        <p:spPr>
          <a:xfrm rot="10800000">
            <a:off x="7392815" y="1930659"/>
            <a:ext cx="1980000" cy="1980000"/>
          </a:xfrm>
          <a:prstGeom prst="arc">
            <a:avLst>
              <a:gd name="adj1" fmla="val 636328"/>
              <a:gd name="adj2" fmla="val 10139064"/>
            </a:avLst>
          </a:prstGeom>
          <a:ln w="19050">
            <a:solidFill>
              <a:schemeClr val="bg1">
                <a:lumMod val="6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44" name="원호 6">
            <a:extLst>
              <a:ext uri="{FF2B5EF4-FFF2-40B4-BE49-F238E27FC236}">
                <a16:creationId xmlns:a16="http://schemas.microsoft.com/office/drawing/2014/main" id="{09FCE5E9-6147-43D6-AF2B-92D4C510516A}"/>
              </a:ext>
            </a:extLst>
          </p:cNvPr>
          <p:cNvSpPr>
            <a:spLocks noChangeAspect="1"/>
          </p:cNvSpPr>
          <p:nvPr/>
        </p:nvSpPr>
        <p:spPr>
          <a:xfrm rot="10800000">
            <a:off x="4884473" y="1750659"/>
            <a:ext cx="2340000" cy="2340000"/>
          </a:xfrm>
          <a:prstGeom prst="arc">
            <a:avLst>
              <a:gd name="adj1" fmla="val 11452794"/>
              <a:gd name="adj2" fmla="val 20925701"/>
            </a:avLst>
          </a:prstGeom>
          <a:ln w="19050">
            <a:solidFill>
              <a:schemeClr val="bg1">
                <a:lumMod val="65000"/>
              </a:schemeClr>
            </a:solidFill>
            <a:headEnd type="none"/>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45" name="직사각형 7">
            <a:extLst>
              <a:ext uri="{FF2B5EF4-FFF2-40B4-BE49-F238E27FC236}">
                <a16:creationId xmlns:a16="http://schemas.microsoft.com/office/drawing/2014/main" id="{47469BAD-CB1D-4485-933A-B3C96EB86E6C}"/>
              </a:ext>
            </a:extLst>
          </p:cNvPr>
          <p:cNvSpPr/>
          <p:nvPr/>
        </p:nvSpPr>
        <p:spPr>
          <a:xfrm>
            <a:off x="0" y="2717997"/>
            <a:ext cx="12192000" cy="4193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Georgia" panose="02040502050405020303"/>
                <a:ea typeface="+mn-ea"/>
                <a:cs typeface="+mn-cs"/>
              </a:rPr>
              <a:t>KCC SCHEME GUIDELINES</a:t>
            </a:r>
            <a:endParaRPr kumimoji="0" lang="ko-KR" altLang="en-US" sz="2800" b="1" i="0" u="none" strike="noStrike" kern="1200" cap="none" spc="0" normalizeH="0" baseline="0" noProof="0" dirty="0">
              <a:ln>
                <a:noFill/>
              </a:ln>
              <a:solidFill>
                <a:srgbClr val="ED7D31">
                  <a:lumMod val="75000"/>
                </a:srgbClr>
              </a:solidFill>
              <a:effectLst/>
              <a:uLnTx/>
              <a:uFillTx/>
              <a:latin typeface="Georgia" panose="02040502050405020303"/>
              <a:ea typeface="돋움" panose="020B0600000101010101" pitchFamily="34" charset="-127"/>
              <a:cs typeface="+mn-cs"/>
            </a:endParaRPr>
          </a:p>
        </p:txBody>
      </p:sp>
      <p:sp>
        <p:nvSpPr>
          <p:cNvPr id="51" name="원호 13">
            <a:extLst>
              <a:ext uri="{FF2B5EF4-FFF2-40B4-BE49-F238E27FC236}">
                <a16:creationId xmlns:a16="http://schemas.microsoft.com/office/drawing/2014/main" id="{B09CD4F9-D26F-46E3-89DF-3DD6B91A37D2}"/>
              </a:ext>
            </a:extLst>
          </p:cNvPr>
          <p:cNvSpPr>
            <a:spLocks noChangeAspect="1"/>
          </p:cNvSpPr>
          <p:nvPr/>
        </p:nvSpPr>
        <p:spPr>
          <a:xfrm>
            <a:off x="947789" y="2111905"/>
            <a:ext cx="1620000" cy="1620000"/>
          </a:xfrm>
          <a:prstGeom prst="arc">
            <a:avLst>
              <a:gd name="adj1" fmla="val 12235672"/>
              <a:gd name="adj2" fmla="val 20059339"/>
            </a:avLst>
          </a:prstGeom>
          <a:ln w="19050">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endParaRPr>
          </a:p>
        </p:txBody>
      </p:sp>
      <p:sp>
        <p:nvSpPr>
          <p:cNvPr id="52" name="원호 14">
            <a:extLst>
              <a:ext uri="{FF2B5EF4-FFF2-40B4-BE49-F238E27FC236}">
                <a16:creationId xmlns:a16="http://schemas.microsoft.com/office/drawing/2014/main" id="{6FCDA220-E3EF-4017-A886-65D283FB04CF}"/>
              </a:ext>
            </a:extLst>
          </p:cNvPr>
          <p:cNvSpPr>
            <a:spLocks noChangeAspect="1"/>
          </p:cNvSpPr>
          <p:nvPr/>
        </p:nvSpPr>
        <p:spPr>
          <a:xfrm>
            <a:off x="2736131" y="1931905"/>
            <a:ext cx="1980000" cy="1980000"/>
          </a:xfrm>
          <a:prstGeom prst="arc">
            <a:avLst>
              <a:gd name="adj1" fmla="val 1372831"/>
              <a:gd name="adj2" fmla="val 9373507"/>
            </a:avLst>
          </a:prstGeom>
          <a:ln w="19050">
            <a:solidFill>
              <a:schemeClr val="accent4"/>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53" name="원호 15">
            <a:extLst>
              <a:ext uri="{FF2B5EF4-FFF2-40B4-BE49-F238E27FC236}">
                <a16:creationId xmlns:a16="http://schemas.microsoft.com/office/drawing/2014/main" id="{F288BCBA-57E6-4B4E-A86B-6C1CF2D8A2CB}"/>
              </a:ext>
            </a:extLst>
          </p:cNvPr>
          <p:cNvSpPr>
            <a:spLocks noChangeAspect="1"/>
          </p:cNvSpPr>
          <p:nvPr/>
        </p:nvSpPr>
        <p:spPr>
          <a:xfrm>
            <a:off x="9541157" y="2111905"/>
            <a:ext cx="1620000" cy="1620000"/>
          </a:xfrm>
          <a:prstGeom prst="arc">
            <a:avLst>
              <a:gd name="adj1" fmla="val 12235672"/>
              <a:gd name="adj2" fmla="val 20214018"/>
            </a:avLst>
          </a:prstGeom>
          <a:ln w="19050">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54" name="원호 16">
            <a:extLst>
              <a:ext uri="{FF2B5EF4-FFF2-40B4-BE49-F238E27FC236}">
                <a16:creationId xmlns:a16="http://schemas.microsoft.com/office/drawing/2014/main" id="{071C0D9E-1385-454F-B2F1-6ECDBC383C53}"/>
              </a:ext>
            </a:extLst>
          </p:cNvPr>
          <p:cNvSpPr>
            <a:spLocks noChangeAspect="1"/>
          </p:cNvSpPr>
          <p:nvPr/>
        </p:nvSpPr>
        <p:spPr>
          <a:xfrm>
            <a:off x="7392815" y="1931905"/>
            <a:ext cx="1980000" cy="1980000"/>
          </a:xfrm>
          <a:prstGeom prst="arc">
            <a:avLst>
              <a:gd name="adj1" fmla="val 1372831"/>
              <a:gd name="adj2" fmla="val 9373507"/>
            </a:avLst>
          </a:prstGeom>
          <a:ln w="19050">
            <a:solidFill>
              <a:schemeClr val="accent2"/>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sp>
        <p:nvSpPr>
          <p:cNvPr id="55" name="원호 17">
            <a:extLst>
              <a:ext uri="{FF2B5EF4-FFF2-40B4-BE49-F238E27FC236}">
                <a16:creationId xmlns:a16="http://schemas.microsoft.com/office/drawing/2014/main" id="{F436DDE3-43CB-4269-B1F0-F389565724DF}"/>
              </a:ext>
            </a:extLst>
          </p:cNvPr>
          <p:cNvSpPr>
            <a:spLocks noChangeAspect="1"/>
          </p:cNvSpPr>
          <p:nvPr/>
        </p:nvSpPr>
        <p:spPr>
          <a:xfrm>
            <a:off x="4884473" y="1751905"/>
            <a:ext cx="2340000" cy="2340000"/>
          </a:xfrm>
          <a:prstGeom prst="arc">
            <a:avLst>
              <a:gd name="adj1" fmla="val 12235672"/>
              <a:gd name="adj2" fmla="val 20196667"/>
            </a:avLst>
          </a:prstGeom>
          <a:ln w="19050">
            <a:solidFill>
              <a:schemeClr val="accent3"/>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Georgia" panose="02040502050405020303"/>
              <a:ea typeface="돋움" panose="020B0600000101010101" pitchFamily="34" charset="-127"/>
              <a:cs typeface="+mn-cs"/>
            </a:endParaRPr>
          </a:p>
        </p:txBody>
      </p:sp>
      <p:grpSp>
        <p:nvGrpSpPr>
          <p:cNvPr id="61" name="Group 67">
            <a:extLst>
              <a:ext uri="{FF2B5EF4-FFF2-40B4-BE49-F238E27FC236}">
                <a16:creationId xmlns:a16="http://schemas.microsoft.com/office/drawing/2014/main" id="{7F54F988-E210-48D4-93D9-26CAEA5897ED}"/>
              </a:ext>
            </a:extLst>
          </p:cNvPr>
          <p:cNvGrpSpPr/>
          <p:nvPr/>
        </p:nvGrpSpPr>
        <p:grpSpPr>
          <a:xfrm>
            <a:off x="754706" y="390084"/>
            <a:ext cx="2051599" cy="1219876"/>
            <a:chOff x="1109125" y="4314945"/>
            <a:chExt cx="1529543" cy="659050"/>
          </a:xfrm>
        </p:grpSpPr>
        <p:sp>
          <p:nvSpPr>
            <p:cNvPr id="62" name="TextBox 61">
              <a:extLst>
                <a:ext uri="{FF2B5EF4-FFF2-40B4-BE49-F238E27FC236}">
                  <a16:creationId xmlns:a16="http://schemas.microsoft.com/office/drawing/2014/main" id="{9B5940DC-4A01-48D1-862A-680880B0B06B}"/>
                </a:ext>
              </a:extLst>
            </p:cNvPr>
            <p:cNvSpPr txBox="1"/>
            <p:nvPr/>
          </p:nvSpPr>
          <p:spPr>
            <a:xfrm>
              <a:off x="1109126" y="4314945"/>
              <a:ext cx="1523461" cy="1829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5B9BD5"/>
                  </a:solidFill>
                  <a:effectLst/>
                  <a:uLnTx/>
                  <a:uFillTx/>
                  <a:latin typeface="Georgia" panose="02040502050405020303"/>
                  <a:ea typeface="돋움" panose="020B0600000101010101" pitchFamily="34" charset="-127"/>
                  <a:cs typeface="Arial" pitchFamily="34" charset="0"/>
                </a:rPr>
                <a:t>Scheme </a:t>
              </a:r>
              <a:endParaRPr kumimoji="0" lang="ko-KR" altLang="en-US" sz="1600" b="1" i="0" u="none" strike="noStrike" kern="1200" cap="none" spc="0" normalizeH="0" baseline="0" noProof="0" dirty="0">
                <a:ln>
                  <a:noFill/>
                </a:ln>
                <a:solidFill>
                  <a:srgbClr val="5B9BD5"/>
                </a:solidFill>
                <a:effectLst/>
                <a:uLnTx/>
                <a:uFillTx/>
                <a:latin typeface="Georgia" panose="02040502050405020303"/>
                <a:ea typeface="돋움" panose="020B0600000101010101" pitchFamily="34" charset="-127"/>
                <a:cs typeface="Arial" pitchFamily="34" charset="0"/>
              </a:endParaRPr>
            </a:p>
          </p:txBody>
        </p:sp>
        <p:sp>
          <p:nvSpPr>
            <p:cNvPr id="63" name="TextBox 62">
              <a:extLst>
                <a:ext uri="{FF2B5EF4-FFF2-40B4-BE49-F238E27FC236}">
                  <a16:creationId xmlns:a16="http://schemas.microsoft.com/office/drawing/2014/main" id="{5E413071-93D3-4C72-846E-7DB64A997D47}"/>
                </a:ext>
              </a:extLst>
            </p:cNvPr>
            <p:cNvSpPr txBox="1"/>
            <p:nvPr/>
          </p:nvSpPr>
          <p:spPr>
            <a:xfrm>
              <a:off x="1109125" y="4624808"/>
              <a:ext cx="1529543" cy="3491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srgbClr val="000000">
                      <a:lumMod val="75000"/>
                      <a:lumOff val="25000"/>
                    </a:srgbClr>
                  </a:solidFill>
                  <a:effectLst/>
                  <a:highlight>
                    <a:srgbClr val="00FFFF"/>
                  </a:highlight>
                  <a:uLnTx/>
                  <a:uFillTx/>
                  <a:latin typeface="Georgia" panose="02040502050405020303"/>
                  <a:ea typeface="돋움" panose="020B0600000101010101" pitchFamily="34" charset="-127"/>
                  <a:cs typeface="Arial" pitchFamily="34" charset="0"/>
                </a:rPr>
                <a:t>Extended to Farmers for Crop cultivation &amp; Allied activities</a:t>
              </a:r>
              <a:endParaRPr kumimoji="0" lang="ko-KR" altLang="en-US" sz="1200" b="1" i="0" u="none" strike="noStrike" kern="1200" cap="none" spc="0" normalizeH="0" baseline="0" noProof="0" dirty="0">
                <a:ln>
                  <a:noFill/>
                </a:ln>
                <a:solidFill>
                  <a:srgbClr val="000000">
                    <a:lumMod val="75000"/>
                    <a:lumOff val="25000"/>
                  </a:srgbClr>
                </a:solidFill>
                <a:effectLst/>
                <a:highlight>
                  <a:srgbClr val="00FFFF"/>
                </a:highlight>
                <a:uLnTx/>
                <a:uFillTx/>
                <a:latin typeface="Georgia" panose="02040502050405020303"/>
                <a:ea typeface="돋움" panose="020B0600000101010101" pitchFamily="34" charset="-127"/>
                <a:cs typeface="Arial" pitchFamily="34" charset="0"/>
              </a:endParaRPr>
            </a:p>
          </p:txBody>
        </p:sp>
      </p:grpSp>
      <p:grpSp>
        <p:nvGrpSpPr>
          <p:cNvPr id="64" name="Group 67">
            <a:extLst>
              <a:ext uri="{FF2B5EF4-FFF2-40B4-BE49-F238E27FC236}">
                <a16:creationId xmlns:a16="http://schemas.microsoft.com/office/drawing/2014/main" id="{DCD24D9D-E7C5-41F7-A770-C580CBE1ADD3}"/>
              </a:ext>
            </a:extLst>
          </p:cNvPr>
          <p:cNvGrpSpPr/>
          <p:nvPr/>
        </p:nvGrpSpPr>
        <p:grpSpPr>
          <a:xfrm flipH="1">
            <a:off x="4801861" y="416317"/>
            <a:ext cx="2332452" cy="1108724"/>
            <a:chOff x="1130190" y="4149080"/>
            <a:chExt cx="1523461" cy="759553"/>
          </a:xfrm>
        </p:grpSpPr>
        <p:sp>
          <p:nvSpPr>
            <p:cNvPr id="65" name="TextBox 64">
              <a:extLst>
                <a:ext uri="{FF2B5EF4-FFF2-40B4-BE49-F238E27FC236}">
                  <a16:creationId xmlns:a16="http://schemas.microsoft.com/office/drawing/2014/main" id="{8157C8E4-15C8-4D0E-B965-41B92ED70AFF}"/>
                </a:ext>
              </a:extLst>
            </p:cNvPr>
            <p:cNvSpPr txBox="1"/>
            <p:nvPr/>
          </p:nvSpPr>
          <p:spPr>
            <a:xfrm>
              <a:off x="1130190" y="4149080"/>
              <a:ext cx="1523461" cy="2319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Georgia" panose="02040502050405020303"/>
                  <a:ea typeface="+mn-ea"/>
                  <a:cs typeface="+mn-cs"/>
                </a:rPr>
                <a:t>Eligibility</a:t>
              </a:r>
              <a:endParaRPr kumimoji="0" lang="ko-KR" altLang="en-US" sz="1600" b="1" i="0" u="none" strike="noStrike" kern="1200" cap="none" spc="0" normalizeH="0" baseline="0" noProof="0" dirty="0">
                <a:ln>
                  <a:noFill/>
                </a:ln>
                <a:solidFill>
                  <a:srgbClr val="4472C4"/>
                </a:solidFill>
                <a:effectLst/>
                <a:uLnTx/>
                <a:uFillTx/>
                <a:latin typeface="Georgia" panose="02040502050405020303"/>
                <a:ea typeface="돋움" panose="020B0600000101010101" pitchFamily="34" charset="-127"/>
                <a:cs typeface="Arial" pitchFamily="34" charset="0"/>
              </a:endParaRPr>
            </a:p>
          </p:txBody>
        </p:sp>
        <p:sp>
          <p:nvSpPr>
            <p:cNvPr id="66" name="TextBox 65">
              <a:extLst>
                <a:ext uri="{FF2B5EF4-FFF2-40B4-BE49-F238E27FC236}">
                  <a16:creationId xmlns:a16="http://schemas.microsoft.com/office/drawing/2014/main" id="{6DEF666D-F71B-4537-A854-7244A30BADCD}"/>
                </a:ext>
              </a:extLst>
            </p:cNvPr>
            <p:cNvSpPr txBox="1"/>
            <p:nvPr/>
          </p:nvSpPr>
          <p:spPr>
            <a:xfrm>
              <a:off x="1130190" y="4465851"/>
              <a:ext cx="1523461" cy="4427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000000"/>
                  </a:solidFill>
                  <a:effectLst/>
                  <a:highlight>
                    <a:srgbClr val="00FFFF"/>
                  </a:highlight>
                  <a:uLnTx/>
                  <a:uFillTx/>
                  <a:latin typeface="Georgia" panose="02040502050405020303"/>
                  <a:ea typeface="+mn-ea"/>
                  <a:cs typeface="+mn-cs"/>
                </a:rPr>
                <a:t>All Farmers, Tenant Farmers, Oral lessees, SHG/JLG</a:t>
              </a:r>
            </a:p>
          </p:txBody>
        </p:sp>
      </p:grpSp>
      <p:grpSp>
        <p:nvGrpSpPr>
          <p:cNvPr id="67" name="Group 67">
            <a:extLst>
              <a:ext uri="{FF2B5EF4-FFF2-40B4-BE49-F238E27FC236}">
                <a16:creationId xmlns:a16="http://schemas.microsoft.com/office/drawing/2014/main" id="{6CFBA24C-6DFB-4EAA-B09B-66752DE3BD20}"/>
              </a:ext>
            </a:extLst>
          </p:cNvPr>
          <p:cNvGrpSpPr/>
          <p:nvPr/>
        </p:nvGrpSpPr>
        <p:grpSpPr>
          <a:xfrm flipH="1">
            <a:off x="696192" y="4044266"/>
            <a:ext cx="2043441" cy="1829519"/>
            <a:chOff x="1130190" y="4149080"/>
            <a:chExt cx="1523461" cy="740407"/>
          </a:xfrm>
        </p:grpSpPr>
        <p:sp>
          <p:nvSpPr>
            <p:cNvPr id="68" name="TextBox 67">
              <a:extLst>
                <a:ext uri="{FF2B5EF4-FFF2-40B4-BE49-F238E27FC236}">
                  <a16:creationId xmlns:a16="http://schemas.microsoft.com/office/drawing/2014/main" id="{B3DCEE0C-CC06-4E50-9BE9-F072ECC0E362}"/>
                </a:ext>
              </a:extLst>
            </p:cNvPr>
            <p:cNvSpPr txBox="1"/>
            <p:nvPr/>
          </p:nvSpPr>
          <p:spPr>
            <a:xfrm>
              <a:off x="1130190" y="4149080"/>
              <a:ext cx="1523461" cy="1923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5B9BD5"/>
                  </a:solidFill>
                  <a:effectLst/>
                  <a:uLnTx/>
                  <a:uFillTx/>
                  <a:latin typeface="Georgia" panose="02040502050405020303"/>
                  <a:ea typeface="+mn-ea"/>
                  <a:cs typeface="Arial" pitchFamily="34" charset="0"/>
                </a:rPr>
                <a:t>Validity</a:t>
              </a:r>
              <a:endParaRPr kumimoji="0" lang="ko-KR" altLang="en-US" sz="1600" b="1" i="0" u="none" strike="noStrike" kern="1200" cap="none" spc="0" normalizeH="0" baseline="0" noProof="0" dirty="0">
                <a:ln>
                  <a:noFill/>
                </a:ln>
                <a:solidFill>
                  <a:srgbClr val="5B9BD5"/>
                </a:solidFill>
                <a:effectLst/>
                <a:uLnTx/>
                <a:uFillTx/>
                <a:latin typeface="Georgia" panose="02040502050405020303"/>
                <a:ea typeface="돋움" panose="020B0600000101010101" pitchFamily="34" charset="-127"/>
                <a:cs typeface="Arial" pitchFamily="34" charset="0"/>
              </a:endParaRPr>
            </a:p>
          </p:txBody>
        </p:sp>
        <p:sp>
          <p:nvSpPr>
            <p:cNvPr id="69" name="TextBox 68">
              <a:extLst>
                <a:ext uri="{FF2B5EF4-FFF2-40B4-BE49-F238E27FC236}">
                  <a16:creationId xmlns:a16="http://schemas.microsoft.com/office/drawing/2014/main" id="{74FD6ADD-D5BD-4C71-B13A-C49942A8CDD7}"/>
                </a:ext>
              </a:extLst>
            </p:cNvPr>
            <p:cNvSpPr txBox="1"/>
            <p:nvPr/>
          </p:nvSpPr>
          <p:spPr>
            <a:xfrm>
              <a:off x="1130190" y="4469806"/>
              <a:ext cx="1499838" cy="419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srgbClr val="000000"/>
                  </a:solidFill>
                  <a:effectLst/>
                  <a:uLnTx/>
                  <a:uFillTx/>
                  <a:latin typeface="Georgia" panose="02040502050405020303"/>
                  <a:ea typeface="+mn-ea"/>
                  <a:cs typeface="+mn-cs"/>
                </a:rPr>
                <a:t>Valid for a period of 5 years subject to annual review</a:t>
              </a:r>
              <a:endParaRPr kumimoji="0" lang="ko-KR" altLang="en-US" sz="1400" b="0" i="0" u="none" strike="noStrike" kern="1200" cap="none" spc="0" normalizeH="0" baseline="0" noProof="0" dirty="0">
                <a:ln>
                  <a:noFill/>
                </a:ln>
                <a:solidFill>
                  <a:srgbClr val="000000">
                    <a:lumMod val="75000"/>
                    <a:lumOff val="25000"/>
                  </a:srgbClr>
                </a:solidFill>
                <a:effectLst/>
                <a:uLnTx/>
                <a:uFillTx/>
                <a:latin typeface="Georgia" panose="02040502050405020303"/>
                <a:ea typeface="돋움" panose="020B0600000101010101" pitchFamily="34" charset="-127"/>
                <a:cs typeface="Arial" pitchFamily="34" charset="0"/>
              </a:endParaRPr>
            </a:p>
          </p:txBody>
        </p:sp>
      </p:grpSp>
      <p:grpSp>
        <p:nvGrpSpPr>
          <p:cNvPr id="70" name="Group 67">
            <a:extLst>
              <a:ext uri="{FF2B5EF4-FFF2-40B4-BE49-F238E27FC236}">
                <a16:creationId xmlns:a16="http://schemas.microsoft.com/office/drawing/2014/main" id="{02B21082-8C1C-49BF-A838-F0A51AFA7A58}"/>
              </a:ext>
            </a:extLst>
          </p:cNvPr>
          <p:cNvGrpSpPr/>
          <p:nvPr/>
        </p:nvGrpSpPr>
        <p:grpSpPr>
          <a:xfrm flipH="1">
            <a:off x="5850149" y="3934173"/>
            <a:ext cx="3085329" cy="2507510"/>
            <a:chOff x="1130190" y="4149080"/>
            <a:chExt cx="1531551" cy="1233490"/>
          </a:xfrm>
        </p:grpSpPr>
        <p:sp>
          <p:nvSpPr>
            <p:cNvPr id="71" name="TextBox 70">
              <a:extLst>
                <a:ext uri="{FF2B5EF4-FFF2-40B4-BE49-F238E27FC236}">
                  <a16:creationId xmlns:a16="http://schemas.microsoft.com/office/drawing/2014/main" id="{10792E21-107D-4D63-BC12-990689FC1068}"/>
                </a:ext>
              </a:extLst>
            </p:cNvPr>
            <p:cNvSpPr txBox="1"/>
            <p:nvPr/>
          </p:nvSpPr>
          <p:spPr>
            <a:xfrm>
              <a:off x="1130190" y="4149080"/>
              <a:ext cx="1523461" cy="2091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4472C4"/>
                  </a:solidFill>
                  <a:effectLst/>
                  <a:uLnTx/>
                  <a:uFillTx/>
                  <a:latin typeface="Georgia" panose="02040502050405020303"/>
                  <a:ea typeface="+mn-ea"/>
                  <a:cs typeface="+mn-cs"/>
                </a:rPr>
                <a:t>IRAC </a:t>
              </a:r>
              <a:r>
                <a:rPr kumimoji="0" lang="en-IN" sz="1600" b="1" i="0" u="none" strike="noStrike" kern="1200" cap="none" spc="0" normalizeH="0" baseline="0" noProof="0" dirty="0">
                  <a:ln>
                    <a:noFill/>
                  </a:ln>
                  <a:solidFill>
                    <a:srgbClr val="4472C4"/>
                  </a:solidFill>
                  <a:effectLst/>
                  <a:uLnTx/>
                  <a:uFillTx/>
                  <a:latin typeface="Georgia" panose="02040502050405020303"/>
                  <a:ea typeface="+mn-ea"/>
                  <a:cs typeface="+mn-cs"/>
                </a:rPr>
                <a:t>Norms</a:t>
              </a:r>
              <a:endParaRPr kumimoji="0" lang="ko-KR" altLang="en-US" sz="1600" b="1" i="0" u="none" strike="noStrike" kern="1200" cap="none" spc="0" normalizeH="0" baseline="0" noProof="0" dirty="0">
                <a:ln>
                  <a:noFill/>
                </a:ln>
                <a:solidFill>
                  <a:srgbClr val="4472C4"/>
                </a:solidFill>
                <a:effectLst/>
                <a:uLnTx/>
                <a:uFillTx/>
                <a:latin typeface="Georgia" panose="02040502050405020303"/>
                <a:ea typeface="돋움" panose="020B0600000101010101" pitchFamily="34" charset="-127"/>
                <a:cs typeface="Arial" pitchFamily="34" charset="0"/>
              </a:endParaRPr>
            </a:p>
          </p:txBody>
        </p:sp>
        <p:sp>
          <p:nvSpPr>
            <p:cNvPr id="72" name="TextBox 71">
              <a:extLst>
                <a:ext uri="{FF2B5EF4-FFF2-40B4-BE49-F238E27FC236}">
                  <a16:creationId xmlns:a16="http://schemas.microsoft.com/office/drawing/2014/main" id="{08DF9963-D8CA-4C8C-8767-BC965B499A24}"/>
                </a:ext>
              </a:extLst>
            </p:cNvPr>
            <p:cNvSpPr txBox="1"/>
            <p:nvPr/>
          </p:nvSpPr>
          <p:spPr>
            <a:xfrm>
              <a:off x="1138280" y="4351616"/>
              <a:ext cx="1523461" cy="103095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Crop Season based IRAC norms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Short duration : T+2 Crop Seasons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Long Duration : </a:t>
              </a:r>
              <a:r>
                <a:rPr lang="en-US" altLang="ko-KR" sz="1400" dirty="0">
                  <a:solidFill>
                    <a:srgbClr val="000000"/>
                  </a:solidFill>
                  <a:latin typeface="Georgia" panose="02040502050405020303"/>
                  <a:ea typeface="돋움" panose="020B0600000101010101" pitchFamily="34" charset="-127"/>
                </a:rPr>
                <a:t>T</a:t>
              </a: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+1 Crop Season</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KCC Allied : 90 days delinquency norms</a:t>
              </a:r>
            </a:p>
          </p:txBody>
        </p:sp>
      </p:grpSp>
      <p:sp>
        <p:nvSpPr>
          <p:cNvPr id="2" name="Rectangle 1"/>
          <p:cNvSpPr/>
          <p:nvPr/>
        </p:nvSpPr>
        <p:spPr>
          <a:xfrm>
            <a:off x="11103429" y="108858"/>
            <a:ext cx="936171" cy="910251"/>
          </a:xfrm>
          <a:prstGeom prst="rect">
            <a:avLst/>
          </a:prstGeom>
          <a:solidFill>
            <a:srgbClr val="FBF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FFFFFF"/>
              </a:solidFill>
              <a:effectLst/>
              <a:uLnTx/>
              <a:uFillTx/>
              <a:latin typeface="Georgia" panose="02040502050405020303"/>
              <a:ea typeface="+mn-ea"/>
              <a:cs typeface="+mn-cs"/>
            </a:endParaRPr>
          </a:p>
        </p:txBody>
      </p:sp>
      <p:grpSp>
        <p:nvGrpSpPr>
          <p:cNvPr id="73" name="Group 67">
            <a:extLst>
              <a:ext uri="{FF2B5EF4-FFF2-40B4-BE49-F238E27FC236}">
                <a16:creationId xmlns:a16="http://schemas.microsoft.com/office/drawing/2014/main" id="{843145B4-57F2-4FDF-BD07-4F1A7AC67D83}"/>
              </a:ext>
            </a:extLst>
          </p:cNvPr>
          <p:cNvGrpSpPr/>
          <p:nvPr/>
        </p:nvGrpSpPr>
        <p:grpSpPr>
          <a:xfrm flipH="1">
            <a:off x="8881585" y="236668"/>
            <a:ext cx="2939143" cy="1666699"/>
            <a:chOff x="1130190" y="4149080"/>
            <a:chExt cx="1523461" cy="1498161"/>
          </a:xfrm>
        </p:grpSpPr>
        <p:sp>
          <p:nvSpPr>
            <p:cNvPr id="74" name="TextBox 73">
              <a:extLst>
                <a:ext uri="{FF2B5EF4-FFF2-40B4-BE49-F238E27FC236}">
                  <a16:creationId xmlns:a16="http://schemas.microsoft.com/office/drawing/2014/main" id="{C96F4339-B4A4-47CA-AA47-72ACBFF540AC}"/>
                </a:ext>
              </a:extLst>
            </p:cNvPr>
            <p:cNvSpPr txBox="1"/>
            <p:nvPr/>
          </p:nvSpPr>
          <p:spPr>
            <a:xfrm>
              <a:off x="1130190" y="4149080"/>
              <a:ext cx="1523461" cy="3043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0070C0"/>
                  </a:solidFill>
                  <a:effectLst/>
                  <a:highlight>
                    <a:srgbClr val="00FF00"/>
                  </a:highlight>
                  <a:uLnTx/>
                  <a:uFillTx/>
                  <a:latin typeface="Georgia" panose="02040502050405020303"/>
                  <a:ea typeface="+mn-ea"/>
                  <a:cs typeface="+mn-cs"/>
                </a:rPr>
                <a:t>Assessment</a:t>
              </a:r>
              <a:endParaRPr kumimoji="0" lang="ko-KR" altLang="en-US" sz="1600" b="1" i="0" u="none" strike="noStrike" kern="1200" cap="none" spc="0" normalizeH="0" baseline="0" noProof="0" dirty="0">
                <a:ln>
                  <a:noFill/>
                </a:ln>
                <a:solidFill>
                  <a:srgbClr val="0070C0"/>
                </a:solidFill>
                <a:effectLst/>
                <a:highlight>
                  <a:srgbClr val="00FF00"/>
                </a:highlight>
                <a:uLnTx/>
                <a:uFillTx/>
                <a:latin typeface="Georgia" panose="02040502050405020303"/>
                <a:ea typeface="돋움" panose="020B0600000101010101" pitchFamily="34" charset="-127"/>
                <a:cs typeface="Arial" pitchFamily="34" charset="0"/>
              </a:endParaRPr>
            </a:p>
          </p:txBody>
        </p:sp>
        <p:sp>
          <p:nvSpPr>
            <p:cNvPr id="75" name="TextBox 74">
              <a:extLst>
                <a:ext uri="{FF2B5EF4-FFF2-40B4-BE49-F238E27FC236}">
                  <a16:creationId xmlns:a16="http://schemas.microsoft.com/office/drawing/2014/main" id="{51D64252-B0DF-4FEE-9F08-22CE4CB25A5F}"/>
                </a:ext>
              </a:extLst>
            </p:cNvPr>
            <p:cNvSpPr txBox="1"/>
            <p:nvPr/>
          </p:nvSpPr>
          <p:spPr>
            <a:xfrm>
              <a:off x="1130190" y="4402298"/>
              <a:ext cx="1523461" cy="12449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00FFFF"/>
                  </a:highlight>
                  <a:uLnTx/>
                  <a:uFillTx/>
                  <a:latin typeface="Georgia" panose="02040502050405020303"/>
                  <a:ea typeface="+mn-ea"/>
                  <a:cs typeface="+mn-cs"/>
                </a:rPr>
                <a:t>Based on the Scale of finance for the crop x Extent of area cultivated + 10% of limit towards post-harvest / household / consumption requirements + 20% of limit towards repairs and maintenance expenses of farm assets</a:t>
              </a:r>
              <a:endParaRPr kumimoji="0" lang="ko-KR" altLang="en-US" sz="1200" b="0" i="0" u="none" strike="noStrike" kern="1200" cap="none" spc="0" normalizeH="0" baseline="0" noProof="0" dirty="0">
                <a:ln>
                  <a:noFill/>
                </a:ln>
                <a:solidFill>
                  <a:srgbClr val="000000">
                    <a:lumMod val="75000"/>
                    <a:lumOff val="25000"/>
                  </a:srgbClr>
                </a:solidFill>
                <a:effectLst/>
                <a:highlight>
                  <a:srgbClr val="00FFFF"/>
                </a:highlight>
                <a:uLnTx/>
                <a:uFillTx/>
                <a:latin typeface="Georgia" panose="02040502050405020303"/>
                <a:ea typeface="돋움" panose="020B0600000101010101" pitchFamily="34" charset="-127"/>
                <a:cs typeface="Arial" pitchFamily="34" charset="0"/>
              </a:endParaRPr>
            </a:p>
          </p:txBody>
        </p:sp>
      </p:grpSp>
      <p:grpSp>
        <p:nvGrpSpPr>
          <p:cNvPr id="32" name="Group 67">
            <a:extLst>
              <a:ext uri="{FF2B5EF4-FFF2-40B4-BE49-F238E27FC236}">
                <a16:creationId xmlns:a16="http://schemas.microsoft.com/office/drawing/2014/main" id="{6CFBA24C-6DFB-4EAA-B09B-66752DE3BD20}"/>
              </a:ext>
            </a:extLst>
          </p:cNvPr>
          <p:cNvGrpSpPr/>
          <p:nvPr/>
        </p:nvGrpSpPr>
        <p:grpSpPr>
          <a:xfrm flipH="1">
            <a:off x="3595227" y="3887533"/>
            <a:ext cx="2043441" cy="2459439"/>
            <a:chOff x="1130190" y="4149080"/>
            <a:chExt cx="1523461" cy="985223"/>
          </a:xfrm>
        </p:grpSpPr>
        <p:sp>
          <p:nvSpPr>
            <p:cNvPr id="33" name="TextBox 32">
              <a:extLst>
                <a:ext uri="{FF2B5EF4-FFF2-40B4-BE49-F238E27FC236}">
                  <a16:creationId xmlns:a16="http://schemas.microsoft.com/office/drawing/2014/main" id="{B3DCEE0C-CC06-4E50-9BE9-F072ECC0E362}"/>
                </a:ext>
              </a:extLst>
            </p:cNvPr>
            <p:cNvSpPr txBox="1"/>
            <p:nvPr/>
          </p:nvSpPr>
          <p:spPr>
            <a:xfrm>
              <a:off x="1130190" y="4149080"/>
              <a:ext cx="1523461" cy="332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5B9BD5"/>
                  </a:solidFill>
                  <a:effectLst/>
                  <a:uLnTx/>
                  <a:uFillTx/>
                  <a:latin typeface="Georgia" panose="02040502050405020303"/>
                  <a:ea typeface="+mn-ea"/>
                  <a:cs typeface="Arial" pitchFamily="34" charset="0"/>
                </a:rPr>
                <a:t>Collateral Security</a:t>
              </a:r>
              <a:endParaRPr kumimoji="0" lang="ko-KR" altLang="en-US" sz="1600" b="1" i="0" u="none" strike="noStrike" kern="1200" cap="none" spc="0" normalizeH="0" baseline="0" noProof="0" dirty="0">
                <a:ln>
                  <a:noFill/>
                </a:ln>
                <a:solidFill>
                  <a:srgbClr val="5B9BD5"/>
                </a:solidFill>
                <a:effectLst/>
                <a:uLnTx/>
                <a:uFillTx/>
                <a:latin typeface="Georgia" panose="02040502050405020303"/>
                <a:ea typeface="돋움" panose="020B0600000101010101" pitchFamily="34" charset="-127"/>
                <a:cs typeface="Arial" pitchFamily="34" charset="0"/>
              </a:endParaRPr>
            </a:p>
          </p:txBody>
        </p:sp>
        <p:sp>
          <p:nvSpPr>
            <p:cNvPr id="34" name="TextBox 33">
              <a:extLst>
                <a:ext uri="{FF2B5EF4-FFF2-40B4-BE49-F238E27FC236}">
                  <a16:creationId xmlns:a16="http://schemas.microsoft.com/office/drawing/2014/main" id="{74FD6ADD-D5BD-4C71-B13A-C49942A8CDD7}"/>
                </a:ext>
              </a:extLst>
            </p:cNvPr>
            <p:cNvSpPr txBox="1"/>
            <p:nvPr/>
          </p:nvSpPr>
          <p:spPr>
            <a:xfrm>
              <a:off x="1130190" y="4469807"/>
              <a:ext cx="1499838" cy="6644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a:ea typeface="+mn-ea"/>
                  <a:cs typeface="+mn-cs"/>
                </a:rPr>
                <a:t>For loans up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a:ea typeface="+mn-ea"/>
                  <a:cs typeface="+mn-cs"/>
                </a:rPr>
                <a:t>Rs 2.00 lacs: NIL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a:ea typeface="+mn-ea"/>
                  <a:cs typeface="+mn-cs"/>
                </a:rPr>
                <a:t>For loans above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a:ea typeface="+mn-ea"/>
                  <a:cs typeface="+mn-cs"/>
                </a:rPr>
                <a:t>Rs 2.00 lacs: 100% collateral security</a:t>
              </a:r>
            </a:p>
          </p:txBody>
        </p:sp>
      </p:grpSp>
      <p:grpSp>
        <p:nvGrpSpPr>
          <p:cNvPr id="36" name="Group 67">
            <a:extLst>
              <a:ext uri="{FF2B5EF4-FFF2-40B4-BE49-F238E27FC236}">
                <a16:creationId xmlns:a16="http://schemas.microsoft.com/office/drawing/2014/main" id="{02B21082-8C1C-49BF-A838-F0A51AFA7A58}"/>
              </a:ext>
            </a:extLst>
          </p:cNvPr>
          <p:cNvGrpSpPr/>
          <p:nvPr/>
        </p:nvGrpSpPr>
        <p:grpSpPr>
          <a:xfrm flipH="1">
            <a:off x="8881584" y="3973836"/>
            <a:ext cx="3085329" cy="2467847"/>
            <a:chOff x="1130190" y="4149080"/>
            <a:chExt cx="1531551" cy="1058101"/>
          </a:xfrm>
        </p:grpSpPr>
        <p:sp>
          <p:nvSpPr>
            <p:cNvPr id="37" name="TextBox 36">
              <a:extLst>
                <a:ext uri="{FF2B5EF4-FFF2-40B4-BE49-F238E27FC236}">
                  <a16:creationId xmlns:a16="http://schemas.microsoft.com/office/drawing/2014/main" id="{10792E21-107D-4D63-BC12-990689FC1068}"/>
                </a:ext>
              </a:extLst>
            </p:cNvPr>
            <p:cNvSpPr txBox="1"/>
            <p:nvPr/>
          </p:nvSpPr>
          <p:spPr>
            <a:xfrm>
              <a:off x="1130190" y="4149080"/>
              <a:ext cx="1523461" cy="1901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4472C4"/>
                  </a:solidFill>
                  <a:effectLst/>
                  <a:uLnTx/>
                  <a:uFillTx/>
                  <a:latin typeface="Georgia" panose="02040502050405020303"/>
                  <a:ea typeface="+mn-ea"/>
                  <a:cs typeface="+mn-cs"/>
                </a:rPr>
                <a:t>Interest Subvention</a:t>
              </a:r>
              <a:endParaRPr kumimoji="0" lang="ko-KR" altLang="en-US" sz="1600" b="1" i="0" u="none" strike="noStrike" kern="1200" cap="none" spc="0" normalizeH="0" baseline="0" noProof="0" dirty="0">
                <a:ln>
                  <a:noFill/>
                </a:ln>
                <a:solidFill>
                  <a:srgbClr val="4472C4"/>
                </a:solidFill>
                <a:effectLst/>
                <a:uLnTx/>
                <a:uFillTx/>
                <a:latin typeface="Georgia" panose="02040502050405020303"/>
                <a:ea typeface="돋움" panose="020B0600000101010101" pitchFamily="34" charset="-127"/>
                <a:cs typeface="Arial" pitchFamily="34" charset="0"/>
              </a:endParaRPr>
            </a:p>
          </p:txBody>
        </p:sp>
        <p:sp>
          <p:nvSpPr>
            <p:cNvPr id="38" name="TextBox 37">
              <a:extLst>
                <a:ext uri="{FF2B5EF4-FFF2-40B4-BE49-F238E27FC236}">
                  <a16:creationId xmlns:a16="http://schemas.microsoft.com/office/drawing/2014/main" id="{08DF9963-D8CA-4C8C-8767-BC965B499A24}"/>
                </a:ext>
              </a:extLst>
            </p:cNvPr>
            <p:cNvSpPr txBox="1"/>
            <p:nvPr/>
          </p:nvSpPr>
          <p:spPr>
            <a:xfrm>
              <a:off x="1138280" y="4351616"/>
              <a:ext cx="1523461" cy="85556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1.5% ISS and 3% PRI is available for KCC Crop - limit </a:t>
              </a:r>
              <a:r>
                <a:rPr kumimoji="0" lang="en-US" altLang="ko-KR" sz="1400" b="0" i="0" u="none" strike="noStrike" kern="1200" cap="none" spc="0" normalizeH="0" baseline="0" noProof="0" dirty="0" err="1">
                  <a:ln>
                    <a:noFill/>
                  </a:ln>
                  <a:solidFill>
                    <a:srgbClr val="000000"/>
                  </a:solidFill>
                  <a:effectLst/>
                  <a:uLnTx/>
                  <a:uFillTx/>
                  <a:latin typeface="Georgia" panose="02040502050405020303"/>
                  <a:ea typeface="돋움" panose="020B0600000101010101" pitchFamily="34" charset="-127"/>
                  <a:cs typeface="+mn-cs"/>
                </a:rPr>
                <a:t>upto</a:t>
              </a: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 3.00 lakh &amp; KCC Allied - limit </a:t>
              </a:r>
              <a:r>
                <a:rPr kumimoji="0" lang="en-US" altLang="ko-KR" sz="1400" b="0" i="0" u="none" strike="noStrike" kern="1200" cap="none" spc="0" normalizeH="0" baseline="0" noProof="0" dirty="0" err="1">
                  <a:ln>
                    <a:noFill/>
                  </a:ln>
                  <a:solidFill>
                    <a:srgbClr val="000000"/>
                  </a:solidFill>
                  <a:effectLst/>
                  <a:uLnTx/>
                  <a:uFillTx/>
                  <a:latin typeface="Georgia" panose="02040502050405020303"/>
                  <a:ea typeface="돋움" panose="020B0600000101010101" pitchFamily="34" charset="-127"/>
                  <a:cs typeface="+mn-cs"/>
                </a:rPr>
                <a:t>upto</a:t>
              </a:r>
              <a:r>
                <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rPr>
                <a:t> 2.00 lakh</a:t>
              </a: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altLang="ko-KR" sz="1400" b="0" i="0" u="none" strike="noStrike" kern="1200" cap="none" spc="0" normalizeH="0" baseline="0" noProof="0" dirty="0">
                <a:ln>
                  <a:noFill/>
                </a:ln>
                <a:solidFill>
                  <a:srgbClr val="000000"/>
                </a:solidFill>
                <a:effectLst/>
                <a:uLnTx/>
                <a:uFillTx/>
                <a:latin typeface="Georgia" panose="02040502050405020303"/>
                <a:ea typeface="돋움" panose="020B0600000101010101" pitchFamily="34" charset="-127"/>
                <a:cs typeface="+mn-cs"/>
              </a:endParaRPr>
            </a:p>
          </p:txBody>
        </p:sp>
      </p:grpSp>
      <p:pic>
        <p:nvPicPr>
          <p:cNvPr id="39" name="logo" descr="http://10.100.6.213:6061/cnet/images/logo.png">
            <a:hlinkClick r:id="rId2" tgtFrame="_blank"/>
          </p:cNvPr>
          <p:cNvPicPr/>
          <p:nvPr/>
        </p:nvPicPr>
        <p:blipFill>
          <a:blip r:embed="rId3" cstate="print"/>
          <a:srcRect/>
          <a:stretch>
            <a:fillRect/>
          </a:stretch>
        </p:blipFill>
        <p:spPr bwMode="auto">
          <a:xfrm>
            <a:off x="0" y="-7802"/>
            <a:ext cx="1262743" cy="469485"/>
          </a:xfrm>
          <a:prstGeom prst="rect">
            <a:avLst/>
          </a:prstGeom>
          <a:noFill/>
          <a:ln w="9525">
            <a:noFill/>
            <a:miter lim="800000"/>
            <a:headEnd/>
            <a:tailEnd/>
          </a:ln>
        </p:spPr>
      </p:pic>
    </p:spTree>
    <p:extLst>
      <p:ext uri="{BB962C8B-B14F-4D97-AF65-F5344CB8AC3E}">
        <p14:creationId xmlns:p14="http://schemas.microsoft.com/office/powerpoint/2010/main" val="3356466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 screenshot of a computer&#10;&#10;Description automatically generated">
            <a:extLst>
              <a:ext uri="{FF2B5EF4-FFF2-40B4-BE49-F238E27FC236}">
                <a16:creationId xmlns:a16="http://schemas.microsoft.com/office/drawing/2014/main" id="{A5738E90-C5D8-FB27-B858-407A5B46C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394" t="15485" r="21581" b="28889"/>
          <a:stretch>
            <a:fillRect/>
          </a:stretch>
        </p:blipFill>
        <p:spPr bwMode="auto">
          <a:xfrm>
            <a:off x="0" y="339884"/>
            <a:ext cx="12192000" cy="611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 screenshot of a computer&#10;&#10;Description automatically generated">
            <a:extLst>
              <a:ext uri="{FF2B5EF4-FFF2-40B4-BE49-F238E27FC236}">
                <a16:creationId xmlns:a16="http://schemas.microsoft.com/office/drawing/2014/main" id="{92656923-DC78-BB97-8960-86C6F0FB3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449" t="16725" r="22935" b="31470"/>
          <a:stretch>
            <a:fillRect/>
          </a:stretch>
        </p:blipFill>
        <p:spPr bwMode="auto">
          <a:xfrm>
            <a:off x="0" y="339884"/>
            <a:ext cx="12192000" cy="61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A screenshot of a computer&#10;&#10;Description automatically generated">
            <a:extLst>
              <a:ext uri="{FF2B5EF4-FFF2-40B4-BE49-F238E27FC236}">
                <a16:creationId xmlns:a16="http://schemas.microsoft.com/office/drawing/2014/main" id="{756CDC04-5235-161A-1BC4-92620A6CDA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395" t="15627" r="22813" b="26453"/>
          <a:stretch>
            <a:fillRect/>
          </a:stretch>
        </p:blipFill>
        <p:spPr bwMode="auto">
          <a:xfrm>
            <a:off x="0" y="339884"/>
            <a:ext cx="12192000" cy="61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A screenshot of a computer&#10;&#10;Description automatically generated">
            <a:extLst>
              <a:ext uri="{FF2B5EF4-FFF2-40B4-BE49-F238E27FC236}">
                <a16:creationId xmlns:a16="http://schemas.microsoft.com/office/drawing/2014/main" id="{E59CF90C-C6A6-C9EA-C3B3-6FD88D3A05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009" t="18639" r="22968" b="24588"/>
          <a:stretch>
            <a:fillRect/>
          </a:stretch>
        </p:blipFill>
        <p:spPr bwMode="auto">
          <a:xfrm>
            <a:off x="0" y="339884"/>
            <a:ext cx="12192000" cy="61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A screenshot of a computer&#10;&#10;Description automatically generated">
            <a:extLst>
              <a:ext uri="{FF2B5EF4-FFF2-40B4-BE49-F238E27FC236}">
                <a16:creationId xmlns:a16="http://schemas.microsoft.com/office/drawing/2014/main" id="{B9B7F904-5985-1EB8-3DC0-261F21403B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546" t="26884" r="21736" b="13145"/>
          <a:stretch>
            <a:fillRect/>
          </a:stretch>
        </p:blipFill>
        <p:spPr bwMode="auto">
          <a:xfrm>
            <a:off x="0" y="339884"/>
            <a:ext cx="12192000" cy="61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E0B66E-4004-BC53-35C4-A579D03616BE}"/>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Vanchit Ikai Samooh aur Vargon ki Aarthik Sahayata Yojana </a:t>
            </a:r>
            <a:r>
              <a:rPr lang="en-US" sz="3200">
                <a:solidFill>
                  <a:srgbClr val="F2F2F2"/>
                </a:solidFill>
                <a:highlight>
                  <a:srgbClr val="000080"/>
                </a:highlight>
              </a:rPr>
              <a:t>VISVAS</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Content Placeholder 2">
            <a:extLst>
              <a:ext uri="{FF2B5EF4-FFF2-40B4-BE49-F238E27FC236}">
                <a16:creationId xmlns:a16="http://schemas.microsoft.com/office/drawing/2014/main" id="{28F72566-E390-C239-0013-DEDC6ADA1913}"/>
              </a:ext>
            </a:extLst>
          </p:cNvPr>
          <p:cNvGraphicFramePr>
            <a:graphicFrameLocks noGrp="1"/>
          </p:cNvGraphicFramePr>
          <p:nvPr>
            <p:ph idx="1"/>
            <p:extLst>
              <p:ext uri="{D42A27DB-BD31-4B8C-83A1-F6EECF244321}">
                <p14:modId xmlns:p14="http://schemas.microsoft.com/office/powerpoint/2010/main" val="743266089"/>
              </p:ext>
            </p:extLst>
          </p:nvPr>
        </p:nvGraphicFramePr>
        <p:xfrm>
          <a:off x="5052094" y="393290"/>
          <a:ext cx="7139905" cy="6464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928551"/>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64B59A-E0CC-AF42-B0AF-878CBD33FF96}"/>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 New Agri Jewel Loan Product to SHG Member</a:t>
            </a:r>
          </a:p>
        </p:txBody>
      </p:sp>
      <p:sp>
        <p:nvSpPr>
          <p:cNvPr id="7" name="Content Placeholder 2">
            <a:extLst>
              <a:ext uri="{FF2B5EF4-FFF2-40B4-BE49-F238E27FC236}">
                <a16:creationId xmlns:a16="http://schemas.microsoft.com/office/drawing/2014/main" id="{C2B513E2-E472-E558-392D-8AE8B438F98A}"/>
              </a:ext>
            </a:extLst>
          </p:cNvPr>
          <p:cNvSpPr>
            <a:spLocks noGrp="1"/>
          </p:cNvSpPr>
          <p:nvPr>
            <p:ph idx="1"/>
          </p:nvPr>
        </p:nvSpPr>
        <p:spPr>
          <a:xfrm>
            <a:off x="5204109" y="835742"/>
            <a:ext cx="5919503" cy="5280999"/>
          </a:xfrm>
        </p:spPr>
        <p:txBody>
          <a:bodyPr>
            <a:normAutofit/>
          </a:bodyPr>
          <a:lstStyle/>
          <a:p>
            <a:r>
              <a:rPr lang="en-US" sz="1700" dirty="0"/>
              <a:t>All individual active women SHG members, who are maintaining SB account with us.</a:t>
            </a:r>
          </a:p>
          <a:p>
            <a:r>
              <a:rPr lang="en-US" sz="1700" dirty="0"/>
              <a:t>Medium Term Loan ,with repayment  up to </a:t>
            </a:r>
            <a:r>
              <a:rPr lang="en-US" sz="1700" dirty="0">
                <a:highlight>
                  <a:srgbClr val="00FF00"/>
                </a:highlight>
              </a:rPr>
              <a:t>60</a:t>
            </a:r>
            <a:r>
              <a:rPr lang="en-US" sz="1700" dirty="0"/>
              <a:t> months depending activity </a:t>
            </a:r>
          </a:p>
          <a:p>
            <a:r>
              <a:rPr lang="en-US" sz="1700" dirty="0"/>
              <a:t>To meet their medium term credit requirements for </a:t>
            </a:r>
            <a:r>
              <a:rPr lang="en-US" sz="1700" dirty="0" err="1"/>
              <a:t>agri</a:t>
            </a:r>
            <a:r>
              <a:rPr lang="en-US" sz="1700" dirty="0"/>
              <a:t> allied activities</a:t>
            </a:r>
          </a:p>
          <a:p>
            <a:r>
              <a:rPr lang="en-US" sz="1700" dirty="0"/>
              <a:t>From </a:t>
            </a:r>
            <a:r>
              <a:rPr lang="en-US" sz="1700" dirty="0">
                <a:highlight>
                  <a:srgbClr val="00FF00"/>
                </a:highlight>
              </a:rPr>
              <a:t>Rs.26000/- to Rs.2,00,000</a:t>
            </a:r>
            <a:r>
              <a:rPr lang="en-US" sz="1700" dirty="0"/>
              <a:t>/- </a:t>
            </a:r>
          </a:p>
          <a:p>
            <a:r>
              <a:rPr lang="en-US" sz="1700" dirty="0"/>
              <a:t> Loan amount to be arrived based on unit cost fixed by NABARD </a:t>
            </a:r>
          </a:p>
          <a:p>
            <a:r>
              <a:rPr lang="en-US" sz="1700" dirty="0"/>
              <a:t> Eligible Loan amount will be the lowest of Maximum Permissible Loan amount arrived as per NABARD’s unit cost </a:t>
            </a:r>
            <a:r>
              <a:rPr lang="en-US" sz="1700" dirty="0">
                <a:highlight>
                  <a:srgbClr val="00FF00"/>
                </a:highlight>
              </a:rPr>
              <a:t>or 85 % </a:t>
            </a:r>
            <a:r>
              <a:rPr lang="en-US" sz="1700" dirty="0"/>
              <a:t>of market value of Gold Ornaments or Loan applied by the applicant</a:t>
            </a:r>
          </a:p>
          <a:p>
            <a:r>
              <a:rPr lang="en-US" sz="1700" dirty="0"/>
              <a:t>Rate of interest -</a:t>
            </a:r>
            <a:r>
              <a:rPr lang="en-US" sz="1700" dirty="0">
                <a:highlight>
                  <a:srgbClr val="00FF00"/>
                </a:highlight>
              </a:rPr>
              <a:t>1 YR MCLR</a:t>
            </a:r>
          </a:p>
        </p:txBody>
      </p:sp>
    </p:spTree>
    <p:extLst>
      <p:ext uri="{BB962C8B-B14F-4D97-AF65-F5344CB8AC3E}">
        <p14:creationId xmlns:p14="http://schemas.microsoft.com/office/powerpoint/2010/main" val="2615210880"/>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B03FA8C-1844-0992-B07F-E8794771361F}"/>
              </a:ext>
            </a:extLst>
          </p:cNvPr>
          <p:cNvSpPr>
            <a:spLocks noGrp="1"/>
          </p:cNvSpPr>
          <p:nvPr>
            <p:ph type="title"/>
          </p:nvPr>
        </p:nvSpPr>
        <p:spPr>
          <a:xfrm>
            <a:off x="648930" y="629267"/>
            <a:ext cx="9252154" cy="1016654"/>
          </a:xfrm>
        </p:spPr>
        <p:txBody>
          <a:bodyPr>
            <a:normAutofit/>
          </a:bodyPr>
          <a:lstStyle/>
          <a:p>
            <a:r>
              <a:rPr lang="en-US">
                <a:solidFill>
                  <a:srgbClr val="EBEBEB"/>
                </a:solidFill>
              </a:rPr>
              <a:t>Tarun Plus (Allied activities)</a:t>
            </a:r>
          </a:p>
        </p:txBody>
      </p:sp>
      <p:sp>
        <p:nvSpPr>
          <p:cNvPr id="13" name="Rectangle 12">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4" name="Content Placeholder 3">
            <a:extLst>
              <a:ext uri="{FF2B5EF4-FFF2-40B4-BE49-F238E27FC236}">
                <a16:creationId xmlns:a16="http://schemas.microsoft.com/office/drawing/2014/main" id="{602C2A4C-E1CD-8FB8-A979-DE0ACB8EF69F}"/>
              </a:ext>
            </a:extLst>
          </p:cNvPr>
          <p:cNvGraphicFramePr>
            <a:graphicFrameLocks noGrp="1"/>
          </p:cNvGraphicFramePr>
          <p:nvPr>
            <p:ph idx="1"/>
            <p:extLst>
              <p:ext uri="{D42A27DB-BD31-4B8C-83A1-F6EECF244321}">
                <p14:modId xmlns:p14="http://schemas.microsoft.com/office/powerpoint/2010/main" val="2153002090"/>
              </p:ext>
            </p:extLst>
          </p:nvPr>
        </p:nvGraphicFramePr>
        <p:xfrm>
          <a:off x="78658" y="1973963"/>
          <a:ext cx="12015019" cy="5000183"/>
        </p:xfrm>
        <a:graphic>
          <a:graphicData uri="http://schemas.openxmlformats.org/drawingml/2006/table">
            <a:tbl>
              <a:tblPr firstRow="1" bandRow="1">
                <a:tableStyleId>{00A15C55-8517-42AA-B614-E9B94910E393}</a:tableStyleId>
              </a:tblPr>
              <a:tblGrid>
                <a:gridCol w="3070734">
                  <a:extLst>
                    <a:ext uri="{9D8B030D-6E8A-4147-A177-3AD203B41FA5}">
                      <a16:colId xmlns:a16="http://schemas.microsoft.com/office/drawing/2014/main" val="1514697762"/>
                    </a:ext>
                  </a:extLst>
                </a:gridCol>
                <a:gridCol w="8944285">
                  <a:extLst>
                    <a:ext uri="{9D8B030D-6E8A-4147-A177-3AD203B41FA5}">
                      <a16:colId xmlns:a16="http://schemas.microsoft.com/office/drawing/2014/main" val="930422715"/>
                    </a:ext>
                  </a:extLst>
                </a:gridCol>
              </a:tblGrid>
              <a:tr h="1344000">
                <a:tc>
                  <a:txBody>
                    <a:bodyPr/>
                    <a:lstStyle/>
                    <a:p>
                      <a:r>
                        <a:rPr lang="en-US" sz="2000"/>
                        <a:t>Target Group</a:t>
                      </a:r>
                    </a:p>
                  </a:txBody>
                  <a:tcPr marL="112131" marR="112131" marT="56065" marB="56065"/>
                </a:tc>
                <a:tc>
                  <a:txBody>
                    <a:bodyPr/>
                    <a:lstStyle/>
                    <a:p>
                      <a:r>
                        <a:rPr lang="en-US" sz="2000"/>
                        <a:t>The Existing units/ projects who have availed and successfully repaid previous loans under Tarun Category (Mudra loans above Rs 5 lakhs to Rs 10 lakhs) from time to time to be complied</a:t>
                      </a:r>
                    </a:p>
                  </a:txBody>
                  <a:tcPr marL="112131" marR="112131" marT="56065" marB="56065"/>
                </a:tc>
                <a:extLst>
                  <a:ext uri="{0D108BD9-81ED-4DB2-BD59-A6C34878D82A}">
                    <a16:rowId xmlns:a16="http://schemas.microsoft.com/office/drawing/2014/main" val="2697457660"/>
                  </a:ext>
                </a:extLst>
              </a:tr>
              <a:tr h="1538589">
                <a:tc>
                  <a:txBody>
                    <a:bodyPr/>
                    <a:lstStyle/>
                    <a:p>
                      <a:r>
                        <a:rPr lang="en-US" sz="2000"/>
                        <a:t>Purpose</a:t>
                      </a:r>
                    </a:p>
                  </a:txBody>
                  <a:tcPr marL="112131" marR="112131" marT="56065" marB="56065"/>
                </a:tc>
                <a:tc>
                  <a:txBody>
                    <a:bodyPr/>
                    <a:lstStyle/>
                    <a:p>
                      <a:r>
                        <a:rPr lang="en-US" sz="2000" dirty="0"/>
                        <a:t>All allied </a:t>
                      </a:r>
                      <a:r>
                        <a:rPr lang="en-US" sz="2000" dirty="0" err="1"/>
                        <a:t>activitiesg</a:t>
                      </a:r>
                      <a:r>
                        <a:rPr lang="en-US" sz="2000" dirty="0"/>
                        <a:t>. Pisciculture, Bee keeping, Poultry, Livestock rearing, grading, sorting, aggregation, </a:t>
                      </a:r>
                      <a:r>
                        <a:rPr lang="en-US" sz="2000" dirty="0" err="1"/>
                        <a:t>Agro</a:t>
                      </a:r>
                      <a:r>
                        <a:rPr lang="en-US" sz="2000" dirty="0"/>
                        <a:t> industries, Dairy, Fishery, Agri Clinic and Agribusiness centers, Food and </a:t>
                      </a:r>
                      <a:r>
                        <a:rPr lang="en-US" sz="2000" dirty="0" err="1"/>
                        <a:t>Agro</a:t>
                      </a:r>
                      <a:r>
                        <a:rPr lang="en-US" sz="2000" dirty="0"/>
                        <a:t> processing e</a:t>
                      </a:r>
                    </a:p>
                  </a:txBody>
                  <a:tcPr marL="112131" marR="112131" marT="56065" marB="56065"/>
                </a:tc>
                <a:extLst>
                  <a:ext uri="{0D108BD9-81ED-4DB2-BD59-A6C34878D82A}">
                    <a16:rowId xmlns:a16="http://schemas.microsoft.com/office/drawing/2014/main" val="923551296"/>
                  </a:ext>
                </a:extLst>
              </a:tr>
              <a:tr h="687392">
                <a:tc>
                  <a:txBody>
                    <a:bodyPr/>
                    <a:lstStyle/>
                    <a:p>
                      <a:r>
                        <a:rPr lang="en-US" sz="2000"/>
                        <a:t>Loan Amount </a:t>
                      </a:r>
                    </a:p>
                  </a:txBody>
                  <a:tcPr marL="112131" marR="112131" marT="56065" marB="56065"/>
                </a:tc>
                <a:tc>
                  <a:txBody>
                    <a:bodyPr/>
                    <a:lstStyle/>
                    <a:p>
                      <a:r>
                        <a:rPr lang="en-US" sz="2000"/>
                        <a:t>Minimum: above Rs 10.00 Lakhs Maximum: Rs 20.00 Lakhs</a:t>
                      </a:r>
                    </a:p>
                  </a:txBody>
                  <a:tcPr marL="112131" marR="112131" marT="56065" marB="56065"/>
                </a:tc>
                <a:extLst>
                  <a:ext uri="{0D108BD9-81ED-4DB2-BD59-A6C34878D82A}">
                    <a16:rowId xmlns:a16="http://schemas.microsoft.com/office/drawing/2014/main" val="3548628799"/>
                  </a:ext>
                </a:extLst>
              </a:tr>
              <a:tr h="1430202">
                <a:tc>
                  <a:txBody>
                    <a:bodyPr/>
                    <a:lstStyle/>
                    <a:p>
                      <a:r>
                        <a:rPr lang="en-US" sz="2000"/>
                        <a:t>Margin/ROI/Tenure</a:t>
                      </a:r>
                    </a:p>
                  </a:txBody>
                  <a:tcPr marL="112131" marR="112131" marT="56065" marB="56065"/>
                </a:tc>
                <a:tc>
                  <a:txBody>
                    <a:bodyPr/>
                    <a:lstStyle/>
                    <a:p>
                      <a:r>
                        <a:rPr lang="en-US" sz="2000" dirty="0"/>
                        <a:t>20%, </a:t>
                      </a:r>
                    </a:p>
                    <a:p>
                      <a:r>
                        <a:rPr lang="en-US" sz="2000" dirty="0"/>
                        <a:t>1YR MCLR+ Spread(3)</a:t>
                      </a:r>
                    </a:p>
                    <a:p>
                      <a:r>
                        <a:rPr lang="en-US" sz="2000" dirty="0"/>
                        <a:t>Maximum Repayment : </a:t>
                      </a:r>
                      <a:r>
                        <a:rPr lang="en-US" sz="2000" dirty="0" err="1"/>
                        <a:t>Upto</a:t>
                      </a:r>
                      <a:r>
                        <a:rPr lang="en-US" sz="2000" dirty="0"/>
                        <a:t> 84 Months for Term Loans</a:t>
                      </a:r>
                    </a:p>
                  </a:txBody>
                  <a:tcPr marL="112131" marR="112131" marT="56065" marB="56065"/>
                </a:tc>
                <a:extLst>
                  <a:ext uri="{0D108BD9-81ED-4DB2-BD59-A6C34878D82A}">
                    <a16:rowId xmlns:a16="http://schemas.microsoft.com/office/drawing/2014/main" val="523207641"/>
                  </a:ext>
                </a:extLst>
              </a:tr>
            </a:tbl>
          </a:graphicData>
        </a:graphic>
      </p:graphicFrame>
    </p:spTree>
    <p:extLst>
      <p:ext uri="{BB962C8B-B14F-4D97-AF65-F5344CB8AC3E}">
        <p14:creationId xmlns:p14="http://schemas.microsoft.com/office/powerpoint/2010/main" val="1393029104"/>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5F43C-1C2E-4A83-845E-C28611FDFCDC}"/>
              </a:ext>
            </a:extLst>
          </p:cNvPr>
          <p:cNvSpPr>
            <a:spLocks noGrp="1"/>
          </p:cNvSpPr>
          <p:nvPr>
            <p:ph type="title"/>
          </p:nvPr>
        </p:nvSpPr>
        <p:spPr>
          <a:xfrm>
            <a:off x="646425" y="452439"/>
            <a:ext cx="11191613" cy="1209213"/>
          </a:xfrm>
        </p:spPr>
        <p:txBody>
          <a:bodyPr/>
          <a:lstStyle/>
          <a:p>
            <a:r>
              <a:rPr lang="en-US" dirty="0"/>
              <a:t> ELIGIBLE CATEGORIES UNDER PRIORITY SECTOR</a:t>
            </a:r>
          </a:p>
        </p:txBody>
      </p:sp>
      <p:sp>
        <p:nvSpPr>
          <p:cNvPr id="3" name="Content Placeholder 2">
            <a:extLst>
              <a:ext uri="{FF2B5EF4-FFF2-40B4-BE49-F238E27FC236}">
                <a16:creationId xmlns:a16="http://schemas.microsoft.com/office/drawing/2014/main" id="{426AD5D3-FEF3-6F72-9437-DB1D1C656881}"/>
              </a:ext>
            </a:extLst>
          </p:cNvPr>
          <p:cNvSpPr>
            <a:spLocks noGrp="1"/>
          </p:cNvSpPr>
          <p:nvPr>
            <p:ph idx="1"/>
          </p:nvPr>
        </p:nvSpPr>
        <p:spPr>
          <a:xfrm>
            <a:off x="353962" y="1140542"/>
            <a:ext cx="11484077" cy="5555226"/>
          </a:xfrm>
        </p:spPr>
        <p:txBody>
          <a:bodyPr/>
          <a:lstStyle/>
          <a:p>
            <a:r>
              <a:rPr lang="en-US" dirty="0"/>
              <a:t>Loans against pledge/hypothecation of agricultural produce (including warehouse receipts) for a period not exceeding 12 months subject to a limit up </a:t>
            </a:r>
            <a:r>
              <a:rPr lang="en-US" dirty="0">
                <a:highlight>
                  <a:srgbClr val="C0C0C0"/>
                </a:highlight>
              </a:rPr>
              <a:t>to ₹75 lakh </a:t>
            </a:r>
            <a:r>
              <a:rPr lang="en-US" dirty="0"/>
              <a:t>against NWRs/</a:t>
            </a:r>
            <a:r>
              <a:rPr lang="en-US" dirty="0" err="1"/>
              <a:t>eNWRs</a:t>
            </a:r>
            <a:r>
              <a:rPr lang="en-US" dirty="0"/>
              <a:t> and up to ₹50 lakh against warehouse receipts other than NWRs/</a:t>
            </a:r>
            <a:r>
              <a:rPr lang="en-US" dirty="0" err="1"/>
              <a:t>eNWRs</a:t>
            </a:r>
            <a:endParaRPr lang="en-US" dirty="0"/>
          </a:p>
          <a:p>
            <a:r>
              <a:rPr lang="en-US" dirty="0"/>
              <a:t>Loans  will be subject to an aggregate limit of </a:t>
            </a:r>
            <a:r>
              <a:rPr lang="en-US" dirty="0">
                <a:highlight>
                  <a:srgbClr val="C0C0C0"/>
                </a:highlight>
              </a:rPr>
              <a:t>₹2 crore per borrowing </a:t>
            </a:r>
            <a:r>
              <a:rPr lang="en-US" dirty="0" err="1"/>
              <a:t>entityCorporate</a:t>
            </a:r>
            <a:r>
              <a:rPr lang="en-US" dirty="0"/>
              <a:t> farmers, Farmer Producer </a:t>
            </a:r>
            <a:r>
              <a:rPr lang="en-US" dirty="0" err="1"/>
              <a:t>Organisations</a:t>
            </a:r>
            <a:r>
              <a:rPr lang="en-US" dirty="0"/>
              <a:t> (FPOs)/(FPC) Companies of Individual Farmers, Partnership firms and Co-operatives of farmers engaged in Agriculture and Allied Activities</a:t>
            </a:r>
          </a:p>
          <a:p>
            <a:r>
              <a:rPr lang="en-US" dirty="0"/>
              <a:t>Loans for agriculture infrastructure will be subject to an aggregate sanctioned limit </a:t>
            </a:r>
            <a:r>
              <a:rPr lang="en-US" dirty="0">
                <a:highlight>
                  <a:srgbClr val="C0C0C0"/>
                </a:highlight>
              </a:rPr>
              <a:t>of ₹100 crore </a:t>
            </a:r>
            <a:r>
              <a:rPr lang="en-US" dirty="0"/>
              <a:t>per borrower from the banking system</a:t>
            </a:r>
          </a:p>
          <a:p>
            <a:r>
              <a:rPr lang="en-US" dirty="0"/>
              <a:t>Loans up </a:t>
            </a:r>
            <a:r>
              <a:rPr lang="en-US" dirty="0">
                <a:highlight>
                  <a:srgbClr val="C0C0C0"/>
                </a:highlight>
              </a:rPr>
              <a:t>to ₹5 crore to co-operative societie</a:t>
            </a:r>
            <a:r>
              <a:rPr lang="en-US" dirty="0"/>
              <a:t>s of farmers for purchase of the produce of members (Not applicable to UCBs)</a:t>
            </a:r>
          </a:p>
          <a:p>
            <a:r>
              <a:rPr lang="en-US" dirty="0"/>
              <a:t>Loans up </a:t>
            </a:r>
            <a:r>
              <a:rPr lang="en-US" dirty="0">
                <a:highlight>
                  <a:srgbClr val="C0C0C0"/>
                </a:highlight>
              </a:rPr>
              <a:t>to ₹50 crore to Start-ups</a:t>
            </a:r>
            <a:r>
              <a:rPr lang="en-US" dirty="0"/>
              <a:t>, as per definition of Ministry of Commerce and Industry, Govt. of India that are engaged in agriculture and allied services. </a:t>
            </a:r>
          </a:p>
          <a:p>
            <a:r>
              <a:rPr lang="en-US" dirty="0"/>
              <a:t>Loans for Food and </a:t>
            </a:r>
            <a:r>
              <a:rPr lang="en-US" dirty="0" err="1"/>
              <a:t>Agro</a:t>
            </a:r>
            <a:r>
              <a:rPr lang="en-US" dirty="0"/>
              <a:t>-processing up to an aggregate sanctioned limit </a:t>
            </a:r>
            <a:r>
              <a:rPr lang="en-US" dirty="0">
                <a:highlight>
                  <a:srgbClr val="C0C0C0"/>
                </a:highlight>
              </a:rPr>
              <a:t>of ₹100 crore </a:t>
            </a:r>
            <a:r>
              <a:rPr lang="en-US" dirty="0"/>
              <a:t>per borrower from the banking system</a:t>
            </a:r>
          </a:p>
          <a:p>
            <a:r>
              <a:rPr lang="en-US" dirty="0"/>
              <a:t>Bank credit to registered NBFCs (other than MFIs) towards on-lending for ‘Term lending’ component under agriculture will be allowed up </a:t>
            </a:r>
            <a:r>
              <a:rPr lang="en-US" dirty="0">
                <a:highlight>
                  <a:srgbClr val="C0C0C0"/>
                </a:highlight>
              </a:rPr>
              <a:t>to ₹ 10 lakh </a:t>
            </a:r>
            <a:r>
              <a:rPr lang="en-US" dirty="0"/>
              <a:t>per borrower</a:t>
            </a:r>
          </a:p>
          <a:p>
            <a:endParaRPr lang="en-US" dirty="0"/>
          </a:p>
          <a:p>
            <a:endParaRPr lang="en-US" dirty="0"/>
          </a:p>
        </p:txBody>
      </p:sp>
    </p:spTree>
    <p:extLst>
      <p:ext uri="{BB962C8B-B14F-4D97-AF65-F5344CB8AC3E}">
        <p14:creationId xmlns:p14="http://schemas.microsoft.com/office/powerpoint/2010/main" val="4162976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2"/>
          <p:cNvSpPr/>
          <p:nvPr/>
        </p:nvSpPr>
        <p:spPr>
          <a:xfrm>
            <a:off x="3313" y="0"/>
            <a:ext cx="12085630" cy="525892"/>
          </a:xfrm>
          <a:prstGeom prst="roundRect">
            <a:avLst/>
          </a:prstGeom>
          <a:solidFill>
            <a:srgbClr val="003399"/>
          </a:solidFill>
          <a:ln>
            <a:solidFill>
              <a:srgbClr val="003399"/>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Calibri" panose="020F0502020204030204" pitchFamily="34" charset="0"/>
            </a:endParaRPr>
          </a:p>
        </p:txBody>
      </p:sp>
      <p:sp>
        <p:nvSpPr>
          <p:cNvPr id="13" name="TextBox 12"/>
          <p:cNvSpPr txBox="1"/>
          <p:nvPr/>
        </p:nvSpPr>
        <p:spPr>
          <a:xfrm>
            <a:off x="838200" y="64227"/>
            <a:ext cx="9368138" cy="461665"/>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white">
                    <a:lumMod val="95000"/>
                    <a:lumOff val="5000"/>
                  </a:prstClr>
                </a:solidFill>
                <a:effectLst/>
                <a:uLnTx/>
                <a:uFillTx/>
                <a:latin typeface="Cambria" panose="02040503050406030204" pitchFamily="18" charset="0"/>
                <a:ea typeface="+mn-ea"/>
                <a:cs typeface="+mn-cs"/>
              </a:rPr>
              <a:t>Agri Infra Fund (AIF)</a:t>
            </a:r>
            <a:r>
              <a:rPr kumimoji="0" lang="en-US" sz="2400" b="0" i="0" u="none" strike="noStrike" kern="1200" cap="none" spc="0" normalizeH="0" baseline="0" noProof="0" dirty="0">
                <a:ln>
                  <a:noFill/>
                </a:ln>
                <a:solidFill>
                  <a:prstClr val="white">
                    <a:lumMod val="95000"/>
                    <a:lumOff val="5000"/>
                  </a:prstClr>
                </a:solidFill>
                <a:effectLst/>
                <a:uLnTx/>
                <a:uFillTx/>
                <a:latin typeface="Century Gothic" panose="020B0502020202020204"/>
                <a:ea typeface="+mn-ea"/>
                <a:cs typeface="+mn-cs"/>
              </a:rPr>
              <a:t> </a:t>
            </a:r>
          </a:p>
        </p:txBody>
      </p:sp>
      <p:sp>
        <p:nvSpPr>
          <p:cNvPr id="15" name="TextBox 14"/>
          <p:cNvSpPr txBox="1"/>
          <p:nvPr/>
        </p:nvSpPr>
        <p:spPr>
          <a:xfrm>
            <a:off x="130175" y="739775"/>
            <a:ext cx="12061825" cy="5575244"/>
          </a:xfrm>
          <a:prstGeom prst="rect">
            <a:avLst/>
          </a:prstGeom>
          <a:solidFill>
            <a:schemeClr val="bg2">
              <a:lumMod val="50000"/>
            </a:schemeClr>
          </a:solidFill>
          <a:ln>
            <a:solidFill>
              <a:schemeClr val="tx2">
                <a:lumMod val="25000"/>
              </a:schemeClr>
            </a:solidFill>
          </a:ln>
        </p:spPr>
        <p:txBody>
          <a:bodyPr wrap="square" lIns="91440" tIns="45720" rIns="91440" bIns="45720" anchor="t">
            <a:spAutoFit/>
          </a:bodyPr>
          <a:lstStyle/>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bg2"/>
                </a:solidFill>
                <a:effectLst/>
                <a:uLnTx/>
                <a:uFillTx/>
                <a:latin typeface="Cambria"/>
                <a:ea typeface="Cambria"/>
                <a:cs typeface="+mn-cs"/>
              </a:rPr>
              <a:t>Announced in May 2020 by the Central Govt.</a:t>
            </a:r>
          </a:p>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bg2"/>
                </a:solidFill>
                <a:effectLst/>
                <a:uLnTx/>
                <a:uFillTx/>
                <a:latin typeface="Cambria"/>
                <a:ea typeface="Cambria"/>
                <a:cs typeface="+mn-cs"/>
              </a:rPr>
              <a:t>Financing facility of Rs 1 lakh crore will be provided for funding Agriculture Infrastructure Projects at farm-gate &amp; aggregation points.</a:t>
            </a:r>
          </a:p>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bg2"/>
                </a:solidFill>
                <a:effectLst/>
                <a:uLnTx/>
                <a:uFillTx/>
                <a:latin typeface="Cambria" pitchFamily="18" charset="0"/>
                <a:ea typeface="Cambria" pitchFamily="18" charset="0"/>
                <a:cs typeface="+mn-cs"/>
              </a:rPr>
              <a:t>Bank has launched </a:t>
            </a:r>
            <a:r>
              <a:rPr kumimoji="0" lang="en-US" sz="2000" b="1" i="0" u="sng" strike="noStrike" kern="1200" cap="none" spc="0" normalizeH="0" baseline="0" noProof="0" dirty="0">
                <a:ln>
                  <a:noFill/>
                </a:ln>
                <a:solidFill>
                  <a:schemeClr val="bg2"/>
                </a:solidFill>
                <a:effectLst/>
                <a:uLnTx/>
                <a:uFillTx/>
                <a:latin typeface="Cambria" pitchFamily="18" charset="0"/>
                <a:ea typeface="Cambria" pitchFamily="18" charset="0"/>
                <a:cs typeface="+mn-cs"/>
              </a:rPr>
              <a:t>“Ind Krishi Infra Fund” </a:t>
            </a:r>
            <a:r>
              <a:rPr kumimoji="0" lang="en-US" sz="2000" b="1" i="0" u="none" strike="noStrike" kern="1200" cap="none" spc="0" normalizeH="0" baseline="0" noProof="0" dirty="0">
                <a:ln>
                  <a:noFill/>
                </a:ln>
                <a:solidFill>
                  <a:schemeClr val="bg2"/>
                </a:solidFill>
                <a:effectLst/>
                <a:uLnTx/>
                <a:uFillTx/>
                <a:latin typeface="Cambria" pitchFamily="18" charset="0"/>
                <a:ea typeface="Cambria" pitchFamily="18" charset="0"/>
                <a:cs typeface="+mn-cs"/>
              </a:rPr>
              <a:t>(Ref ADV-101 dt 14.08.20 &amp; ADV-137 dt 29.09.20)</a:t>
            </a:r>
          </a:p>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3"/>
                </a:solidFill>
                <a:effectLst/>
                <a:uLnTx/>
                <a:uFillTx/>
                <a:latin typeface="Cambria"/>
                <a:ea typeface="Cambria"/>
                <a:cs typeface="+mn-cs"/>
              </a:rPr>
              <a:t>Target Group </a:t>
            </a:r>
            <a:r>
              <a:rPr kumimoji="0" lang="en-US" sz="2000" b="1" i="0" u="none" strike="noStrike" kern="1200" cap="none" spc="0" normalizeH="0" baseline="0" noProof="0" dirty="0">
                <a:ln>
                  <a:noFill/>
                </a:ln>
                <a:solidFill>
                  <a:schemeClr val="bg2"/>
                </a:solidFill>
                <a:effectLst/>
                <a:uLnTx/>
                <a:uFillTx/>
                <a:latin typeface="Cambria"/>
                <a:ea typeface="Cambria"/>
                <a:cs typeface="+mn-cs"/>
              </a:rPr>
              <a:t>– PACS, FPO, SHG, Farmer, JLG, Marketing Cooperative Societies, Agri entrepreneurs, Startups, Central/ State Agency or Local Body sponsored PPP Projects</a:t>
            </a:r>
          </a:p>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3"/>
                </a:solidFill>
                <a:effectLst/>
                <a:uLnTx/>
                <a:uFillTx/>
                <a:latin typeface="Cambria"/>
                <a:ea typeface="Cambria"/>
                <a:cs typeface="+mn-cs"/>
              </a:rPr>
              <a:t>Purpose </a:t>
            </a:r>
            <a:r>
              <a:rPr kumimoji="0" lang="en-US" sz="2000" b="1" i="0" u="none" strike="noStrike" kern="1200" cap="none" spc="0" normalizeH="0" baseline="0" noProof="0" dirty="0">
                <a:ln>
                  <a:noFill/>
                </a:ln>
                <a:solidFill>
                  <a:schemeClr val="bg2"/>
                </a:solidFill>
                <a:effectLst/>
                <a:uLnTx/>
                <a:uFillTx/>
                <a:latin typeface="Cambria"/>
                <a:ea typeface="Cambria"/>
                <a:cs typeface="+mn-cs"/>
              </a:rPr>
              <a:t>–</a:t>
            </a:r>
          </a:p>
          <a:p>
            <a:pPr marL="1257300" marR="0" lvl="2" indent="-342900" algn="just" defTabSz="457200" rtl="0" eaLnBrk="1" fontAlgn="auto" latinLnBrk="0" hangingPunct="1">
              <a:lnSpc>
                <a:spcPct val="150000"/>
              </a:lnSpc>
              <a:spcBef>
                <a:spcPts val="0"/>
              </a:spcBef>
              <a:spcAft>
                <a:spcPts val="0"/>
              </a:spcAft>
              <a:buClrTx/>
              <a:buSzTx/>
              <a:buFont typeface="+mj-lt"/>
              <a:buAutoNum type="alphaUcPeriod"/>
              <a:tabLst/>
              <a:defRPr/>
            </a:pPr>
            <a:r>
              <a:rPr kumimoji="0" lang="en-IN" sz="2000" b="1" i="0" u="none" strike="noStrike" kern="1200" cap="none" spc="0" normalizeH="0" baseline="0" noProof="0" dirty="0">
                <a:ln>
                  <a:noFill/>
                </a:ln>
                <a:solidFill>
                  <a:schemeClr val="bg2"/>
                </a:solidFill>
                <a:effectLst/>
                <a:uLnTx/>
                <a:uFillTx/>
                <a:latin typeface="Cambria" pitchFamily="18" charset="0"/>
                <a:ea typeface="Cambria" pitchFamily="18" charset="0"/>
                <a:cs typeface="+mn-cs"/>
              </a:rPr>
              <a:t>Post Harvest Management Projects</a:t>
            </a:r>
          </a:p>
          <a:p>
            <a:pPr marL="1257300" marR="0" lvl="2" indent="-342900" algn="just" defTabSz="457200" rtl="0" eaLnBrk="1" fontAlgn="auto" latinLnBrk="0" hangingPunct="1">
              <a:lnSpc>
                <a:spcPct val="150000"/>
              </a:lnSpc>
              <a:spcBef>
                <a:spcPts val="0"/>
              </a:spcBef>
              <a:spcAft>
                <a:spcPts val="0"/>
              </a:spcAft>
              <a:buClrTx/>
              <a:buSzTx/>
              <a:buFont typeface="+mj-lt"/>
              <a:buAutoNum type="alphaUcPeriod"/>
              <a:tabLst/>
              <a:defRPr/>
            </a:pPr>
            <a:r>
              <a:rPr kumimoji="0" lang="en-IN" sz="2000" b="1" i="0" u="none" strike="noStrike" kern="1200" cap="none" spc="0" normalizeH="0" baseline="0" noProof="0" dirty="0">
                <a:ln>
                  <a:noFill/>
                </a:ln>
                <a:solidFill>
                  <a:schemeClr val="bg2"/>
                </a:solidFill>
                <a:effectLst/>
                <a:uLnTx/>
                <a:uFillTx/>
                <a:latin typeface="Cambria"/>
                <a:ea typeface="Cambria"/>
                <a:cs typeface="+mn-cs"/>
              </a:rPr>
              <a:t>Viable Projects for building community farming assets</a:t>
            </a:r>
            <a:endParaRPr kumimoji="0" lang="en-IN" sz="1800" b="0" i="0" u="none" strike="noStrike" kern="1200" cap="none" spc="0" normalizeH="0" baseline="0" noProof="0" dirty="0">
              <a:ln>
                <a:noFill/>
              </a:ln>
              <a:solidFill>
                <a:schemeClr val="bg2"/>
              </a:solidFill>
              <a:effectLst/>
              <a:uLnTx/>
              <a:uFillTx/>
              <a:latin typeface="Book Antiqua"/>
              <a:ea typeface="Cambria"/>
              <a:cs typeface="+mn-cs"/>
            </a:endParaRPr>
          </a:p>
          <a:p>
            <a:pPr marL="342900" marR="0" lvl="0" indent="-342900" algn="just" defTabSz="457200" rtl="0" eaLnBrk="1" fontAlgn="auto" latinLnBrk="0" hangingPunct="1">
              <a:lnSpc>
                <a:spcPct val="150000"/>
              </a:lnSpc>
              <a:spcBef>
                <a:spcPts val="0"/>
              </a:spcBef>
              <a:spcAft>
                <a:spcPts val="0"/>
              </a:spcAft>
              <a:buClrTx/>
              <a:buSzTx/>
              <a:buFont typeface="Arial"/>
              <a:buChar char="•"/>
              <a:tabLst/>
              <a:defRPr/>
            </a:pPr>
            <a:r>
              <a:rPr kumimoji="0" lang="en-IN" sz="2000" b="1" i="0" u="none" strike="noStrike" kern="1200" cap="none" spc="0" normalizeH="0" baseline="0" noProof="0" dirty="0">
                <a:ln>
                  <a:noFill/>
                </a:ln>
                <a:solidFill>
                  <a:schemeClr val="accent3"/>
                </a:solidFill>
                <a:effectLst/>
                <a:uLnTx/>
                <a:uFillTx/>
                <a:latin typeface="Cambria"/>
                <a:ea typeface="Cambria"/>
                <a:cs typeface="+mn-cs"/>
              </a:rPr>
              <a:t>Type of Facility- </a:t>
            </a:r>
            <a:r>
              <a:rPr kumimoji="0" lang="en-IN" sz="2000" b="1" i="0" u="none" strike="noStrike" kern="1200" cap="none" spc="0" normalizeH="0" baseline="0" noProof="0" dirty="0">
                <a:ln>
                  <a:noFill/>
                </a:ln>
                <a:solidFill>
                  <a:schemeClr val="bg2"/>
                </a:solidFill>
                <a:effectLst/>
                <a:uLnTx/>
                <a:uFillTx/>
                <a:latin typeface="Cambria"/>
                <a:ea typeface="Cambria"/>
                <a:cs typeface="+mn-cs"/>
              </a:rPr>
              <a:t>Term loan</a:t>
            </a:r>
            <a:endParaRPr kumimoji="0" lang="en-IN" sz="1800" b="0" i="0" u="none" strike="noStrike" kern="1200" cap="none" spc="0" normalizeH="0" baseline="0" noProof="0" dirty="0">
              <a:ln>
                <a:noFill/>
              </a:ln>
              <a:solidFill>
                <a:schemeClr val="bg2"/>
              </a:solidFill>
              <a:effectLst/>
              <a:uLnTx/>
              <a:uFillTx/>
              <a:latin typeface="Century Gothic" panose="020B0502020202020204"/>
              <a:ea typeface="+mn-ea"/>
              <a:cs typeface="+mn-cs"/>
            </a:endParaRPr>
          </a:p>
          <a:p>
            <a:pPr marL="342900" marR="0" lvl="0" indent="-34290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N" sz="2000" b="1" i="0" u="none" strike="noStrike" kern="1200" cap="none" spc="0" normalizeH="0" baseline="0" noProof="0" dirty="0">
                <a:ln>
                  <a:noFill/>
                </a:ln>
                <a:solidFill>
                  <a:schemeClr val="accent3"/>
                </a:solidFill>
                <a:effectLst/>
                <a:uLnTx/>
                <a:uFillTx/>
                <a:latin typeface="Cambria"/>
                <a:ea typeface="Cambria"/>
                <a:cs typeface="+mn-cs"/>
              </a:rPr>
              <a:t>Loan Amount </a:t>
            </a:r>
            <a:r>
              <a:rPr kumimoji="0" lang="en-IN" sz="2000" b="1" i="0" u="none" strike="noStrike" kern="1200" cap="none" spc="0" normalizeH="0" baseline="0" noProof="0" dirty="0">
                <a:ln>
                  <a:noFill/>
                </a:ln>
                <a:solidFill>
                  <a:schemeClr val="bg2"/>
                </a:solidFill>
                <a:effectLst/>
                <a:uLnTx/>
                <a:uFillTx/>
                <a:latin typeface="Cambria"/>
                <a:ea typeface="Cambria"/>
                <a:cs typeface="+mn-cs"/>
              </a:rPr>
              <a:t>– As per Project Cost</a:t>
            </a:r>
          </a:p>
          <a:p>
            <a:pPr marL="342900" marR="0" lvl="0" indent="-34290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N" sz="2000" b="1" i="0" u="none" strike="noStrike" kern="1200" cap="none" spc="0" normalizeH="0" baseline="0" noProof="0" dirty="0">
                <a:ln>
                  <a:noFill/>
                </a:ln>
                <a:solidFill>
                  <a:schemeClr val="accent3"/>
                </a:solidFill>
                <a:effectLst/>
                <a:uLnTx/>
                <a:uFillTx/>
                <a:latin typeface="Cambria"/>
                <a:ea typeface="Cambria"/>
                <a:cs typeface="+mn-cs"/>
              </a:rPr>
              <a:t>Margin</a:t>
            </a:r>
            <a:r>
              <a:rPr kumimoji="0" lang="en-IN" sz="2000" b="1" i="0" u="none" strike="noStrike" kern="1200" cap="none" spc="0" normalizeH="0" baseline="0" noProof="0" dirty="0">
                <a:ln>
                  <a:noFill/>
                </a:ln>
                <a:solidFill>
                  <a:schemeClr val="bg2"/>
                </a:solidFill>
                <a:effectLst/>
                <a:uLnTx/>
                <a:uFillTx/>
                <a:latin typeface="Cambria"/>
                <a:ea typeface="Cambria"/>
                <a:cs typeface="+mn-cs"/>
              </a:rPr>
              <a:t> – Minimum 25%</a:t>
            </a:r>
          </a:p>
        </p:txBody>
      </p:sp>
      <p:sp>
        <p:nvSpPr>
          <p:cNvPr id="2" name="Date Placeholder 1">
            <a:extLst>
              <a:ext uri="{FF2B5EF4-FFF2-40B4-BE49-F238E27FC236}">
                <a16:creationId xmlns:a16="http://schemas.microsoft.com/office/drawing/2014/main" id="{4CF02AA3-9729-DDA6-69A0-134D2ED0184C}"/>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B2EC3C6-57D3-4486-A006-04014B463BFE}" type="datetime1">
              <a:rPr kumimoji="0" lang="en-US" sz="1100" b="0" i="0" u="none" strike="noStrike" kern="1200" cap="none" spc="0" normalizeH="0" baseline="0" noProof="0" smtClean="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1/31/2025</a:t>
            </a:fld>
            <a:endParaRPr kumimoji="0" lang="en-US" sz="1100" b="0" i="0" u="none" strike="noStrike" kern="1200" cap="none" spc="0" normalizeH="0" baseline="0" noProof="0">
              <a:ln>
                <a:noFill/>
              </a:ln>
              <a:solidFill>
                <a:prstClr val="white">
                  <a:tint val="75000"/>
                  <a:alpha val="60000"/>
                </a:prstClr>
              </a:solidFill>
              <a:effectLst/>
              <a:uLnTx/>
              <a:uFillTx/>
              <a:latin typeface="Century Gothic" panose="020B0502020202020204"/>
              <a:ea typeface="+mn-ea"/>
              <a:cs typeface="+mn-cs"/>
            </a:endParaRPr>
          </a:p>
        </p:txBody>
      </p:sp>
      <p:sp>
        <p:nvSpPr>
          <p:cNvPr id="3" name="Slide Number Placeholder 2">
            <a:extLst>
              <a:ext uri="{FF2B5EF4-FFF2-40B4-BE49-F238E27FC236}">
                <a16:creationId xmlns:a16="http://schemas.microsoft.com/office/drawing/2014/main" id="{06E7C482-13ED-7D36-372D-ADB1C0BDEB4F}"/>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6BDB18B-8B55-4822-9F71-0E9F42DF6D73}"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47</a:t>
            </a:fld>
            <a:endParaRPr kumimoji="0" lang="en-US" sz="2800" b="0" i="0" u="none" strike="noStrike" kern="1200" cap="none" spc="0" normalizeH="0" baseline="0" noProof="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231479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35CE4-C3CA-AA5C-5BC5-A8D5DA56B6DE}"/>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AGRI INFRA FUND</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5BEADFC3-B648-CA10-C2C6-367981E961BE}"/>
              </a:ext>
            </a:extLst>
          </p:cNvPr>
          <p:cNvGraphicFramePr>
            <a:graphicFrameLocks noGrp="1"/>
          </p:cNvGraphicFramePr>
          <p:nvPr>
            <p:ph idx="1"/>
            <p:extLst>
              <p:ext uri="{D42A27DB-BD31-4B8C-83A1-F6EECF244321}">
                <p14:modId xmlns:p14="http://schemas.microsoft.com/office/powerpoint/2010/main" val="3521506965"/>
              </p:ext>
            </p:extLst>
          </p:nvPr>
        </p:nvGraphicFramePr>
        <p:xfrm>
          <a:off x="5250426" y="484632"/>
          <a:ext cx="6584098" cy="5739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8768599"/>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EF127-2412-9FD6-7D7D-925FFAE17D41}"/>
              </a:ext>
            </a:extLst>
          </p:cNvPr>
          <p:cNvSpPr>
            <a:spLocks noGrp="1"/>
          </p:cNvSpPr>
          <p:nvPr>
            <p:ph type="title"/>
          </p:nvPr>
        </p:nvSpPr>
        <p:spPr>
          <a:xfrm>
            <a:off x="650668" y="629266"/>
            <a:ext cx="6828512" cy="1641986"/>
          </a:xfrm>
        </p:spPr>
        <p:txBody>
          <a:bodyPr>
            <a:normAutofit/>
          </a:bodyPr>
          <a:lstStyle/>
          <a:p>
            <a:pPr marL="0" marR="0" lvl="0" indent="0" defTabSz="457200" rtl="0" eaLnBrk="1" fontAlgn="auto" latinLnBrk="0" hangingPunct="1">
              <a:lnSpc>
                <a:spcPct val="90000"/>
              </a:lnSpc>
              <a:spcBef>
                <a:spcPts val="0"/>
              </a:spcBef>
              <a:spcAft>
                <a:spcPts val="0"/>
              </a:spcAft>
              <a:tabLst/>
              <a:defRPr/>
            </a:pPr>
            <a:r>
              <a:rPr kumimoji="0" lang="en-IN" sz="33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Animal Husbandry Infrastructure Development Fund (AHIDF)</a:t>
            </a:r>
            <a:br>
              <a:rPr kumimoji="0" lang="en-IN" sz="3300" b="0" i="0" u="none" strike="noStrike" kern="1200" cap="none" spc="0" normalizeH="0" baseline="0" noProof="0" dirty="0">
                <a:ln>
                  <a:noFill/>
                </a:ln>
                <a:effectLst/>
                <a:uLnTx/>
                <a:uFillTx/>
                <a:latin typeface="Cambria" panose="02040503050406030204" pitchFamily="18" charset="0"/>
                <a:ea typeface="Calibri"/>
                <a:cs typeface="Mangal"/>
              </a:rPr>
            </a:br>
            <a:endParaRPr lang="en-US" sz="3300" dirty="0"/>
          </a:p>
        </p:txBody>
      </p:sp>
      <p:pic>
        <p:nvPicPr>
          <p:cNvPr id="5" name="Picture 4" descr="Cornfields with bright sky">
            <a:extLst>
              <a:ext uri="{FF2B5EF4-FFF2-40B4-BE49-F238E27FC236}">
                <a16:creationId xmlns:a16="http://schemas.microsoft.com/office/drawing/2014/main" id="{EBA10AF0-4F0D-144B-E2BE-83860B2762D5}"/>
              </a:ext>
            </a:extLst>
          </p:cNvPr>
          <p:cNvPicPr>
            <a:picLocks noChangeAspect="1"/>
          </p:cNvPicPr>
          <p:nvPr/>
        </p:nvPicPr>
        <p:blipFill>
          <a:blip r:embed="rId3"/>
          <a:srcRect l="26710" r="33783" b="-1"/>
          <a:stretch/>
        </p:blipFill>
        <p:spPr>
          <a:xfrm>
            <a:off x="8135860" y="10"/>
            <a:ext cx="4058949" cy="6857990"/>
          </a:xfrm>
          <a:prstGeom prst="rect">
            <a:avLst/>
          </a:prstGeom>
        </p:spPr>
      </p:pic>
      <p:sp>
        <p:nvSpPr>
          <p:cNvPr id="14" name="Rectangle 13">
            <a:extLst>
              <a:ext uri="{FF2B5EF4-FFF2-40B4-BE49-F238E27FC236}">
                <a16:creationId xmlns:a16="http://schemas.microsoft.com/office/drawing/2014/main" id="{14701A01-E306-48FB-A661-2335BB38B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743DFB61-51AE-1342-D224-B1AAB3B4B6E4}"/>
              </a:ext>
            </a:extLst>
          </p:cNvPr>
          <p:cNvSpPr>
            <a:spLocks noGrp="1"/>
          </p:cNvSpPr>
          <p:nvPr>
            <p:ph idx="1"/>
          </p:nvPr>
        </p:nvSpPr>
        <p:spPr>
          <a:xfrm>
            <a:off x="108155" y="1533832"/>
            <a:ext cx="7371025" cy="5324168"/>
          </a:xfrm>
        </p:spPr>
        <p:txBody>
          <a:bodyPr>
            <a:normAutofit/>
          </a:bodyPr>
          <a:lstStyle/>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dirty="0">
                <a:ln>
                  <a:noFill/>
                </a:ln>
                <a:effectLst/>
                <a:uLnTx/>
                <a:uFillTx/>
                <a:latin typeface="Cambria" pitchFamily="18" charset="0"/>
                <a:ea typeface="Cambria" pitchFamily="18" charset="0"/>
                <a:cs typeface="+mn-cs"/>
              </a:rPr>
              <a:t>Announced under </a:t>
            </a:r>
            <a:r>
              <a:rPr kumimoji="0" lang="en-US" b="1" i="0" u="none" strike="noStrike" kern="1200" cap="none" spc="0" normalizeH="0" baseline="0" noProof="0" dirty="0" err="1">
                <a:ln>
                  <a:noFill/>
                </a:ln>
                <a:effectLst/>
                <a:uLnTx/>
                <a:uFillTx/>
                <a:latin typeface="Cambria" pitchFamily="18" charset="0"/>
                <a:ea typeface="Cambria" pitchFamily="18" charset="0"/>
                <a:cs typeface="+mn-cs"/>
              </a:rPr>
              <a:t>Aatmanirbhar</a:t>
            </a:r>
            <a:r>
              <a:rPr kumimoji="0" lang="en-US" b="1" i="0" u="none" strike="noStrike" kern="1200" cap="none" spc="0" normalizeH="0" baseline="0" noProof="0" dirty="0">
                <a:ln>
                  <a:noFill/>
                </a:ln>
                <a:effectLst/>
                <a:uLnTx/>
                <a:uFillTx/>
                <a:latin typeface="Cambria" pitchFamily="18" charset="0"/>
                <a:ea typeface="Cambria" pitchFamily="18" charset="0"/>
                <a:cs typeface="+mn-cs"/>
              </a:rPr>
              <a:t> Bharat package by the Central Govt.</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dirty="0">
                <a:ln>
                  <a:noFill/>
                </a:ln>
                <a:effectLst/>
                <a:uLnTx/>
                <a:uFillTx/>
                <a:latin typeface="Cambria" pitchFamily="18" charset="0"/>
                <a:ea typeface="Cambria" pitchFamily="18" charset="0"/>
                <a:cs typeface="+mn-cs"/>
              </a:rPr>
              <a:t>Fund size of Rs 15000 Crore has been formed for incentivizing investments for establishment of</a:t>
            </a:r>
          </a:p>
          <a:p>
            <a:pPr marL="800100" marR="0" lvl="1" indent="-342900" defTabSz="457200" rtl="0" eaLnBrk="1" fontAlgn="auto" latinLnBrk="0" hangingPunct="1">
              <a:lnSpc>
                <a:spcPct val="90000"/>
              </a:lnSpc>
              <a:spcBef>
                <a:spcPts val="0"/>
              </a:spcBef>
              <a:spcAft>
                <a:spcPts val="0"/>
              </a:spcAft>
              <a:buClrTx/>
              <a:buSzTx/>
              <a:buFont typeface="Wingdings" pitchFamily="2" charset="2"/>
              <a:buChar char="§"/>
              <a:tabLst/>
              <a:defRPr/>
            </a:pPr>
            <a:r>
              <a:rPr kumimoji="0" lang="en-US" sz="2000" b="1" i="0" u="none" strike="noStrike" kern="1200" cap="none" spc="0" normalizeH="0" baseline="0" noProof="0" dirty="0">
                <a:ln>
                  <a:noFill/>
                </a:ln>
                <a:effectLst/>
                <a:uLnTx/>
                <a:uFillTx/>
                <a:latin typeface="Cambria" pitchFamily="18" charset="0"/>
                <a:ea typeface="Cambria" pitchFamily="18" charset="0"/>
                <a:cs typeface="+mn-cs"/>
              </a:rPr>
              <a:t>Dairy/ Meat Processing &amp; value addition infrastructure</a:t>
            </a:r>
          </a:p>
          <a:p>
            <a:pPr marL="800100" marR="0" lvl="1" indent="-342900" defTabSz="457200" rtl="0" eaLnBrk="1" fontAlgn="auto" latinLnBrk="0" hangingPunct="1">
              <a:lnSpc>
                <a:spcPct val="90000"/>
              </a:lnSpc>
              <a:spcBef>
                <a:spcPts val="0"/>
              </a:spcBef>
              <a:spcAft>
                <a:spcPts val="0"/>
              </a:spcAft>
              <a:buClrTx/>
              <a:buSzTx/>
              <a:buFont typeface="Wingdings" pitchFamily="2" charset="2"/>
              <a:buChar char="§"/>
              <a:tabLst/>
              <a:defRPr/>
            </a:pPr>
            <a:r>
              <a:rPr kumimoji="0" lang="en-US" sz="2000" b="1" i="0" u="none" strike="noStrike" kern="1200" cap="none" spc="0" normalizeH="0" baseline="0" noProof="0" dirty="0">
                <a:ln>
                  <a:noFill/>
                </a:ln>
                <a:effectLst/>
                <a:uLnTx/>
                <a:uFillTx/>
                <a:latin typeface="Cambria" pitchFamily="18" charset="0"/>
                <a:ea typeface="Cambria" pitchFamily="18" charset="0"/>
                <a:cs typeface="+mn-cs"/>
              </a:rPr>
              <a:t>Animal Feed Plant</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dirty="0">
                <a:ln>
                  <a:noFill/>
                </a:ln>
                <a:effectLst/>
                <a:uLnTx/>
                <a:uFillTx/>
                <a:latin typeface="Cambria" pitchFamily="18" charset="0"/>
                <a:ea typeface="Cambria" pitchFamily="18" charset="0"/>
                <a:cs typeface="+mn-cs"/>
              </a:rPr>
              <a:t>Bank has launched “</a:t>
            </a:r>
            <a:r>
              <a:rPr kumimoji="0" lang="en-US" b="1" i="0" u="sng" strike="noStrike" kern="1200" cap="none" spc="0" normalizeH="0" baseline="0" noProof="0" dirty="0">
                <a:ln>
                  <a:noFill/>
                </a:ln>
                <a:effectLst/>
                <a:uLnTx/>
                <a:uFillTx/>
                <a:latin typeface="Cambria" pitchFamily="18" charset="0"/>
                <a:ea typeface="Cambria" pitchFamily="18" charset="0"/>
                <a:cs typeface="+mn-cs"/>
              </a:rPr>
              <a:t>Ind </a:t>
            </a:r>
            <a:r>
              <a:rPr kumimoji="0" lang="en-US" b="1" i="0" u="sng" strike="noStrike" kern="1200" cap="none" spc="0" normalizeH="0" baseline="0" noProof="0" dirty="0" err="1">
                <a:ln>
                  <a:noFill/>
                </a:ln>
                <a:effectLst/>
                <a:uLnTx/>
                <a:uFillTx/>
                <a:latin typeface="Cambria" pitchFamily="18" charset="0"/>
                <a:ea typeface="Cambria" pitchFamily="18" charset="0"/>
                <a:cs typeface="+mn-cs"/>
              </a:rPr>
              <a:t>Pashudhan</a:t>
            </a:r>
            <a:r>
              <a:rPr kumimoji="0" lang="en-US" b="1" i="0" u="sng" strike="noStrike" kern="1200" cap="none" spc="0" normalizeH="0" baseline="0" noProof="0" dirty="0">
                <a:ln>
                  <a:noFill/>
                </a:ln>
                <a:effectLst/>
                <a:uLnTx/>
                <a:uFillTx/>
                <a:latin typeface="Cambria" pitchFamily="18" charset="0"/>
                <a:ea typeface="Cambria" pitchFamily="18" charset="0"/>
                <a:cs typeface="+mn-cs"/>
              </a:rPr>
              <a:t> Mitra</a:t>
            </a:r>
            <a:r>
              <a:rPr kumimoji="0" lang="en-US" b="1" i="0" u="none" strike="noStrike" kern="1200" cap="none" spc="0" normalizeH="0" baseline="0" noProof="0" dirty="0">
                <a:ln>
                  <a:noFill/>
                </a:ln>
                <a:effectLst/>
                <a:uLnTx/>
                <a:uFillTx/>
                <a:latin typeface="Cambria" pitchFamily="18" charset="0"/>
                <a:ea typeface="Cambria" pitchFamily="18" charset="0"/>
                <a:cs typeface="+mn-cs"/>
              </a:rPr>
              <a:t>” (Ref ADV-144 dt 01.10.20)</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dirty="0">
                <a:ln>
                  <a:noFill/>
                </a:ln>
                <a:effectLst/>
                <a:highlight>
                  <a:srgbClr val="008000"/>
                </a:highlight>
                <a:uLnTx/>
                <a:uFillTx/>
                <a:latin typeface="Cambria" pitchFamily="18" charset="0"/>
                <a:ea typeface="Cambria" pitchFamily="18" charset="0"/>
                <a:cs typeface="+mn-cs"/>
              </a:rPr>
              <a:t>Target Group </a:t>
            </a:r>
            <a:r>
              <a:rPr kumimoji="0" lang="en-US" b="1" i="0" u="none" strike="noStrike" kern="1200" cap="none" spc="0" normalizeH="0" baseline="0" noProof="0" dirty="0">
                <a:ln>
                  <a:noFill/>
                </a:ln>
                <a:effectLst/>
                <a:uLnTx/>
                <a:uFillTx/>
                <a:latin typeface="Cambria" pitchFamily="18" charset="0"/>
                <a:ea typeface="Cambria" pitchFamily="18" charset="0"/>
                <a:cs typeface="+mn-cs"/>
              </a:rPr>
              <a:t>– Individual entrepreneurs, Pvt Cos, MSME units, FPOs &amp; Section 8 Cos (Non-profit entities)</a:t>
            </a:r>
          </a:p>
          <a:p>
            <a:pPr marL="285750" marR="0" lvl="0" indent="-28575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dirty="0">
                <a:ln>
                  <a:noFill/>
                </a:ln>
                <a:effectLst/>
                <a:highlight>
                  <a:srgbClr val="008000"/>
                </a:highlight>
                <a:uLnTx/>
                <a:uFillTx/>
                <a:latin typeface="Cambria" pitchFamily="18" charset="0"/>
                <a:ea typeface="Cambria" pitchFamily="18" charset="0"/>
                <a:cs typeface="+mn-cs"/>
              </a:rPr>
              <a:t>Purpose </a:t>
            </a:r>
            <a:r>
              <a:rPr kumimoji="0" lang="en-US" b="1" i="0" u="none" strike="noStrike" kern="1200" cap="none" spc="0" normalizeH="0" baseline="0" noProof="0" dirty="0">
                <a:ln>
                  <a:noFill/>
                </a:ln>
                <a:effectLst/>
                <a:uLnTx/>
                <a:uFillTx/>
                <a:latin typeface="Cambria" pitchFamily="18" charset="0"/>
                <a:ea typeface="Cambria" pitchFamily="18" charset="0"/>
                <a:cs typeface="+mn-cs"/>
              </a:rPr>
              <a:t>–</a:t>
            </a:r>
          </a:p>
          <a:p>
            <a:pPr marL="1257300" marR="0" lvl="2" indent="-342900" defTabSz="457200" rtl="0" eaLnBrk="1" fontAlgn="auto" latinLnBrk="0" hangingPunct="1">
              <a:lnSpc>
                <a:spcPct val="90000"/>
              </a:lnSpc>
              <a:spcBef>
                <a:spcPts val="0"/>
              </a:spcBef>
              <a:spcAft>
                <a:spcPts val="0"/>
              </a:spcAft>
              <a:buClrTx/>
              <a:buSzTx/>
              <a:buFont typeface="+mj-lt"/>
              <a:buAutoNum type="alphaUcPeriod"/>
              <a:tabLst/>
              <a:defRPr/>
            </a:pPr>
            <a:r>
              <a:rPr kumimoji="0" lang="en-US" sz="2000" b="1" i="0" u="none" strike="noStrike" kern="1200" cap="none" spc="0" normalizeH="0" baseline="0" noProof="0" dirty="0">
                <a:ln>
                  <a:noFill/>
                </a:ln>
                <a:effectLst/>
                <a:uLnTx/>
                <a:uFillTx/>
                <a:latin typeface="Cambria" pitchFamily="18" charset="0"/>
                <a:ea typeface="Cambria" pitchFamily="18" charset="0"/>
                <a:cs typeface="+mn-cs"/>
              </a:rPr>
              <a:t>Dairy Processing &amp; value addition infrastructure</a:t>
            </a:r>
          </a:p>
          <a:p>
            <a:pPr marL="1257300" marR="0" lvl="2" indent="-342900" defTabSz="457200" rtl="0" eaLnBrk="1" fontAlgn="auto" latinLnBrk="0" hangingPunct="1">
              <a:lnSpc>
                <a:spcPct val="90000"/>
              </a:lnSpc>
              <a:spcBef>
                <a:spcPts val="0"/>
              </a:spcBef>
              <a:spcAft>
                <a:spcPts val="0"/>
              </a:spcAft>
              <a:buClrTx/>
              <a:buSzTx/>
              <a:buFont typeface="+mj-lt"/>
              <a:buAutoNum type="alphaUcPeriod"/>
              <a:tabLst/>
              <a:defRPr/>
            </a:pPr>
            <a:r>
              <a:rPr kumimoji="0" lang="en-US" sz="2000" b="1" i="0" u="none" strike="noStrike" kern="1200" cap="none" spc="0" normalizeH="0" baseline="0" noProof="0" dirty="0">
                <a:ln>
                  <a:noFill/>
                </a:ln>
                <a:effectLst/>
                <a:uLnTx/>
                <a:uFillTx/>
                <a:latin typeface="Cambria" pitchFamily="18" charset="0"/>
                <a:ea typeface="Cambria" pitchFamily="18" charset="0"/>
                <a:cs typeface="+mn-cs"/>
              </a:rPr>
              <a:t>Meat Processing &amp; value addition infrastructure</a:t>
            </a:r>
            <a:endParaRPr kumimoji="0" lang="en-IN" sz="2000" b="1" i="0" u="none" strike="noStrike" kern="1200" cap="none" spc="0" normalizeH="0" baseline="0" noProof="0" dirty="0">
              <a:ln>
                <a:noFill/>
              </a:ln>
              <a:effectLst/>
              <a:uLnTx/>
              <a:uFillTx/>
              <a:latin typeface="Cambria" pitchFamily="18" charset="0"/>
              <a:ea typeface="Cambria" pitchFamily="18" charset="0"/>
              <a:cs typeface="+mn-cs"/>
            </a:endParaRPr>
          </a:p>
          <a:p>
            <a:pPr marL="1257300" marR="0" lvl="2" indent="-342900" defTabSz="457200" rtl="0" eaLnBrk="1" fontAlgn="auto" latinLnBrk="0" hangingPunct="1">
              <a:lnSpc>
                <a:spcPct val="90000"/>
              </a:lnSpc>
              <a:spcBef>
                <a:spcPts val="0"/>
              </a:spcBef>
              <a:spcAft>
                <a:spcPts val="0"/>
              </a:spcAft>
              <a:buClrTx/>
              <a:buSzTx/>
              <a:buFont typeface="+mj-lt"/>
              <a:buAutoNum type="alphaUcPeriod"/>
              <a:tabLst/>
              <a:defRPr/>
            </a:pPr>
            <a:r>
              <a:rPr kumimoji="0" lang="en-US" sz="2000" b="1" i="0" u="none" strike="noStrike" kern="1200" cap="none" spc="0" normalizeH="0" baseline="0" noProof="0" dirty="0">
                <a:ln>
                  <a:noFill/>
                </a:ln>
                <a:effectLst/>
                <a:uLnTx/>
                <a:uFillTx/>
                <a:latin typeface="Cambria" pitchFamily="18" charset="0"/>
                <a:ea typeface="Cambria" pitchFamily="18" charset="0"/>
                <a:cs typeface="+mn-cs"/>
              </a:rPr>
              <a:t>Animal Feed Plant</a:t>
            </a:r>
            <a:endParaRPr kumimoji="0" lang="en-IN" sz="2000" b="1" i="0" u="none" strike="noStrike" kern="1200" cap="none" spc="0" normalizeH="0" baseline="0" noProof="0" dirty="0">
              <a:ln>
                <a:noFill/>
              </a:ln>
              <a:effectLst/>
              <a:uLnTx/>
              <a:uFillTx/>
              <a:latin typeface="Cambria" pitchFamily="18" charset="0"/>
              <a:ea typeface="Cambria" pitchFamily="18" charset="0"/>
              <a:cs typeface="+mn-cs"/>
            </a:endParaRPr>
          </a:p>
          <a:p>
            <a:pPr marL="342900" marR="0" lvl="0" indent="-342900"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IN" b="1" i="0" u="none" strike="noStrike" kern="1200" cap="none" spc="0" normalizeH="0" baseline="0" noProof="0" dirty="0">
                <a:ln>
                  <a:noFill/>
                </a:ln>
                <a:effectLst/>
                <a:highlight>
                  <a:srgbClr val="008000"/>
                </a:highlight>
                <a:uLnTx/>
                <a:uFillTx/>
                <a:latin typeface="Cambria" pitchFamily="18" charset="0"/>
                <a:ea typeface="Cambria" pitchFamily="18" charset="0"/>
                <a:cs typeface="+mn-cs"/>
              </a:rPr>
              <a:t>Loan Amount </a:t>
            </a:r>
            <a:r>
              <a:rPr kumimoji="0" lang="en-IN" b="1" i="0" u="none" strike="noStrike" kern="1200" cap="none" spc="0" normalizeH="0" baseline="0" noProof="0" dirty="0">
                <a:ln>
                  <a:noFill/>
                </a:ln>
                <a:effectLst/>
                <a:uLnTx/>
                <a:uFillTx/>
                <a:latin typeface="Cambria" pitchFamily="18" charset="0"/>
                <a:ea typeface="Cambria" pitchFamily="18" charset="0"/>
                <a:cs typeface="+mn-cs"/>
              </a:rPr>
              <a:t>– As per Project Cost</a:t>
            </a:r>
          </a:p>
          <a:p>
            <a:pPr>
              <a:lnSpc>
                <a:spcPct val="90000"/>
              </a:lnSpc>
            </a:pPr>
            <a:endParaRPr lang="en-US" sz="1700" dirty="0"/>
          </a:p>
        </p:txBody>
      </p:sp>
    </p:spTree>
    <p:extLst>
      <p:ext uri="{BB962C8B-B14F-4D97-AF65-F5344CB8AC3E}">
        <p14:creationId xmlns:p14="http://schemas.microsoft.com/office/powerpoint/2010/main" val="808160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B323903-3F53-927A-DAE9-541E3250C14D}"/>
              </a:ext>
            </a:extLst>
          </p:cNvPr>
          <p:cNvSpPr>
            <a:spLocks noGrp="1"/>
          </p:cNvSpPr>
          <p:nvPr>
            <p:ph type="title"/>
          </p:nvPr>
        </p:nvSpPr>
        <p:spPr>
          <a:xfrm>
            <a:off x="653143" y="1645920"/>
            <a:ext cx="3522879" cy="4470821"/>
          </a:xfrm>
        </p:spPr>
        <p:txBody>
          <a:bodyPr>
            <a:normAutofit/>
          </a:bodyPr>
          <a:lstStyle/>
          <a:p>
            <a:pPr algn="r">
              <a:lnSpc>
                <a:spcPct val="90000"/>
              </a:lnSpc>
            </a:pPr>
            <a:r>
              <a:rPr kumimoji="0" lang="en-IN" sz="39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Animal Husbandry Infrastructure Development Fund (AHIDF)</a:t>
            </a:r>
            <a:endParaRPr lang="en-US" sz="3900">
              <a:solidFill>
                <a:srgbClr val="FFFFFF"/>
              </a:solidFill>
            </a:endParaRPr>
          </a:p>
        </p:txBody>
      </p:sp>
      <p:sp>
        <p:nvSpPr>
          <p:cNvPr id="3" name="Content Placeholder 2">
            <a:extLst>
              <a:ext uri="{FF2B5EF4-FFF2-40B4-BE49-F238E27FC236}">
                <a16:creationId xmlns:a16="http://schemas.microsoft.com/office/drawing/2014/main" id="{2B8D3DA3-0FAF-5023-967C-2242A8B9167F}"/>
              </a:ext>
            </a:extLst>
          </p:cNvPr>
          <p:cNvSpPr>
            <a:spLocks noGrp="1"/>
          </p:cNvSpPr>
          <p:nvPr>
            <p:ph idx="1"/>
          </p:nvPr>
        </p:nvSpPr>
        <p:spPr>
          <a:xfrm>
            <a:off x="5204109" y="393290"/>
            <a:ext cx="6633930" cy="5723451"/>
          </a:xfrm>
        </p:spPr>
        <p:txBody>
          <a:bodyPr>
            <a:normAutofit/>
          </a:bodyPr>
          <a:lstStyle/>
          <a:p>
            <a:pPr marL="342900" marR="0" lvl="0"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800" b="1" i="0" u="none" strike="noStrike" kern="1200" cap="none" spc="0" normalizeH="0" baseline="0" noProof="0">
                <a:ln>
                  <a:noFill/>
                </a:ln>
                <a:effectLst/>
                <a:highlight>
                  <a:srgbClr val="00FFFF"/>
                </a:highlight>
                <a:uLnTx/>
                <a:uFillTx/>
                <a:latin typeface="Cambria" pitchFamily="18" charset="0"/>
                <a:ea typeface="Cambria" pitchFamily="18" charset="0"/>
                <a:cs typeface="+mn-cs"/>
              </a:rPr>
              <a:t>Margin – </a:t>
            </a:r>
          </a:p>
          <a:p>
            <a:pPr marL="800100" marR="0" lvl="1" indent="-342900" defTabSz="457200" rtl="0" eaLnBrk="1" fontAlgn="auto" latinLnBrk="0" hangingPunct="1">
              <a:lnSpc>
                <a:spcPct val="90000"/>
              </a:lnSpc>
              <a:spcBef>
                <a:spcPts val="0"/>
              </a:spcBef>
              <a:spcAft>
                <a:spcPts val="600"/>
              </a:spcAft>
              <a:buClrTx/>
              <a:buSzTx/>
              <a:buFont typeface="Wingdings" pitchFamily="2" charset="2"/>
              <a:buChar char="§"/>
              <a:tabLst/>
              <a:defRPr/>
            </a:pPr>
            <a:r>
              <a:rPr kumimoji="0" lang="en-IN" b="1" i="0" u="none" strike="noStrike" kern="1200" cap="none" spc="0" normalizeH="0" baseline="0" noProof="0">
                <a:ln>
                  <a:noFill/>
                </a:ln>
                <a:effectLst/>
                <a:uLnTx/>
                <a:uFillTx/>
                <a:latin typeface="Cambria" pitchFamily="18" charset="0"/>
                <a:ea typeface="Cambria" pitchFamily="18" charset="0"/>
                <a:cs typeface="+mn-cs"/>
              </a:rPr>
              <a:t>Micro &amp; Small Enterprises – Min 10%</a:t>
            </a:r>
          </a:p>
          <a:p>
            <a:pPr marL="800100" marR="0" lvl="1" indent="-342900" defTabSz="457200" rtl="0" eaLnBrk="1" fontAlgn="auto" latinLnBrk="0" hangingPunct="1">
              <a:lnSpc>
                <a:spcPct val="90000"/>
              </a:lnSpc>
              <a:spcBef>
                <a:spcPts val="0"/>
              </a:spcBef>
              <a:spcAft>
                <a:spcPts val="600"/>
              </a:spcAft>
              <a:buClrTx/>
              <a:buSzTx/>
              <a:buFont typeface="Wingdings" pitchFamily="2" charset="2"/>
              <a:buChar char="§"/>
              <a:tabLst/>
              <a:defRPr/>
            </a:pPr>
            <a:r>
              <a:rPr kumimoji="0" lang="en-IN" b="1" i="0" u="none" strike="noStrike" kern="1200" cap="none" spc="0" normalizeH="0" baseline="0" noProof="0">
                <a:ln>
                  <a:noFill/>
                </a:ln>
                <a:effectLst/>
                <a:uLnTx/>
                <a:uFillTx/>
                <a:latin typeface="Cambria" pitchFamily="18" charset="0"/>
                <a:ea typeface="Cambria" pitchFamily="18" charset="0"/>
                <a:cs typeface="+mn-cs"/>
              </a:rPr>
              <a:t>Medium Enterprises – Min 15%</a:t>
            </a:r>
          </a:p>
          <a:p>
            <a:pPr marL="800100" marR="0" lvl="1" indent="-342900" defTabSz="457200" rtl="0" eaLnBrk="1" fontAlgn="auto" latinLnBrk="0" hangingPunct="1">
              <a:lnSpc>
                <a:spcPct val="90000"/>
              </a:lnSpc>
              <a:spcBef>
                <a:spcPts val="0"/>
              </a:spcBef>
              <a:spcAft>
                <a:spcPts val="600"/>
              </a:spcAft>
              <a:buClrTx/>
              <a:buSzTx/>
              <a:buFont typeface="Wingdings" pitchFamily="2" charset="2"/>
              <a:buChar char="§"/>
              <a:tabLst/>
              <a:defRPr/>
            </a:pPr>
            <a:r>
              <a:rPr kumimoji="0" lang="en-IN" b="1" i="0" u="none" strike="noStrike" kern="1200" cap="none" spc="0" normalizeH="0" baseline="0" noProof="0">
                <a:ln>
                  <a:noFill/>
                </a:ln>
                <a:effectLst/>
                <a:uLnTx/>
                <a:uFillTx/>
                <a:latin typeface="Cambria" pitchFamily="18" charset="0"/>
                <a:ea typeface="Cambria" pitchFamily="18" charset="0"/>
                <a:cs typeface="+mn-cs"/>
              </a:rPr>
              <a:t>Other Categories – Min 25%</a:t>
            </a:r>
          </a:p>
          <a:p>
            <a:pPr marL="342900" marR="0" lvl="0"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800" b="1" i="0" u="none" strike="noStrike" kern="1200" cap="none" spc="0" normalizeH="0" baseline="0" noProof="0">
                <a:ln>
                  <a:noFill/>
                </a:ln>
                <a:effectLst/>
                <a:highlight>
                  <a:srgbClr val="00FFFF"/>
                </a:highlight>
                <a:uLnTx/>
                <a:uFillTx/>
                <a:latin typeface="Cambria" pitchFamily="18" charset="0"/>
                <a:ea typeface="Cambria" pitchFamily="18" charset="0"/>
                <a:cs typeface="+mn-cs"/>
              </a:rPr>
              <a:t>Loan Tenor </a:t>
            </a:r>
            <a:r>
              <a:rPr kumimoji="0" lang="en-IN" sz="1800" b="1" i="0" u="none" strike="noStrike" kern="1200" cap="none" spc="0" normalizeH="0" baseline="0" noProof="0">
                <a:ln>
                  <a:noFill/>
                </a:ln>
                <a:effectLst/>
                <a:uLnTx/>
                <a:uFillTx/>
                <a:latin typeface="Cambria" pitchFamily="18" charset="0"/>
                <a:ea typeface="Cambria" pitchFamily="18" charset="0"/>
                <a:cs typeface="+mn-cs"/>
              </a:rPr>
              <a:t>– Maximum 10 years including maximum moratorium of 24 months</a:t>
            </a:r>
          </a:p>
          <a:p>
            <a:pPr marL="342900" marR="0" lvl="1"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b="1" i="0" u="none" strike="noStrike" kern="1200" cap="none" spc="0" normalizeH="0" baseline="0" noProof="0">
                <a:ln>
                  <a:noFill/>
                </a:ln>
                <a:effectLst/>
                <a:highlight>
                  <a:srgbClr val="00FFFF"/>
                </a:highlight>
                <a:uLnTx/>
                <a:uFillTx/>
                <a:latin typeface="Cambria" pitchFamily="18" charset="0"/>
                <a:ea typeface="Cambria" pitchFamily="18" charset="0"/>
                <a:cs typeface="+mn-cs"/>
              </a:rPr>
              <a:t>Interest Subvention </a:t>
            </a:r>
            <a:r>
              <a:rPr kumimoji="0" lang="en-IN" b="1" i="0" u="none" strike="noStrike" kern="1200" cap="none" spc="0" normalizeH="0" baseline="0" noProof="0">
                <a:ln>
                  <a:noFill/>
                </a:ln>
                <a:effectLst/>
                <a:uLnTx/>
                <a:uFillTx/>
                <a:latin typeface="Cambria" pitchFamily="18" charset="0"/>
                <a:ea typeface="Cambria" pitchFamily="18" charset="0"/>
                <a:cs typeface="+mn-cs"/>
              </a:rPr>
              <a:t>- @ 3% p.a.</a:t>
            </a:r>
            <a:r>
              <a:rPr kumimoji="0" lang="en-US" b="1" i="0" u="none" strike="noStrike" kern="1200" cap="none" spc="0" normalizeH="0" baseline="0" noProof="0">
                <a:ln>
                  <a:noFill/>
                </a:ln>
                <a:effectLst/>
                <a:uLnTx/>
                <a:uFillTx/>
                <a:latin typeface="Cambria" pitchFamily="18" charset="0"/>
                <a:ea typeface="Cambria" pitchFamily="18" charset="0"/>
                <a:cs typeface="Arial" charset="0"/>
              </a:rPr>
              <a:t> for Plant and Machinery component.</a:t>
            </a:r>
            <a:endParaRPr kumimoji="0" lang="en-IN" b="1" i="0" u="none" strike="noStrike" kern="1200" cap="none" spc="0" normalizeH="0" baseline="0" noProof="0">
              <a:ln>
                <a:noFill/>
              </a:ln>
              <a:effectLst/>
              <a:uLnTx/>
              <a:uFillTx/>
              <a:latin typeface="Cambria" pitchFamily="18" charset="0"/>
              <a:ea typeface="Cambria" pitchFamily="18" charset="0"/>
              <a:cs typeface="Arial" charset="0"/>
            </a:endParaRPr>
          </a:p>
          <a:p>
            <a:pPr marL="285750" marR="0" lvl="1" indent="-28575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b="1" i="0" u="none" strike="noStrike" kern="1200" cap="none" spc="0" normalizeH="0" baseline="0" noProof="0">
                <a:ln>
                  <a:noFill/>
                </a:ln>
                <a:effectLst/>
                <a:uLnTx/>
                <a:uFillTx/>
                <a:latin typeface="Cambria" pitchFamily="18" charset="0"/>
                <a:ea typeface="Cambria" pitchFamily="18" charset="0"/>
                <a:cs typeface="Arial" charset="0"/>
              </a:rPr>
              <a:t>Credit Guarantee up to 25% by NABARD up to MSME defined ceilings.</a:t>
            </a:r>
          </a:p>
          <a:p>
            <a:pPr marL="0" marR="0" lvl="0" indent="0" defTabSz="4572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effectLst/>
                <a:uLnTx/>
                <a:uFillTx/>
                <a:latin typeface="Cambria" pitchFamily="18" charset="0"/>
                <a:ea typeface="Cambria" pitchFamily="18" charset="0"/>
                <a:cs typeface="Arial" charset="0"/>
              </a:rPr>
              <a:t>URL  to access the portal : </a:t>
            </a:r>
            <a:r>
              <a:rPr kumimoji="0" lang="en-US" sz="1800" b="0" i="0" u="none" strike="noStrike" kern="1200" cap="none" spc="0" normalizeH="0" baseline="0" noProof="0">
                <a:ln>
                  <a:noFill/>
                </a:ln>
                <a:effectLst/>
                <a:uLnTx/>
                <a:uFillTx/>
                <a:latin typeface="Cambria" pitchFamily="18" charset="0"/>
                <a:ea typeface="Cambria" pitchFamily="18" charset="0"/>
                <a:cs typeface="Arial" charset="0"/>
                <a:hlinkClick r:id="rId2"/>
              </a:rPr>
              <a:t>https://udyamimitra.in/</a:t>
            </a:r>
            <a:endParaRPr kumimoji="0" lang="en-US" sz="1800" b="0" i="0" u="none" strike="noStrike" kern="1200" cap="none" spc="0" normalizeH="0" baseline="0" noProof="0">
              <a:ln>
                <a:noFill/>
              </a:ln>
              <a:effectLst/>
              <a:uLnTx/>
              <a:uFillTx/>
              <a:latin typeface="Cambria" pitchFamily="18" charset="0"/>
              <a:ea typeface="Cambria" pitchFamily="18" charset="0"/>
              <a:cs typeface="Arial" charset="0"/>
            </a:endParaRPr>
          </a:p>
          <a:p>
            <a:pPr marL="0" marR="0" lvl="0" indent="0" defTabSz="4572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effectLst/>
                <a:uLnTx/>
                <a:uFillTx/>
                <a:latin typeface="Cambria" pitchFamily="18" charset="0"/>
                <a:ea typeface="Cambria" pitchFamily="18" charset="0"/>
                <a:cs typeface="Arial" charset="0"/>
              </a:rPr>
              <a:t>     User ID      : IFSC code in Small for Branches.</a:t>
            </a:r>
          </a:p>
          <a:p>
            <a:pPr marL="0" marR="0" lvl="0" indent="0" defTabSz="4572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effectLst/>
                <a:uLnTx/>
                <a:uFillTx/>
                <a:latin typeface="Cambria" pitchFamily="18" charset="0"/>
                <a:ea typeface="Cambria" pitchFamily="18" charset="0"/>
                <a:cs typeface="Arial" charset="0"/>
              </a:rPr>
              <a:t>     Password : Can be reset by Zonal Office .</a:t>
            </a:r>
          </a:p>
          <a:p>
            <a:pPr marL="0" marR="0" lvl="0" indent="0" defTabSz="4572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effectLst/>
              <a:uLnTx/>
              <a:uFillTx/>
              <a:latin typeface="Cambria" pitchFamily="18" charset="0"/>
              <a:ea typeface="Cambria" pitchFamily="18" charset="0"/>
              <a:cs typeface="Arial" charset="0"/>
            </a:endParaRPr>
          </a:p>
          <a:p>
            <a:pPr marL="285750" marR="0" lvl="0" indent="-28575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mbria" pitchFamily="18" charset="0"/>
                <a:ea typeface="Cambria" pitchFamily="18" charset="0"/>
                <a:cs typeface="Arial" charset="0"/>
              </a:rPr>
              <a:t>Zonal offices/ Branches can access the applications by the user credentials of PM-SVANIDHI scheme.</a:t>
            </a:r>
          </a:p>
          <a:p>
            <a:pPr marL="285750" marR="0" lvl="0" indent="-28575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mbria" pitchFamily="18" charset="0"/>
                <a:ea typeface="Cambria" pitchFamily="18" charset="0"/>
                <a:cs typeface="Arial" charset="0"/>
              </a:rPr>
              <a:t>Maximum TAT is 30 Days for disposal of application from portal</a:t>
            </a:r>
            <a:endParaRPr lang="en-US" sz="1800" dirty="0"/>
          </a:p>
        </p:txBody>
      </p:sp>
    </p:spTree>
    <p:extLst>
      <p:ext uri="{BB962C8B-B14F-4D97-AF65-F5344CB8AC3E}">
        <p14:creationId xmlns:p14="http://schemas.microsoft.com/office/powerpoint/2010/main" val="1809522713"/>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868FE-3009-F641-296C-5F8BCF16C195}"/>
              </a:ext>
            </a:extLst>
          </p:cNvPr>
          <p:cNvSpPr>
            <a:spLocks noGrp="1"/>
          </p:cNvSpPr>
          <p:nvPr>
            <p:ph type="title"/>
          </p:nvPr>
        </p:nvSpPr>
        <p:spPr>
          <a:xfrm>
            <a:off x="648929" y="1063417"/>
            <a:ext cx="3505495" cy="4675396"/>
          </a:xfrm>
        </p:spPr>
        <p:txBody>
          <a:bodyPr anchor="ctr">
            <a:normAutofit fontScale="90000"/>
          </a:bodyPr>
          <a:lstStyle/>
          <a:p>
            <a:pPr marL="0" marR="0" lvl="0" indent="0" defTabSz="457200" rtl="0" eaLnBrk="1" fontAlgn="auto" latinLnBrk="0" hangingPunct="1">
              <a:spcBef>
                <a:spcPts val="0"/>
              </a:spcBef>
              <a:spcAft>
                <a:spcPts val="0"/>
              </a:spcAft>
              <a:buClrTx/>
              <a:buSzTx/>
              <a:buFontTx/>
              <a:buNone/>
              <a:tabLst/>
              <a:defRPr/>
            </a:pPr>
            <a:r>
              <a:rPr lang="en-US" sz="3900" dirty="0">
                <a:solidFill>
                  <a:srgbClr val="F2F2F2"/>
                </a:solidFill>
              </a:rPr>
              <a:t>PMFME</a:t>
            </a:r>
            <a:br>
              <a:rPr lang="en-US" sz="3900" dirty="0">
                <a:solidFill>
                  <a:srgbClr val="F2F2F2"/>
                </a:solidFill>
              </a:rPr>
            </a:br>
            <a:r>
              <a:rPr kumimoji="0" lang="en-IN" sz="3900" b="1" i="0" u="none" strike="noStrike" kern="1200" cap="none" spc="0" normalizeH="0" baseline="0" noProof="0" dirty="0">
                <a:ln>
                  <a:noFill/>
                </a:ln>
                <a:solidFill>
                  <a:srgbClr val="F2F2F2"/>
                </a:solidFill>
                <a:effectLst/>
                <a:uLnTx/>
                <a:uFillTx/>
                <a:latin typeface="Cambria" panose="02040503050406030204" pitchFamily="18" charset="0"/>
                <a:ea typeface="+mn-ea"/>
                <a:cs typeface="+mn-cs"/>
              </a:rPr>
              <a:t>PM- Formalization of Micro Food Processing Enterprises (PM-FME)</a:t>
            </a:r>
            <a:br>
              <a:rPr kumimoji="0" lang="en-IN" sz="3900" b="0" i="0" u="none" strike="noStrike" kern="1200" cap="none" spc="0" normalizeH="0" baseline="0" noProof="0" dirty="0">
                <a:ln>
                  <a:noFill/>
                </a:ln>
                <a:solidFill>
                  <a:srgbClr val="F2F2F2"/>
                </a:solidFill>
                <a:effectLst/>
                <a:uLnTx/>
                <a:uFillTx/>
                <a:latin typeface="Cambria" panose="02040503050406030204" pitchFamily="18" charset="0"/>
                <a:ea typeface="Calibri"/>
                <a:cs typeface="Mangal"/>
              </a:rPr>
            </a:br>
            <a:endParaRPr lang="en-US" sz="3900" dirty="0">
              <a:solidFill>
                <a:srgbClr val="F2F2F2"/>
              </a:solidFill>
            </a:endParaRPr>
          </a:p>
        </p:txBody>
      </p:sp>
      <p:sp>
        <p:nvSpPr>
          <p:cNvPr id="33" name="Rectangle 32">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0748ECE1-4863-6FEB-1676-03D2A8A023CF}"/>
              </a:ext>
            </a:extLst>
          </p:cNvPr>
          <p:cNvGraphicFramePr>
            <a:graphicFrameLocks noGrp="1"/>
          </p:cNvGraphicFramePr>
          <p:nvPr>
            <p:ph idx="1"/>
            <p:extLst>
              <p:ext uri="{D42A27DB-BD31-4B8C-83A1-F6EECF244321}">
                <p14:modId xmlns:p14="http://schemas.microsoft.com/office/powerpoint/2010/main" val="3222603280"/>
              </p:ext>
            </p:extLst>
          </p:nvPr>
        </p:nvGraphicFramePr>
        <p:xfrm>
          <a:off x="5123687" y="484632"/>
          <a:ext cx="6584099" cy="5739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1931886"/>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4015206-2933-84C8-E902-AE2E9401914A}"/>
              </a:ext>
            </a:extLst>
          </p:cNvPr>
          <p:cNvSpPr>
            <a:spLocks noGrp="1"/>
          </p:cNvSpPr>
          <p:nvPr>
            <p:ph type="title"/>
          </p:nvPr>
        </p:nvSpPr>
        <p:spPr>
          <a:xfrm>
            <a:off x="653143" y="1645920"/>
            <a:ext cx="3522879" cy="4470821"/>
          </a:xfrm>
        </p:spPr>
        <p:txBody>
          <a:bodyPr>
            <a:normAutofit/>
          </a:bodyPr>
          <a:lstStyle/>
          <a:p>
            <a:pPr algn="r"/>
            <a:r>
              <a:rPr lang="en-US" sz="3600">
                <a:solidFill>
                  <a:srgbClr val="FFFFFF"/>
                </a:solidFill>
              </a:rPr>
              <a:t>Target Group/Subsidy Grant</a:t>
            </a:r>
          </a:p>
        </p:txBody>
      </p:sp>
      <p:sp>
        <p:nvSpPr>
          <p:cNvPr id="3" name="Content Placeholder 2">
            <a:extLst>
              <a:ext uri="{FF2B5EF4-FFF2-40B4-BE49-F238E27FC236}">
                <a16:creationId xmlns:a16="http://schemas.microsoft.com/office/drawing/2014/main" id="{F3462297-CBA6-3FDE-DDBC-01EAFB6C258F}"/>
              </a:ext>
            </a:extLst>
          </p:cNvPr>
          <p:cNvSpPr>
            <a:spLocks noGrp="1"/>
          </p:cNvSpPr>
          <p:nvPr>
            <p:ph idx="1"/>
          </p:nvPr>
        </p:nvSpPr>
        <p:spPr>
          <a:xfrm>
            <a:off x="5204109" y="766916"/>
            <a:ext cx="6722420" cy="5349825"/>
          </a:xfrm>
        </p:spPr>
        <p:txBody>
          <a:bodyPr>
            <a:normAutofit/>
          </a:bodyPr>
          <a:lstStyle/>
          <a:p>
            <a:pPr marL="0" marR="0" lvl="0" indent="0" defTabSz="457200" rtl="0" eaLnBrk="1" fontAlgn="auto" latinLnBrk="0" hangingPunct="1">
              <a:lnSpc>
                <a:spcPct val="90000"/>
              </a:lnSpc>
              <a:spcBef>
                <a:spcPts val="0"/>
              </a:spcBef>
              <a:spcAft>
                <a:spcPts val="0"/>
              </a:spcAft>
              <a:buClrTx/>
              <a:buSzTx/>
              <a:buFontTx/>
              <a:buNone/>
              <a:tabLst/>
              <a:defRPr/>
            </a:pPr>
            <a:r>
              <a:rPr lang="en-US" altLang="en-US" dirty="0">
                <a:highlight>
                  <a:srgbClr val="008000"/>
                </a:highlight>
                <a:latin typeface="Century Gothic" panose="020B0502020202020204"/>
                <a:ea typeface="+mn-ea"/>
                <a:cs typeface="+mn-cs"/>
              </a:rPr>
              <a:t>Target Group:</a:t>
            </a:r>
            <a:endParaRPr kumimoji="0" lang="en-US" altLang="en-US" b="0" i="0" u="none" strike="noStrike" kern="1200" cap="none" spc="0" normalizeH="0" baseline="0" noProof="0" dirty="0">
              <a:ln>
                <a:noFill/>
              </a:ln>
              <a:effectLst/>
              <a:highlight>
                <a:srgbClr val="008000"/>
              </a:highlight>
              <a:uLnTx/>
              <a:uFillTx/>
              <a:latin typeface="Century Gothic" panose="020B0502020202020204"/>
              <a:ea typeface="+mn-ea"/>
              <a:cs typeface="+mn-cs"/>
            </a:endParaRPr>
          </a:p>
          <a:p>
            <a:pPr marL="0" marR="0" lvl="0" indent="0" defTabSz="457200" rtl="0" eaLnBrk="1" fontAlgn="auto" latinLnBrk="0" hangingPunct="1">
              <a:lnSpc>
                <a:spcPct val="90000"/>
              </a:lnSpc>
              <a:spcBef>
                <a:spcPts val="0"/>
              </a:spcBef>
              <a:spcAft>
                <a:spcPts val="0"/>
              </a:spcAft>
              <a:buClrTx/>
              <a:buSzTx/>
              <a:buFontTx/>
              <a:buNone/>
              <a:tabLst/>
              <a:defRPr/>
            </a:pPr>
            <a:r>
              <a:rPr kumimoji="0" lang="en-US" altLang="en-US" b="0" i="0" u="none" strike="noStrike" kern="1200" cap="none" spc="0" normalizeH="0" baseline="0" noProof="0" dirty="0">
                <a:ln>
                  <a:noFill/>
                </a:ln>
                <a:effectLst/>
                <a:uLnTx/>
                <a:uFillTx/>
                <a:latin typeface="Cambria" pitchFamily="18" charset="0"/>
                <a:ea typeface="Cambria" pitchFamily="18" charset="0"/>
                <a:cs typeface="+mn-cs"/>
              </a:rPr>
              <a:t>The existing individual Micro Food Processing Enterprises, as well as groups such as SHGs/ FPOs/ Cooperatives for up-gradation of their food processing activities. </a:t>
            </a:r>
          </a:p>
          <a:p>
            <a:pPr marL="0" marR="0" lvl="0" indent="0" defTabSz="457200" rtl="0" eaLnBrk="1" fontAlgn="auto" latinLnBrk="0" hangingPunct="1">
              <a:lnSpc>
                <a:spcPct val="90000"/>
              </a:lnSpc>
              <a:spcBef>
                <a:spcPts val="0"/>
              </a:spcBef>
              <a:spcAft>
                <a:spcPts val="0"/>
              </a:spcAft>
              <a:buClrTx/>
              <a:buSzTx/>
              <a:buFontTx/>
              <a:buNone/>
              <a:tabLst/>
              <a:defRPr/>
            </a:pPr>
            <a:r>
              <a:rPr kumimoji="0" lang="en-US" altLang="en-US" b="0" i="0" u="none" strike="noStrike" kern="1200" cap="none" spc="0" normalizeH="0" baseline="0" noProof="0" dirty="0">
                <a:ln>
                  <a:noFill/>
                </a:ln>
                <a:effectLst/>
                <a:uLnTx/>
                <a:uFillTx/>
                <a:latin typeface="Cambria" pitchFamily="18" charset="0"/>
                <a:ea typeface="Cambria" pitchFamily="18" charset="0"/>
                <a:cs typeface="+mn-cs"/>
              </a:rPr>
              <a:t>New units would be supported for ODOP products.</a:t>
            </a:r>
          </a:p>
          <a:p>
            <a:pPr marL="0" marR="0" lvl="0" indent="0" defTabSz="457200" rtl="0" eaLnBrk="1" fontAlgn="auto" latinLnBrk="0" hangingPunct="1">
              <a:lnSpc>
                <a:spcPct val="90000"/>
              </a:lnSpc>
              <a:spcBef>
                <a:spcPts val="0"/>
              </a:spcBef>
              <a:spcAft>
                <a:spcPts val="0"/>
              </a:spcAft>
              <a:buClrTx/>
              <a:buSzTx/>
              <a:buFontTx/>
              <a:buNone/>
              <a:tabLst/>
              <a:defRPr/>
            </a:pPr>
            <a:endParaRPr kumimoji="0" lang="en-US" altLang="en-US" b="0" i="0" u="none" strike="noStrike" kern="1200" cap="none" spc="0" normalizeH="0" baseline="0" noProof="0" dirty="0">
              <a:ln>
                <a:noFill/>
              </a:ln>
              <a:effectLst/>
              <a:uLnTx/>
              <a:uFillTx/>
              <a:latin typeface="Century Gothic" panose="020B0502020202020204"/>
              <a:ea typeface="+mn-ea"/>
              <a:cs typeface="+mn-cs"/>
            </a:endParaRPr>
          </a:p>
          <a:p>
            <a:pPr marL="0" marR="0" lvl="0" indent="0" defTabSz="457200" rtl="0" eaLnBrk="1" fontAlgn="auto" latinLnBrk="0" hangingPunct="1">
              <a:lnSpc>
                <a:spcPct val="90000"/>
              </a:lnSpc>
              <a:spcBef>
                <a:spcPts val="0"/>
              </a:spcBef>
              <a:spcAft>
                <a:spcPts val="0"/>
              </a:spcAft>
              <a:buClrTx/>
              <a:buSzTx/>
              <a:buFontTx/>
              <a:buNone/>
              <a:tabLst/>
              <a:defRPr/>
            </a:pPr>
            <a:r>
              <a:rPr kumimoji="0" lang="en-US" altLang="en-US" b="0" i="0" u="none" strike="noStrike" kern="1200" cap="none" spc="0" normalizeH="0" baseline="0" noProof="0" dirty="0">
                <a:ln>
                  <a:noFill/>
                </a:ln>
                <a:effectLst/>
                <a:highlight>
                  <a:srgbClr val="008000"/>
                </a:highlight>
                <a:uLnTx/>
                <a:uFillTx/>
                <a:latin typeface="Century Gothic" panose="020B0502020202020204"/>
                <a:ea typeface="+mn-ea"/>
                <a:cs typeface="+mn-cs"/>
              </a:rPr>
              <a:t>Subsidy Grant:</a:t>
            </a:r>
          </a:p>
          <a:p>
            <a:pPr marL="0" marR="0" lvl="0" indent="0" defTabSz="457200" rtl="0" eaLnBrk="1" fontAlgn="auto" latinLnBrk="0" hangingPunct="1">
              <a:lnSpc>
                <a:spcPct val="90000"/>
              </a:lnSpc>
              <a:spcBef>
                <a:spcPts val="0"/>
              </a:spcBef>
              <a:spcAft>
                <a:spcPts val="0"/>
              </a:spcAft>
              <a:buClrTx/>
              <a:buSzTx/>
              <a:buFont typeface="Wingdings" pitchFamily="2" charset="2"/>
              <a:buChar char="q"/>
              <a:tabLst/>
              <a:defRPr/>
            </a:pPr>
            <a:r>
              <a:rPr kumimoji="0" lang="en-US" b="0" i="0" u="none" strike="noStrike" kern="1200" cap="none" spc="0" normalizeH="0" baseline="0" noProof="0" dirty="0">
                <a:ln>
                  <a:noFill/>
                </a:ln>
                <a:effectLst/>
                <a:uLnTx/>
                <a:uFillTx/>
                <a:latin typeface="Century Gothic" panose="020B0502020202020204"/>
                <a:ea typeface="+mn-ea"/>
                <a:cs typeface="+mn-cs"/>
              </a:rPr>
              <a:t> </a:t>
            </a:r>
            <a:r>
              <a:rPr kumimoji="0" lang="en-US" b="0" i="0" u="none" strike="noStrike" kern="1200" cap="none" spc="0" normalizeH="0" baseline="0" noProof="0" dirty="0">
                <a:ln>
                  <a:noFill/>
                </a:ln>
                <a:effectLst/>
                <a:uLnTx/>
                <a:uFillTx/>
                <a:latin typeface="Cambria" pitchFamily="18" charset="0"/>
                <a:ea typeface="Cambria" pitchFamily="18" charset="0"/>
                <a:cs typeface="+mn-cs"/>
              </a:rPr>
              <a:t>Credit linked subsidy @ 35%, with maximum subsidy of Rs. 10.00 Lakhs. </a:t>
            </a:r>
          </a:p>
          <a:p>
            <a:pPr marL="0" marR="0" lvl="0" indent="0" defTabSz="457200" rtl="0" eaLnBrk="1" fontAlgn="auto" latinLnBrk="0" hangingPunct="1">
              <a:lnSpc>
                <a:spcPct val="90000"/>
              </a:lnSpc>
              <a:spcBef>
                <a:spcPts val="0"/>
              </a:spcBef>
              <a:spcAft>
                <a:spcPts val="0"/>
              </a:spcAft>
              <a:buClrTx/>
              <a:buSzTx/>
              <a:buFont typeface="Wingdings" pitchFamily="2" charset="2"/>
              <a:buChar char="q"/>
              <a:tabLst/>
              <a:defRPr/>
            </a:pPr>
            <a:r>
              <a:rPr kumimoji="0" lang="en-US" b="0" i="0" u="none" strike="noStrike" kern="1200" cap="none" spc="0" normalizeH="0" baseline="0" noProof="0" dirty="0">
                <a:ln>
                  <a:noFill/>
                </a:ln>
                <a:effectLst/>
                <a:uLnTx/>
                <a:uFillTx/>
                <a:latin typeface="Cambria" pitchFamily="18" charset="0"/>
                <a:ea typeface="Cambria" pitchFamily="18" charset="0"/>
                <a:cs typeface="+mn-cs"/>
              </a:rPr>
              <a:t> Credit linked capital investment Grant @ 35 % to FPOs/ SHGs/ Cooperatives. </a:t>
            </a:r>
          </a:p>
          <a:p>
            <a:pPr marL="0" marR="0" lvl="0" indent="0" defTabSz="457200" rtl="0" eaLnBrk="1" fontAlgn="auto" latinLnBrk="0" hangingPunct="1">
              <a:lnSpc>
                <a:spcPct val="90000"/>
              </a:lnSpc>
              <a:spcBef>
                <a:spcPts val="0"/>
              </a:spcBef>
              <a:spcAft>
                <a:spcPts val="0"/>
              </a:spcAft>
              <a:buClrTx/>
              <a:buSzTx/>
              <a:buFont typeface="Wingdings" pitchFamily="2" charset="2"/>
              <a:buChar char="q"/>
              <a:tabLst/>
              <a:defRPr/>
            </a:pPr>
            <a:r>
              <a:rPr kumimoji="0" lang="en-US" b="0" i="0" u="none" strike="noStrike" kern="1200" cap="none" spc="0" normalizeH="0" baseline="0" noProof="0" dirty="0">
                <a:ln>
                  <a:noFill/>
                </a:ln>
                <a:effectLst/>
                <a:uLnTx/>
                <a:uFillTx/>
                <a:latin typeface="Cambria" pitchFamily="18" charset="0"/>
                <a:ea typeface="Cambria" pitchFamily="18" charset="0"/>
                <a:cs typeface="+mn-cs"/>
              </a:rPr>
              <a:t> Grant @ 35% for common infrastructure development by groups, government agencies or private entities. </a:t>
            </a:r>
          </a:p>
          <a:p>
            <a:pPr marL="0" marR="0" lvl="0" indent="0" defTabSz="457200" rtl="0" eaLnBrk="1" fontAlgn="auto" latinLnBrk="0" hangingPunct="1">
              <a:lnSpc>
                <a:spcPct val="90000"/>
              </a:lnSpc>
              <a:spcBef>
                <a:spcPts val="0"/>
              </a:spcBef>
              <a:spcAft>
                <a:spcPts val="0"/>
              </a:spcAft>
              <a:buClrTx/>
              <a:buSzTx/>
              <a:buFont typeface="Wingdings" pitchFamily="2" charset="2"/>
              <a:buChar char="q"/>
              <a:tabLst/>
              <a:defRPr/>
            </a:pPr>
            <a:r>
              <a:rPr kumimoji="0" lang="en-US" b="0" i="0" u="none" strike="noStrike" kern="1200" cap="none" spc="0" normalizeH="0" baseline="0" noProof="0" dirty="0">
                <a:ln>
                  <a:noFill/>
                </a:ln>
                <a:effectLst/>
                <a:uLnTx/>
                <a:uFillTx/>
                <a:latin typeface="Cambria" pitchFamily="18" charset="0"/>
                <a:ea typeface="Cambria" pitchFamily="18" charset="0"/>
                <a:cs typeface="+mn-cs"/>
              </a:rPr>
              <a:t>Credit Guarantee Fund Trust for Micro &amp; Small Enterprises (CGTMSE) for collateral free loan up to Rs 2 crore &amp; PM MUDRA Yojana for loan up to Rs.10 lakh to be covered as per the eligibility norms</a:t>
            </a:r>
            <a:r>
              <a:rPr kumimoji="0" lang="en-US" sz="1700" b="0" i="0" u="none" strike="noStrike" kern="1200" cap="none" spc="0" normalizeH="0" baseline="0" noProof="0" dirty="0">
                <a:ln>
                  <a:noFill/>
                </a:ln>
                <a:effectLst/>
                <a:uLnTx/>
                <a:uFillTx/>
                <a:latin typeface="Cambria" pitchFamily="18" charset="0"/>
                <a:ea typeface="Cambria" pitchFamily="18" charset="0"/>
                <a:cs typeface="+mn-cs"/>
              </a:rPr>
              <a:t>. </a:t>
            </a:r>
            <a:r>
              <a:rPr kumimoji="0" lang="en-US" sz="1700" b="0" i="0" u="none" strike="noStrike" kern="1200" cap="none" spc="0" normalizeH="0" baseline="0" noProof="0" dirty="0">
                <a:ln>
                  <a:noFill/>
                </a:ln>
                <a:effectLst/>
                <a:uLnTx/>
                <a:uFillTx/>
                <a:latin typeface="Century Gothic" panose="020B0502020202020204"/>
                <a:ea typeface="+mn-ea"/>
                <a:cs typeface="+mn-cs"/>
              </a:rPr>
              <a:t>	</a:t>
            </a:r>
          </a:p>
          <a:p>
            <a:pPr>
              <a:lnSpc>
                <a:spcPct val="90000"/>
              </a:lnSpc>
            </a:pPr>
            <a:endParaRPr lang="en-US" sz="1700" dirty="0"/>
          </a:p>
        </p:txBody>
      </p:sp>
    </p:spTree>
    <p:extLst>
      <p:ext uri="{BB962C8B-B14F-4D97-AF65-F5344CB8AC3E}">
        <p14:creationId xmlns:p14="http://schemas.microsoft.com/office/powerpoint/2010/main" val="2073437607"/>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9392283-A0A6-9877-C464-43DC3232D0D9}"/>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Other info:</a:t>
            </a:r>
          </a:p>
        </p:txBody>
      </p:sp>
      <p:sp>
        <p:nvSpPr>
          <p:cNvPr id="3" name="Content Placeholder 2">
            <a:extLst>
              <a:ext uri="{FF2B5EF4-FFF2-40B4-BE49-F238E27FC236}">
                <a16:creationId xmlns:a16="http://schemas.microsoft.com/office/drawing/2014/main" id="{1F584221-6983-D535-8B54-FA0FBEA7CF87}"/>
              </a:ext>
            </a:extLst>
          </p:cNvPr>
          <p:cNvSpPr>
            <a:spLocks noGrp="1"/>
          </p:cNvSpPr>
          <p:nvPr>
            <p:ph idx="1"/>
          </p:nvPr>
        </p:nvSpPr>
        <p:spPr>
          <a:xfrm>
            <a:off x="5073445" y="599768"/>
            <a:ext cx="6862916" cy="5919019"/>
          </a:xfrm>
        </p:spPr>
        <p:txBody>
          <a:bodyPr>
            <a:noAutofit/>
          </a:bodyPr>
          <a:lstStyle/>
          <a:p>
            <a:pPr marL="285750" marR="0" lvl="0" indent="-28575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Ministry of Food Processing Industries (</a:t>
            </a:r>
            <a:r>
              <a:rPr kumimoji="0" lang="en-US" sz="1800" b="0" i="0" u="none" strike="noStrike" kern="1200" cap="none" spc="0" normalizeH="0" baseline="0" noProof="0" dirty="0" err="1">
                <a:ln>
                  <a:noFill/>
                </a:ln>
                <a:effectLst/>
                <a:uLnTx/>
                <a:uFillTx/>
                <a:latin typeface="Cambria" pitchFamily="18" charset="0"/>
                <a:ea typeface="Cambria" pitchFamily="18" charset="0"/>
                <a:cs typeface="+mn-cs"/>
              </a:rPr>
              <a:t>MoFPI</a:t>
            </a:r>
            <a:r>
              <a:rPr kumimoji="0" lang="en-US" sz="1800" b="0" i="0" u="none" strike="noStrike" kern="1200" cap="none" spc="0" normalizeH="0" baseline="0" noProof="0" dirty="0">
                <a:ln>
                  <a:noFill/>
                </a:ln>
                <a:effectLst/>
                <a:uLnTx/>
                <a:uFillTx/>
                <a:latin typeface="Cambria" pitchFamily="18" charset="0"/>
                <a:ea typeface="Cambria" pitchFamily="18" charset="0"/>
                <a:cs typeface="+mn-cs"/>
              </a:rPr>
              <a:t>) has formulated the Scheme to address the challenges faced by the MICRO Enterprises &amp; to tap the potential of groups &amp; cooperatives in supporting the upgradation &amp; formalization of such enterprises.</a:t>
            </a:r>
          </a:p>
          <a:p>
            <a:pPr marL="285750" marR="0" lvl="0" indent="-28575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mbria" pitchFamily="18" charset="0"/>
                <a:ea typeface="Cambria" pitchFamily="18" charset="0"/>
                <a:cs typeface="+mn-cs"/>
              </a:rPr>
              <a:t>Bank has launched the following products (</a:t>
            </a:r>
            <a:r>
              <a:rPr kumimoji="0" lang="en-US" sz="1800" b="1" i="0" u="none" strike="noStrike" kern="1200" cap="none" spc="0" normalizeH="0" baseline="0" noProof="0" dirty="0">
                <a:ln>
                  <a:noFill/>
                </a:ln>
                <a:effectLst/>
                <a:uLnTx/>
                <a:uFillTx/>
                <a:latin typeface="Cambria" pitchFamily="18" charset="0"/>
                <a:ea typeface="Cambria" pitchFamily="18" charset="0"/>
                <a:cs typeface="+mn-cs"/>
              </a:rPr>
              <a:t>Ref ADV-148 dt 05.10.20</a:t>
            </a:r>
            <a:r>
              <a:rPr kumimoji="0" lang="en-US" sz="1800" b="0" i="0" u="none" strike="noStrike" kern="1200" cap="none" spc="0" normalizeH="0" baseline="0" noProof="0" dirty="0">
                <a:ln>
                  <a:noFill/>
                </a:ln>
                <a:effectLst/>
                <a:uLnTx/>
                <a:uFillTx/>
                <a:latin typeface="Cambria" pitchFamily="18" charset="0"/>
                <a:ea typeface="Cambria" pitchFamily="18" charset="0"/>
                <a:cs typeface="+mn-cs"/>
              </a:rPr>
              <a:t>)</a:t>
            </a:r>
          </a:p>
          <a:p>
            <a:pPr marL="914400" marR="0" lvl="1" indent="-457200" defTabSz="457200" rtl="0" eaLnBrk="1" fontAlgn="auto" latinLnBrk="0" hangingPunct="1">
              <a:lnSpc>
                <a:spcPct val="90000"/>
              </a:lnSpc>
              <a:spcBef>
                <a:spcPts val="0"/>
              </a:spcBef>
              <a:spcAft>
                <a:spcPts val="600"/>
              </a:spcAft>
              <a:buClrTx/>
              <a:buSzTx/>
              <a:buFont typeface="+mj-lt"/>
              <a:buAutoNum type="arabicPeriod"/>
              <a:tabLst/>
              <a:defRPr/>
            </a:pPr>
            <a:r>
              <a:rPr kumimoji="0" lang="en-US" b="0" i="0" u="none" strike="noStrike" kern="1200" cap="none" spc="0" normalizeH="0" baseline="0" noProof="0" dirty="0">
                <a:ln>
                  <a:noFill/>
                </a:ln>
                <a:effectLst/>
                <a:uLnTx/>
                <a:uFillTx/>
                <a:latin typeface="Cambria" pitchFamily="18" charset="0"/>
                <a:ea typeface="Cambria" pitchFamily="18" charset="0"/>
                <a:cs typeface="+mn-cs"/>
              </a:rPr>
              <a:t>IND MICRO Food Processing Enterprises (PMFME) – Individual</a:t>
            </a:r>
          </a:p>
          <a:p>
            <a:pPr marL="914400" marR="0" lvl="1" indent="-457200" defTabSz="457200" rtl="0" eaLnBrk="1" fontAlgn="auto" latinLnBrk="0" hangingPunct="1">
              <a:lnSpc>
                <a:spcPct val="90000"/>
              </a:lnSpc>
              <a:spcBef>
                <a:spcPts val="0"/>
              </a:spcBef>
              <a:spcAft>
                <a:spcPts val="600"/>
              </a:spcAft>
              <a:buClrTx/>
              <a:buSzTx/>
              <a:buFont typeface="+mj-lt"/>
              <a:buAutoNum type="arabicPeriod"/>
              <a:tabLst/>
              <a:defRPr/>
            </a:pPr>
            <a:r>
              <a:rPr kumimoji="0" lang="en-US" b="0" i="0" u="none" strike="noStrike" kern="1200" cap="none" spc="0" normalizeH="0" baseline="0" noProof="0" dirty="0">
                <a:ln>
                  <a:noFill/>
                </a:ln>
                <a:effectLst/>
                <a:uLnTx/>
                <a:uFillTx/>
                <a:latin typeface="Cambria" pitchFamily="18" charset="0"/>
                <a:ea typeface="Cambria" pitchFamily="18" charset="0"/>
                <a:cs typeface="+mn-cs"/>
              </a:rPr>
              <a:t>IND MICRO Food Processing Enterprises (PMFME) - Group</a:t>
            </a:r>
          </a:p>
          <a:p>
            <a:pPr marL="342900" marR="0" lvl="0"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800" b="1" i="0" u="none" strike="noStrike" kern="1200" cap="none" spc="0" normalizeH="0" baseline="0" noProof="0" dirty="0">
                <a:ln>
                  <a:noFill/>
                </a:ln>
                <a:effectLst/>
                <a:uLnTx/>
                <a:uFillTx/>
                <a:latin typeface="Cambria" pitchFamily="18" charset="0"/>
                <a:ea typeface="Cambria" pitchFamily="18" charset="0"/>
                <a:cs typeface="+mn-cs"/>
              </a:rPr>
              <a:t>Loan Amount </a:t>
            </a:r>
            <a:r>
              <a:rPr kumimoji="0" lang="en-IN" sz="1800" b="0" i="0" u="none" strike="noStrike" kern="1200" cap="none" spc="0" normalizeH="0" baseline="0" noProof="0" dirty="0">
                <a:ln>
                  <a:noFill/>
                </a:ln>
                <a:effectLst/>
                <a:uLnTx/>
                <a:uFillTx/>
                <a:latin typeface="Cambria" pitchFamily="18" charset="0"/>
                <a:ea typeface="Cambria" pitchFamily="18" charset="0"/>
                <a:cs typeface="+mn-cs"/>
              </a:rPr>
              <a:t>– As per Project Cost</a:t>
            </a:r>
            <a:endParaRPr kumimoji="0" lang="en-IN" sz="1800" b="1" i="0" u="none" strike="noStrike" kern="1200" cap="none" spc="0" normalizeH="0" baseline="0" noProof="0" dirty="0">
              <a:ln>
                <a:noFill/>
              </a:ln>
              <a:effectLst/>
              <a:uLnTx/>
              <a:uFillTx/>
              <a:latin typeface="Cambria" pitchFamily="18" charset="0"/>
              <a:ea typeface="Cambria" pitchFamily="18" charset="0"/>
              <a:cs typeface="+mn-cs"/>
            </a:endParaRPr>
          </a:p>
          <a:p>
            <a:pPr marL="342900" marR="0" lvl="0"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800" b="1" i="0" u="none" strike="noStrike" kern="1200" cap="none" spc="0" normalizeH="0" baseline="0" noProof="0" dirty="0">
                <a:ln>
                  <a:noFill/>
                </a:ln>
                <a:effectLst/>
                <a:uLnTx/>
                <a:uFillTx/>
                <a:latin typeface="Cambria" pitchFamily="18" charset="0"/>
                <a:ea typeface="Cambria" pitchFamily="18" charset="0"/>
                <a:cs typeface="+mn-cs"/>
              </a:rPr>
              <a:t>Margin </a:t>
            </a:r>
            <a:r>
              <a:rPr kumimoji="0" lang="en-IN" sz="1800" b="0" i="0" u="none" strike="noStrike" kern="1200" cap="none" spc="0" normalizeH="0" baseline="0" noProof="0" dirty="0">
                <a:ln>
                  <a:noFill/>
                </a:ln>
                <a:effectLst/>
                <a:uLnTx/>
                <a:uFillTx/>
                <a:latin typeface="Cambria" pitchFamily="18" charset="0"/>
                <a:ea typeface="Cambria" pitchFamily="18" charset="0"/>
                <a:cs typeface="+mn-cs"/>
              </a:rPr>
              <a:t>– Minimum 10%</a:t>
            </a:r>
          </a:p>
          <a:p>
            <a:pPr marL="342900" marR="0" lvl="0"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800" b="1" i="0" u="none" strike="noStrike" kern="1200" cap="none" spc="0" normalizeH="0" baseline="0" noProof="0" dirty="0">
                <a:ln>
                  <a:noFill/>
                </a:ln>
                <a:effectLst/>
                <a:uLnTx/>
                <a:uFillTx/>
                <a:latin typeface="Cambria" pitchFamily="18" charset="0"/>
                <a:ea typeface="Cambria" pitchFamily="18" charset="0"/>
                <a:cs typeface="+mn-cs"/>
              </a:rPr>
              <a:t>Loan Tenor </a:t>
            </a:r>
            <a:r>
              <a:rPr kumimoji="0" lang="en-IN" sz="1800" b="0" i="0" u="none" strike="noStrike" kern="1200" cap="none" spc="0" normalizeH="0" baseline="0" noProof="0" dirty="0">
                <a:ln>
                  <a:noFill/>
                </a:ln>
                <a:effectLst/>
                <a:uLnTx/>
                <a:uFillTx/>
                <a:latin typeface="Cambria" pitchFamily="18" charset="0"/>
                <a:ea typeface="Cambria" pitchFamily="18" charset="0"/>
                <a:cs typeface="+mn-cs"/>
              </a:rPr>
              <a:t>– Maximum 15 years including maximum moratorium of 12 months</a:t>
            </a:r>
          </a:p>
          <a:p>
            <a:pPr marL="342900" marR="0" lvl="0"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800" b="1" i="0" u="none" strike="noStrike" kern="1200" cap="none" spc="0" normalizeH="0" baseline="0" noProof="0" dirty="0">
                <a:ln>
                  <a:noFill/>
                </a:ln>
                <a:effectLst/>
                <a:uLnTx/>
                <a:uFillTx/>
                <a:latin typeface="Cambria" pitchFamily="18" charset="0"/>
                <a:ea typeface="Cambria" pitchFamily="18" charset="0"/>
                <a:cs typeface="+mn-cs"/>
              </a:rPr>
              <a:t>Credit Guarantee </a:t>
            </a:r>
            <a:r>
              <a:rPr kumimoji="0" lang="en-IN" sz="1800" b="0" i="0" u="none" strike="noStrike" kern="1200" cap="none" spc="0" normalizeH="0" baseline="0" noProof="0" dirty="0">
                <a:ln>
                  <a:noFill/>
                </a:ln>
                <a:effectLst/>
                <a:uLnTx/>
                <a:uFillTx/>
                <a:latin typeface="Cambria" pitchFamily="18" charset="0"/>
                <a:ea typeface="Cambria" pitchFamily="18" charset="0"/>
                <a:cs typeface="+mn-cs"/>
              </a:rPr>
              <a:t>– </a:t>
            </a:r>
          </a:p>
          <a:p>
            <a:pPr marL="800100" marR="0" lvl="1"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b="0" i="0" u="none" strike="noStrike" kern="1200" cap="none" spc="0" normalizeH="0" baseline="0" noProof="0" dirty="0">
                <a:ln>
                  <a:noFill/>
                </a:ln>
                <a:effectLst/>
                <a:uLnTx/>
                <a:uFillTx/>
                <a:latin typeface="Cambria" pitchFamily="18" charset="0"/>
                <a:ea typeface="Cambria" pitchFamily="18" charset="0"/>
                <a:cs typeface="+mn-cs"/>
              </a:rPr>
              <a:t>Up to Rs 2 Crore from CGTMSE. </a:t>
            </a:r>
          </a:p>
          <a:p>
            <a:pPr marL="800100" marR="0" lvl="1"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b="0" i="0" u="none" strike="noStrike" kern="1200" cap="none" spc="0" normalizeH="0" baseline="0" noProof="0" dirty="0">
                <a:ln>
                  <a:noFill/>
                </a:ln>
                <a:effectLst/>
                <a:uLnTx/>
                <a:uFillTx/>
                <a:latin typeface="Cambria" pitchFamily="18" charset="0"/>
                <a:ea typeface="Cambria" pitchFamily="18" charset="0"/>
                <a:cs typeface="+mn-cs"/>
              </a:rPr>
              <a:t>For loans up to Rs 10 lakhs to MICRO units MUDRA guarantee from CGFMU</a:t>
            </a:r>
          </a:p>
          <a:p>
            <a:pPr marL="800100" marR="0" lvl="1" indent="-342900"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b="0" i="0" u="none" strike="noStrike" kern="1200" cap="none" spc="0" normalizeH="0" baseline="0" noProof="0" dirty="0">
                <a:ln>
                  <a:noFill/>
                </a:ln>
                <a:effectLst/>
                <a:uLnTx/>
                <a:uFillTx/>
                <a:latin typeface="Cambria" pitchFamily="18" charset="0"/>
                <a:ea typeface="Cambria" pitchFamily="18" charset="0"/>
                <a:cs typeface="+mn-cs"/>
              </a:rPr>
              <a:t>Loans to SHGs above Rs 10.00 lakhs &amp; up to Rs 20.00 lakhs to be covered under CGFMU</a:t>
            </a:r>
            <a:endParaRPr lang="en-US" dirty="0"/>
          </a:p>
        </p:txBody>
      </p:sp>
    </p:spTree>
    <p:extLst>
      <p:ext uri="{BB962C8B-B14F-4D97-AF65-F5344CB8AC3E}">
        <p14:creationId xmlns:p14="http://schemas.microsoft.com/office/powerpoint/2010/main" val="1960397065"/>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8FFF-F64A-E91C-7C06-4994002561E4}"/>
              </a:ext>
            </a:extLst>
          </p:cNvPr>
          <p:cNvSpPr>
            <a:spLocks noGrp="1"/>
          </p:cNvSpPr>
          <p:nvPr>
            <p:ph type="title"/>
          </p:nvPr>
        </p:nvSpPr>
        <p:spPr/>
        <p:txBody>
          <a:bodyPr/>
          <a:lstStyle/>
          <a:p>
            <a:pPr marL="0" marR="0" lvl="0" indent="0" defTabSz="914400" rtl="0" eaLnBrk="1" fontAlgn="auto" latinLnBrk="0" hangingPunct="1">
              <a:lnSpc>
                <a:spcPct val="115000"/>
              </a:lnSpc>
              <a:spcBef>
                <a:spcPts val="0"/>
              </a:spcBef>
              <a:spcAft>
                <a:spcPts val="0"/>
              </a:spcAft>
              <a:tabLst/>
              <a:defRPr/>
            </a:pPr>
            <a:r>
              <a:rPr kumimoji="0" lang="en-IN" sz="2000" b="1" i="0" u="none" strike="noStrike" kern="1200" cap="none" spc="0" normalizeH="0" baseline="0" noProof="0" dirty="0">
                <a:ln>
                  <a:noFill/>
                </a:ln>
                <a:solidFill>
                  <a:srgbClr val="000000"/>
                </a:solidFill>
                <a:effectLst/>
                <a:highlight>
                  <a:srgbClr val="008000"/>
                </a:highlight>
                <a:uLnTx/>
                <a:uFillTx/>
                <a:latin typeface="Trebuchet MS"/>
                <a:ea typeface="+mn-ea"/>
                <a:cs typeface="Arial" panose="020B0604020202020204" pitchFamily="34" charset="0"/>
              </a:rPr>
              <a:t>PM- Kisan </a:t>
            </a:r>
            <a:r>
              <a:rPr kumimoji="0" lang="en-IN" sz="2000" b="1" i="0" u="none" strike="noStrike" kern="1200" cap="none" spc="0" normalizeH="0" baseline="0" noProof="0" dirty="0" err="1">
                <a:ln>
                  <a:noFill/>
                </a:ln>
                <a:solidFill>
                  <a:srgbClr val="000000"/>
                </a:solidFill>
                <a:effectLst/>
                <a:highlight>
                  <a:srgbClr val="008000"/>
                </a:highlight>
                <a:uLnTx/>
                <a:uFillTx/>
                <a:latin typeface="Trebuchet MS"/>
                <a:ea typeface="+mn-ea"/>
                <a:cs typeface="Arial" panose="020B0604020202020204" pitchFamily="34" charset="0"/>
              </a:rPr>
              <a:t>Urja</a:t>
            </a:r>
            <a:r>
              <a:rPr kumimoji="0" lang="en-IN" sz="2000" b="1" i="0" u="none" strike="noStrike" kern="1200" cap="none" spc="0" normalizeH="0" baseline="0" noProof="0" dirty="0">
                <a:ln>
                  <a:noFill/>
                </a:ln>
                <a:solidFill>
                  <a:srgbClr val="000000"/>
                </a:solidFill>
                <a:effectLst/>
                <a:highlight>
                  <a:srgbClr val="008000"/>
                </a:highlight>
                <a:uLnTx/>
                <a:uFillTx/>
                <a:latin typeface="Trebuchet MS"/>
                <a:ea typeface="+mn-ea"/>
                <a:cs typeface="Arial" panose="020B0604020202020204" pitchFamily="34" charset="0"/>
              </a:rPr>
              <a:t> Suraksha </a:t>
            </a:r>
            <a:r>
              <a:rPr kumimoji="0" lang="en-IN" sz="2000" b="1" i="0" u="none" strike="noStrike" kern="1200" cap="none" spc="0" normalizeH="0" baseline="0" noProof="0" dirty="0" err="1">
                <a:ln>
                  <a:noFill/>
                </a:ln>
                <a:solidFill>
                  <a:srgbClr val="000000"/>
                </a:solidFill>
                <a:effectLst/>
                <a:highlight>
                  <a:srgbClr val="008000"/>
                </a:highlight>
                <a:uLnTx/>
                <a:uFillTx/>
                <a:latin typeface="Trebuchet MS"/>
                <a:ea typeface="+mn-ea"/>
                <a:cs typeface="Arial" panose="020B0604020202020204" pitchFamily="34" charset="0"/>
              </a:rPr>
              <a:t>evam</a:t>
            </a:r>
            <a:r>
              <a:rPr kumimoji="0" lang="en-IN" sz="2000" b="1" i="0" u="none" strike="noStrike" kern="1200" cap="none" spc="0" normalizeH="0" baseline="0" noProof="0" dirty="0">
                <a:ln>
                  <a:noFill/>
                </a:ln>
                <a:solidFill>
                  <a:srgbClr val="000000"/>
                </a:solidFill>
                <a:effectLst/>
                <a:highlight>
                  <a:srgbClr val="008000"/>
                </a:highlight>
                <a:uLnTx/>
                <a:uFillTx/>
                <a:latin typeface="Trebuchet MS"/>
                <a:ea typeface="+mn-ea"/>
                <a:cs typeface="Arial" panose="020B0604020202020204" pitchFamily="34" charset="0"/>
              </a:rPr>
              <a:t> </a:t>
            </a:r>
            <a:r>
              <a:rPr kumimoji="0" lang="en-IN" sz="2000" b="1" i="0" u="none" strike="noStrike" kern="1200" cap="none" spc="0" normalizeH="0" baseline="0" noProof="0" dirty="0" err="1">
                <a:ln>
                  <a:noFill/>
                </a:ln>
                <a:solidFill>
                  <a:srgbClr val="000000"/>
                </a:solidFill>
                <a:effectLst/>
                <a:highlight>
                  <a:srgbClr val="008000"/>
                </a:highlight>
                <a:uLnTx/>
                <a:uFillTx/>
                <a:latin typeface="Trebuchet MS"/>
                <a:ea typeface="+mn-ea"/>
                <a:cs typeface="Arial" panose="020B0604020202020204" pitchFamily="34" charset="0"/>
              </a:rPr>
              <a:t>Utthaan</a:t>
            </a:r>
            <a:r>
              <a:rPr kumimoji="0" lang="en-IN" sz="2000" b="1" i="0" u="none" strike="noStrike" kern="1200" cap="none" spc="0" normalizeH="0" baseline="0" noProof="0" dirty="0">
                <a:ln>
                  <a:noFill/>
                </a:ln>
                <a:solidFill>
                  <a:srgbClr val="000000"/>
                </a:solidFill>
                <a:effectLst/>
                <a:highlight>
                  <a:srgbClr val="008000"/>
                </a:highlight>
                <a:uLnTx/>
                <a:uFillTx/>
                <a:latin typeface="Trebuchet MS"/>
                <a:ea typeface="+mn-ea"/>
                <a:cs typeface="Arial" panose="020B0604020202020204" pitchFamily="34" charset="0"/>
              </a:rPr>
              <a:t> </a:t>
            </a:r>
            <a:r>
              <a:rPr kumimoji="0" lang="en-IN" sz="2000" b="1" i="0" u="none" strike="noStrike" kern="1200" cap="none" spc="0" normalizeH="0" baseline="0" noProof="0" dirty="0" err="1">
                <a:ln>
                  <a:noFill/>
                </a:ln>
                <a:solidFill>
                  <a:srgbClr val="000000"/>
                </a:solidFill>
                <a:effectLst/>
                <a:highlight>
                  <a:srgbClr val="008000"/>
                </a:highlight>
                <a:uLnTx/>
                <a:uFillTx/>
                <a:latin typeface="Trebuchet MS"/>
                <a:ea typeface="+mn-ea"/>
                <a:cs typeface="Arial" panose="020B0604020202020204" pitchFamily="34" charset="0"/>
              </a:rPr>
              <a:t>Mahabhiyan</a:t>
            </a:r>
            <a:r>
              <a:rPr kumimoji="0" lang="en-IN" sz="2000" b="1" i="0" u="none" strike="noStrike" kern="1200" cap="none" spc="0" normalizeH="0" baseline="0" noProof="0" dirty="0">
                <a:ln>
                  <a:noFill/>
                </a:ln>
                <a:solidFill>
                  <a:srgbClr val="000000"/>
                </a:solidFill>
                <a:effectLst/>
                <a:highlight>
                  <a:srgbClr val="008000"/>
                </a:highlight>
                <a:uLnTx/>
                <a:uFillTx/>
                <a:latin typeface="Trebuchet MS"/>
                <a:ea typeface="+mn-ea"/>
                <a:cs typeface="Arial" panose="020B0604020202020204" pitchFamily="34" charset="0"/>
              </a:rPr>
              <a:t> Yojana (PM-KUSUM)</a:t>
            </a:r>
            <a:br>
              <a:rPr kumimoji="0" lang="en-IN" sz="2000" b="0" i="0" u="none" strike="noStrike" kern="1200" cap="none" spc="0" normalizeH="0" baseline="0" noProof="0" dirty="0">
                <a:ln>
                  <a:noFill/>
                </a:ln>
                <a:solidFill>
                  <a:prstClr val="black"/>
                </a:solidFill>
                <a:effectLst/>
                <a:highlight>
                  <a:srgbClr val="008000"/>
                </a:highlight>
                <a:uLnTx/>
                <a:uFillTx/>
                <a:latin typeface="Trebuchet MS"/>
                <a:ea typeface="Calibri"/>
                <a:cs typeface="Mangal"/>
              </a:rPr>
            </a:br>
            <a:endParaRPr lang="en-US" dirty="0">
              <a:highlight>
                <a:srgbClr val="008000"/>
              </a:highlight>
            </a:endParaRPr>
          </a:p>
        </p:txBody>
      </p:sp>
      <p:sp>
        <p:nvSpPr>
          <p:cNvPr id="3" name="Content Placeholder 2">
            <a:extLst>
              <a:ext uri="{FF2B5EF4-FFF2-40B4-BE49-F238E27FC236}">
                <a16:creationId xmlns:a16="http://schemas.microsoft.com/office/drawing/2014/main" id="{7216E691-3012-2738-982D-7F70CD0348C7}"/>
              </a:ext>
            </a:extLst>
          </p:cNvPr>
          <p:cNvSpPr>
            <a:spLocks noGrp="1"/>
          </p:cNvSpPr>
          <p:nvPr>
            <p:ph idx="1"/>
          </p:nvPr>
        </p:nvSpPr>
        <p:spPr>
          <a:xfrm>
            <a:off x="78658" y="914400"/>
            <a:ext cx="12113341" cy="5810865"/>
          </a:xfrm>
          <a:solidFill>
            <a:schemeClr val="tx1"/>
          </a:solidFill>
        </p:spPr>
        <p:txBody>
          <a:bodyPr>
            <a:normAutofit/>
          </a:bodyPr>
          <a:lstStyle/>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Announced under </a:t>
            </a:r>
            <a:r>
              <a:rPr kumimoji="0" lang="en-US" sz="1800" b="1" i="0" u="none" strike="noStrike" kern="1200" cap="none" spc="0" normalizeH="0" baseline="0" noProof="0" dirty="0" err="1">
                <a:ln>
                  <a:noFill/>
                </a:ln>
                <a:solidFill>
                  <a:schemeClr val="bg1"/>
                </a:solidFill>
                <a:effectLst/>
                <a:uLnTx/>
                <a:uFillTx/>
                <a:latin typeface="Trebuchet MS"/>
                <a:ea typeface="+mn-ea"/>
                <a:cs typeface="Arial" panose="020B0604020202020204" pitchFamily="34" charset="0"/>
              </a:rPr>
              <a:t>Aatmanirbhar</a:t>
            </a:r>
            <a:r>
              <a:rPr kumimoji="0" lang="en-US"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Bharat </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package</a:t>
            </a:r>
            <a:r>
              <a:rPr kumimoji="0" lang="en-US"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by the Central Govt</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Bank has launched “</a:t>
            </a:r>
            <a:r>
              <a:rPr kumimoji="0" lang="en-US"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IND KISAN SAUR SHAKTHI</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a:t>
            </a:r>
            <a:r>
              <a:rPr kumimoji="0" lang="en-US"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Ref ADV-258 dt 06.03.21</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Target Group </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Individual/ group of farmers, cooperatives, panchayats, FPO, Water User Associations, Proprietorship/ Partnership firms, etc. </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Purpose</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 For installation of solar pumps.</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Scheme Components </a:t>
            </a: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a:t>
            </a:r>
          </a:p>
          <a:p>
            <a:pPr marL="914400" marR="0" lvl="1" indent="-457200" algn="just" defTabSz="914400" rtl="0" eaLnBrk="0" fontAlgn="base" latinLnBrk="0" hangingPunct="0">
              <a:lnSpc>
                <a:spcPct val="100000"/>
              </a:lnSpc>
              <a:spcBef>
                <a:spcPct val="0"/>
              </a:spcBef>
              <a:spcAft>
                <a:spcPct val="0"/>
              </a:spcAft>
              <a:buClrTx/>
              <a:buSzTx/>
              <a:buFont typeface="+mj-lt"/>
              <a:buAutoNum type="alphaUcPeriod"/>
              <a:tabLst/>
              <a:defRPr/>
            </a:pP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For setting up of 10,000 MW of Decentralized Grid Connected Renewable Energy Power Plants on barren land </a:t>
            </a:r>
          </a:p>
          <a:p>
            <a:pPr marL="914400" marR="0" lvl="1" indent="-457200" algn="just" defTabSz="914400" rtl="0" eaLnBrk="0" fontAlgn="base" latinLnBrk="0" hangingPunct="0">
              <a:lnSpc>
                <a:spcPct val="100000"/>
              </a:lnSpc>
              <a:spcBef>
                <a:spcPct val="0"/>
              </a:spcBef>
              <a:spcAft>
                <a:spcPct val="0"/>
              </a:spcAft>
              <a:buClrTx/>
              <a:buSzTx/>
              <a:buFont typeface="+mj-lt"/>
              <a:buAutoNum type="alphaUcPeriod"/>
              <a:tabLst/>
              <a:defRPr/>
            </a:pP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Installation of stand alone solar pumps of capacity up to 7.5 HP</a:t>
            </a:r>
          </a:p>
          <a:p>
            <a:pPr marL="914400" marR="0" lvl="1" indent="-457200" algn="just" defTabSz="914400" rtl="0" eaLnBrk="0" fontAlgn="base" latinLnBrk="0" hangingPunct="0">
              <a:lnSpc>
                <a:spcPct val="100000"/>
              </a:lnSpc>
              <a:spcBef>
                <a:spcPct val="0"/>
              </a:spcBef>
              <a:spcAft>
                <a:spcPct val="0"/>
              </a:spcAft>
              <a:buClrTx/>
              <a:buSzTx/>
              <a:buFont typeface="+mj-lt"/>
              <a:buAutoNum type="alphaUcPeriod"/>
              <a:tabLst/>
              <a:defRPr/>
            </a:pPr>
            <a:r>
              <a:rPr kumimoji="0" lang="en-US"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Solarization of 10 lakh Grid connected agriculture pumps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1"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Loan Amount </a:t>
            </a: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As per Project Costs approved by the Competent Authority (MNRE/ State Govts)</a:t>
            </a:r>
            <a:endParaRPr kumimoji="0" lang="en-IN"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1"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Margin </a:t>
            </a: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Minimum 10%</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1"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Loan Tenor </a:t>
            </a: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Maximum 5 years including maximum moratorium of 6 months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1"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Subsidy/ Grant </a:t>
            </a: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CFA @ 30% (50% for NE, Sikkim, J&amp;K, HP, Uttarakhand, Lakshadweep and A&amp;N Islands) of the Benchmark Cost or the Tender Cost (whichever is lower) of the stand alone </a:t>
            </a:r>
            <a:r>
              <a:rPr kumimoji="0" lang="en-IN" sz="1800" b="0" i="0" u="none" strike="noStrike" kern="1200" cap="none" spc="0" normalizeH="0" baseline="0" noProof="0" dirty="0" err="1">
                <a:ln>
                  <a:noFill/>
                </a:ln>
                <a:solidFill>
                  <a:schemeClr val="bg1"/>
                </a:solidFill>
                <a:effectLst/>
                <a:uLnTx/>
                <a:uFillTx/>
                <a:latin typeface="Trebuchet MS"/>
                <a:ea typeface="+mn-ea"/>
                <a:cs typeface="Arial" panose="020B0604020202020204" pitchFamily="34" charset="0"/>
              </a:rPr>
              <a:t>agri</a:t>
            </a: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 solar pump shall be provided. Subsidy @ 30% is also available from the State Govts.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1"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Other Conditions</a:t>
            </a:r>
            <a:r>
              <a:rPr kumimoji="0" lang="en-IN" sz="1800" b="0" i="0" u="none" strike="noStrike" kern="1200" cap="none" spc="0" normalizeH="0" baseline="0" noProof="0" dirty="0">
                <a:ln>
                  <a:noFill/>
                </a:ln>
                <a:solidFill>
                  <a:schemeClr val="bg1"/>
                </a:solidFill>
                <a:effectLst/>
                <a:highlight>
                  <a:srgbClr val="008000"/>
                </a:highlight>
                <a:uLnTx/>
                <a:uFillTx/>
                <a:latin typeface="Trebuchet MS"/>
                <a:ea typeface="+mn-ea"/>
                <a:cs typeface="Arial" panose="020B0604020202020204" pitchFamily="34" charset="0"/>
              </a:rPr>
              <a:t>– </a:t>
            </a:r>
          </a:p>
          <a:p>
            <a:pPr marL="800100" marR="0" lvl="1"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The borrower may purchase solar pump of higher capacity, but financial assistance shall be available for corresponding pump capacity up to 7.5 HP.</a:t>
            </a:r>
          </a:p>
          <a:p>
            <a:pPr marL="800100" marR="0" lvl="1"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800" b="0" i="0" u="none" strike="noStrike" kern="1200" cap="none" spc="0" normalizeH="0" baseline="0" noProof="0" dirty="0">
                <a:ln>
                  <a:noFill/>
                </a:ln>
                <a:solidFill>
                  <a:schemeClr val="bg1"/>
                </a:solidFill>
                <a:effectLst/>
                <a:uLnTx/>
                <a:uFillTx/>
                <a:latin typeface="Trebuchet MS"/>
                <a:ea typeface="+mn-ea"/>
                <a:cs typeface="Arial" panose="020B0604020202020204" pitchFamily="34" charset="0"/>
              </a:rPr>
              <a:t>Only MNRE empanelled vendors of solar pump models are eligible for purchase under the scheme.</a:t>
            </a:r>
          </a:p>
          <a:p>
            <a:endParaRPr lang="en-US" dirty="0"/>
          </a:p>
        </p:txBody>
      </p:sp>
    </p:spTree>
    <p:extLst>
      <p:ext uri="{BB962C8B-B14F-4D97-AF65-F5344CB8AC3E}">
        <p14:creationId xmlns:p14="http://schemas.microsoft.com/office/powerpoint/2010/main" val="3261753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24623-7906-4568-4267-73158CE46EBB}"/>
              </a:ext>
            </a:extLst>
          </p:cNvPr>
          <p:cNvSpPr>
            <a:spLocks noGrp="1"/>
          </p:cNvSpPr>
          <p:nvPr>
            <p:ph type="title"/>
          </p:nvPr>
        </p:nvSpPr>
        <p:spPr/>
        <p:txBody>
          <a:bodyPr/>
          <a:lstStyle/>
          <a:p>
            <a:pPr marL="0" marR="0" lvl="0" indent="0" defTabSz="914400" rtl="0" eaLnBrk="1" fontAlgn="auto" latinLnBrk="0" hangingPunct="1">
              <a:lnSpc>
                <a:spcPct val="115000"/>
              </a:lnSpc>
              <a:spcBef>
                <a:spcPts val="0"/>
              </a:spcBef>
              <a:spcAft>
                <a:spcPts val="0"/>
              </a:spcAft>
              <a:tabLst/>
              <a:defRPr/>
            </a:pPr>
            <a:r>
              <a:rPr kumimoji="0" lang="en-IN" sz="2000" b="1" i="0" u="none" strike="noStrike" kern="1200" cap="none" spc="0" normalizeH="0" baseline="0" noProof="0" dirty="0">
                <a:ln>
                  <a:noFill/>
                </a:ln>
                <a:solidFill>
                  <a:srgbClr val="000000"/>
                </a:solidFill>
                <a:effectLst/>
                <a:uLnTx/>
                <a:uFillTx/>
                <a:latin typeface="Trebuchet MS"/>
                <a:ea typeface="+mn-ea"/>
                <a:cs typeface="Arial" panose="020B0604020202020204" pitchFamily="34" charset="0"/>
              </a:rPr>
              <a:t>Sustainable Alternatives Towards Affordable Transportation (SATAT)</a:t>
            </a:r>
            <a:br>
              <a:rPr kumimoji="0" lang="en-IN" sz="2000" b="0" i="0" u="none" strike="noStrike" kern="1200" cap="none" spc="0" normalizeH="0" baseline="0" noProof="0" dirty="0">
                <a:ln>
                  <a:noFill/>
                </a:ln>
                <a:solidFill>
                  <a:prstClr val="black"/>
                </a:solidFill>
                <a:effectLst/>
                <a:uLnTx/>
                <a:uFillTx/>
                <a:latin typeface="Trebuchet MS"/>
                <a:ea typeface="Calibri"/>
                <a:cs typeface="Mangal"/>
              </a:rPr>
            </a:br>
            <a:endParaRPr lang="en-US" dirty="0"/>
          </a:p>
        </p:txBody>
      </p:sp>
      <p:sp>
        <p:nvSpPr>
          <p:cNvPr id="3" name="Content Placeholder 2">
            <a:extLst>
              <a:ext uri="{FF2B5EF4-FFF2-40B4-BE49-F238E27FC236}">
                <a16:creationId xmlns:a16="http://schemas.microsoft.com/office/drawing/2014/main" id="{3A43946A-A46F-6CB2-B988-3B51DD962614}"/>
              </a:ext>
            </a:extLst>
          </p:cNvPr>
          <p:cNvSpPr>
            <a:spLocks noGrp="1"/>
          </p:cNvSpPr>
          <p:nvPr>
            <p:ph idx="1"/>
          </p:nvPr>
        </p:nvSpPr>
        <p:spPr>
          <a:xfrm>
            <a:off x="0" y="1032388"/>
            <a:ext cx="12123173" cy="5825612"/>
          </a:xfrm>
          <a:solidFill>
            <a:schemeClr val="tx2"/>
          </a:solidFill>
        </p:spPr>
        <p:txBody>
          <a:bodyPr>
            <a:normAutofit/>
          </a:bodyPr>
          <a:lstStyle/>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The SATAT Scheme on CBG (Compressed Bio Gas) was launched by </a:t>
            </a:r>
            <a:r>
              <a:rPr kumimoji="0" lang="en-US" sz="19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MoPNG</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t>
            </a:r>
            <a:r>
              <a:rPr kumimoji="0" lang="en-US" sz="19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GoI</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on 01.10.2018.</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Bank has launched “</a:t>
            </a:r>
            <a:r>
              <a:rPr kumimoji="0" lang="en-US" sz="1900" b="1"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Scheme for Financing Compressed Bio Gas Plants under SATAT</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a:t>
            </a:r>
            <a:r>
              <a:rPr kumimoji="0" lang="en-US" sz="1900" b="1" i="0" u="none" strike="noStrike" kern="1200" cap="none" spc="0" normalizeH="0" baseline="0" noProof="0" dirty="0">
                <a:ln>
                  <a:noFill/>
                </a:ln>
                <a:solidFill>
                  <a:srgbClr val="9D0D9D"/>
                </a:solidFill>
                <a:effectLst/>
                <a:uLnTx/>
                <a:uFillTx/>
                <a:latin typeface="Trebuchet MS"/>
                <a:ea typeface="+mn-ea"/>
                <a:cs typeface="Arial" panose="020B0604020202020204" pitchFamily="34" charset="0"/>
              </a:rPr>
              <a:t>Ref ADV-145 [Sr No -20432] dt 07.10.21</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900" b="1"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Target Group </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–Entities permitted by </a:t>
            </a:r>
            <a:r>
              <a:rPr kumimoji="0" lang="en-US" sz="19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MoPNG</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who have been awarded Letters of Intent (LOI) by OMCs for production &amp; supply of CBG. </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900" b="1"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Purpose</a:t>
            </a:r>
            <a:r>
              <a:rPr kumimoji="0" lang="en-US"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 Setting up of Compressed Bio Gas plant with minimum production capacity of 2 Tons per day.</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900" b="1"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Loan Amount </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As per Project Cost</a:t>
            </a:r>
            <a:endParaRPr kumimoji="0" lang="en-IN" sz="1900" b="1"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900" b="1"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Margin </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t>
            </a: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Term Loan - Minimum 25%</a:t>
            </a: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Working Capital – Minimum 30%</a:t>
            </a: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LC – 10%</a:t>
            </a: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BG (Performance) – 10-25%</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900" b="1"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Loan Tenor </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Maximum 15 years including moratorium of 6 to 24 months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900" b="1"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Subsidy </a:t>
            </a:r>
            <a:r>
              <a:rPr kumimoji="0" lang="en-IN" sz="1900" b="0" i="0" u="none" strike="noStrike" kern="1200" cap="none" spc="0" normalizeH="0" baseline="0" noProof="0" dirty="0">
                <a:ln>
                  <a:noFill/>
                </a:ln>
                <a:solidFill>
                  <a:prstClr val="black"/>
                </a:solidFill>
                <a:effectLst/>
                <a:highlight>
                  <a:srgbClr val="008000"/>
                </a:highlight>
                <a:uLnTx/>
                <a:uFillTx/>
                <a:latin typeface="Trebuchet MS"/>
                <a:ea typeface="+mn-ea"/>
                <a:cs typeface="Arial" panose="020B0604020202020204" pitchFamily="34" charset="0"/>
              </a:rPr>
              <a:t>–</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CFA of Rs 4.00 Cr per 4800 kg of CBG production per day generated from 12000 cubic meters of Bio gas subject to a Max CFA of </a:t>
            </a:r>
            <a:r>
              <a:rPr kumimoji="0" lang="en-IN" sz="1900" b="1"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Rs 10 Crore</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N" sz="1900" b="1"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Other Conditions </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a:t>
            </a:r>
            <a:r>
              <a:rPr kumimoji="0" lang="en-IN" sz="1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Execution of agreement between CBG Plant Owner and Oil Marketing Companies (OMC) with important clauses; Project land will </a:t>
            </a:r>
            <a:r>
              <a:rPr kumimoji="0" lang="en-IN" sz="1900" b="1"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NOT</a:t>
            </a:r>
            <a:r>
              <a:rPr kumimoji="0" lang="en-IN" sz="19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be considered as part of Project Cost.</a:t>
            </a:r>
            <a:endParaRPr kumimoji="0" lang="en-IN" sz="19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a:p>
            <a:endParaRPr lang="en-US" dirty="0"/>
          </a:p>
        </p:txBody>
      </p:sp>
    </p:spTree>
    <p:extLst>
      <p:ext uri="{BB962C8B-B14F-4D97-AF65-F5344CB8AC3E}">
        <p14:creationId xmlns:p14="http://schemas.microsoft.com/office/powerpoint/2010/main" val="2020379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944BF-ED98-EF18-04F8-4E097BAB38F3}"/>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PMEGP Guidelines</a:t>
            </a:r>
          </a:p>
        </p:txBody>
      </p:sp>
      <p:sp>
        <p:nvSpPr>
          <p:cNvPr id="22" name="Rectangle 2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F2F85808-E1B1-F641-C5B5-9B7EDA7E3C4F}"/>
              </a:ext>
            </a:extLst>
          </p:cNvPr>
          <p:cNvGraphicFramePr>
            <a:graphicFrameLocks noGrp="1"/>
          </p:cNvGraphicFramePr>
          <p:nvPr>
            <p:ph idx="1"/>
            <p:extLst>
              <p:ext uri="{D42A27DB-BD31-4B8C-83A1-F6EECF244321}">
                <p14:modId xmlns:p14="http://schemas.microsoft.com/office/powerpoint/2010/main" val="2164539554"/>
              </p:ext>
            </p:extLst>
          </p:nvPr>
        </p:nvGraphicFramePr>
        <p:xfrm>
          <a:off x="5053781" y="484632"/>
          <a:ext cx="6654005" cy="5640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5488618"/>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4A3AC-E422-FDE1-ACBF-BC15D8C8232E}"/>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5400" b="0" i="0" kern="1200">
                <a:solidFill>
                  <a:srgbClr val="EBEBEB"/>
                </a:solidFill>
                <a:latin typeface="+mj-lt"/>
                <a:ea typeface="+mj-ea"/>
                <a:cs typeface="+mj-cs"/>
              </a:rPr>
              <a:t>Level of Support under PMEGP</a:t>
            </a:r>
          </a:p>
        </p:txBody>
      </p:sp>
      <p:sp>
        <p:nvSpPr>
          <p:cNvPr id="25"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7" name="Freeform: Shape 26">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6" name="Content Placeholder 5">
            <a:extLst>
              <a:ext uri="{FF2B5EF4-FFF2-40B4-BE49-F238E27FC236}">
                <a16:creationId xmlns:a16="http://schemas.microsoft.com/office/drawing/2014/main" id="{FD04202B-0C81-3D9E-7BDF-9DE7EB347237}"/>
              </a:ext>
            </a:extLst>
          </p:cNvPr>
          <p:cNvGraphicFramePr>
            <a:graphicFrameLocks noGrp="1"/>
          </p:cNvGraphicFramePr>
          <p:nvPr>
            <p:ph idx="1"/>
            <p:extLst>
              <p:ext uri="{D42A27DB-BD31-4B8C-83A1-F6EECF244321}">
                <p14:modId xmlns:p14="http://schemas.microsoft.com/office/powerpoint/2010/main" val="3635894019"/>
              </p:ext>
            </p:extLst>
          </p:nvPr>
        </p:nvGraphicFramePr>
        <p:xfrm>
          <a:off x="643854" y="2003454"/>
          <a:ext cx="6270664" cy="3071483"/>
        </p:xfrm>
        <a:graphic>
          <a:graphicData uri="http://schemas.openxmlformats.org/drawingml/2006/table">
            <a:tbl>
              <a:tblPr firstRow="1" bandRow="1">
                <a:tableStyleId>{7DF18680-E054-41AD-8BC1-D1AEF772440D}</a:tableStyleId>
              </a:tblPr>
              <a:tblGrid>
                <a:gridCol w="3010999">
                  <a:extLst>
                    <a:ext uri="{9D8B030D-6E8A-4147-A177-3AD203B41FA5}">
                      <a16:colId xmlns:a16="http://schemas.microsoft.com/office/drawing/2014/main" val="3812380809"/>
                    </a:ext>
                  </a:extLst>
                </a:gridCol>
                <a:gridCol w="1539961">
                  <a:extLst>
                    <a:ext uri="{9D8B030D-6E8A-4147-A177-3AD203B41FA5}">
                      <a16:colId xmlns:a16="http://schemas.microsoft.com/office/drawing/2014/main" val="518608485"/>
                    </a:ext>
                  </a:extLst>
                </a:gridCol>
                <a:gridCol w="896286">
                  <a:extLst>
                    <a:ext uri="{9D8B030D-6E8A-4147-A177-3AD203B41FA5}">
                      <a16:colId xmlns:a16="http://schemas.microsoft.com/office/drawing/2014/main" val="1349086128"/>
                    </a:ext>
                  </a:extLst>
                </a:gridCol>
                <a:gridCol w="823418">
                  <a:extLst>
                    <a:ext uri="{9D8B030D-6E8A-4147-A177-3AD203B41FA5}">
                      <a16:colId xmlns:a16="http://schemas.microsoft.com/office/drawing/2014/main" val="448934128"/>
                    </a:ext>
                  </a:extLst>
                </a:gridCol>
              </a:tblGrid>
              <a:tr h="647075">
                <a:tc>
                  <a:txBody>
                    <a:bodyPr/>
                    <a:lstStyle/>
                    <a:p>
                      <a:r>
                        <a:rPr lang="en-US" sz="1700"/>
                        <a:t>Categories of Beneficiary under PMEGP</a:t>
                      </a:r>
                    </a:p>
                  </a:txBody>
                  <a:tcPr marL="87443" marR="87443" marT="43721" marB="43721"/>
                </a:tc>
                <a:tc>
                  <a:txBody>
                    <a:bodyPr/>
                    <a:lstStyle/>
                    <a:p>
                      <a:r>
                        <a:rPr lang="en-US" sz="1700"/>
                        <a:t>Beneficiary Contribution </a:t>
                      </a:r>
                    </a:p>
                  </a:txBody>
                  <a:tcPr marL="87443" marR="87443" marT="43721" marB="43721"/>
                </a:tc>
                <a:tc gridSpan="2">
                  <a:txBody>
                    <a:bodyPr/>
                    <a:lstStyle/>
                    <a:p>
                      <a:pPr algn="ctr"/>
                      <a:r>
                        <a:rPr lang="en-US" sz="1700"/>
                        <a:t>Rate of  subsidy</a:t>
                      </a:r>
                    </a:p>
                  </a:txBody>
                  <a:tcPr marL="87443" marR="87443" marT="43721" marB="43721"/>
                </a:tc>
                <a:tc hMerge="1">
                  <a:txBody>
                    <a:bodyPr/>
                    <a:lstStyle/>
                    <a:p>
                      <a:endParaRPr lang="en-US" dirty="0"/>
                    </a:p>
                  </a:txBody>
                  <a:tcPr/>
                </a:tc>
                <a:extLst>
                  <a:ext uri="{0D108BD9-81ED-4DB2-BD59-A6C34878D82A}">
                    <a16:rowId xmlns:a16="http://schemas.microsoft.com/office/drawing/2014/main" val="606815314"/>
                  </a:ext>
                </a:extLst>
              </a:tr>
              <a:tr h="384748">
                <a:tc>
                  <a:txBody>
                    <a:bodyPr/>
                    <a:lstStyle/>
                    <a:p>
                      <a:r>
                        <a:rPr lang="en-US" sz="1700"/>
                        <a:t>Area (location of project/unit) </a:t>
                      </a:r>
                    </a:p>
                  </a:txBody>
                  <a:tcPr marL="87443" marR="87443" marT="43721" marB="43721"/>
                </a:tc>
                <a:tc>
                  <a:txBody>
                    <a:bodyPr/>
                    <a:lstStyle/>
                    <a:p>
                      <a:endParaRPr lang="en-US" sz="1700"/>
                    </a:p>
                  </a:txBody>
                  <a:tcPr marL="87443" marR="87443" marT="43721" marB="43721"/>
                </a:tc>
                <a:tc>
                  <a:txBody>
                    <a:bodyPr/>
                    <a:lstStyle/>
                    <a:p>
                      <a:r>
                        <a:rPr lang="en-US" sz="1700"/>
                        <a:t>Urban</a:t>
                      </a:r>
                    </a:p>
                  </a:txBody>
                  <a:tcPr marL="87443" marR="87443" marT="43721" marB="43721"/>
                </a:tc>
                <a:tc>
                  <a:txBody>
                    <a:bodyPr/>
                    <a:lstStyle/>
                    <a:p>
                      <a:r>
                        <a:rPr lang="en-US" sz="1700"/>
                        <a:t>Rural</a:t>
                      </a:r>
                    </a:p>
                  </a:txBody>
                  <a:tcPr marL="87443" marR="87443" marT="43721" marB="43721"/>
                </a:tc>
                <a:extLst>
                  <a:ext uri="{0D108BD9-81ED-4DB2-BD59-A6C34878D82A}">
                    <a16:rowId xmlns:a16="http://schemas.microsoft.com/office/drawing/2014/main" val="3138338191"/>
                  </a:ext>
                </a:extLst>
              </a:tr>
              <a:tr h="384748">
                <a:tc>
                  <a:txBody>
                    <a:bodyPr/>
                    <a:lstStyle/>
                    <a:p>
                      <a:r>
                        <a:rPr lang="en-US" sz="1700"/>
                        <a:t>General Category</a:t>
                      </a:r>
                    </a:p>
                  </a:txBody>
                  <a:tcPr marL="87443" marR="87443" marT="43721" marB="43721"/>
                </a:tc>
                <a:tc>
                  <a:txBody>
                    <a:bodyPr/>
                    <a:lstStyle/>
                    <a:p>
                      <a:r>
                        <a:rPr lang="en-US" sz="1700"/>
                        <a:t>10</a:t>
                      </a:r>
                    </a:p>
                  </a:txBody>
                  <a:tcPr marL="87443" marR="87443" marT="43721" marB="43721"/>
                </a:tc>
                <a:tc>
                  <a:txBody>
                    <a:bodyPr/>
                    <a:lstStyle/>
                    <a:p>
                      <a:r>
                        <a:rPr lang="en-US" sz="1700"/>
                        <a:t>15</a:t>
                      </a:r>
                    </a:p>
                  </a:txBody>
                  <a:tcPr marL="87443" marR="87443" marT="43721" marB="43721"/>
                </a:tc>
                <a:tc>
                  <a:txBody>
                    <a:bodyPr/>
                    <a:lstStyle/>
                    <a:p>
                      <a:r>
                        <a:rPr lang="en-US" sz="1700"/>
                        <a:t>25</a:t>
                      </a:r>
                    </a:p>
                  </a:txBody>
                  <a:tcPr marL="87443" marR="87443" marT="43721" marB="43721"/>
                </a:tc>
                <a:extLst>
                  <a:ext uri="{0D108BD9-81ED-4DB2-BD59-A6C34878D82A}">
                    <a16:rowId xmlns:a16="http://schemas.microsoft.com/office/drawing/2014/main" val="1373839857"/>
                  </a:ext>
                </a:extLst>
              </a:tr>
              <a:tr h="1434058">
                <a:tc>
                  <a:txBody>
                    <a:bodyPr/>
                    <a:lstStyle/>
                    <a:p>
                      <a:r>
                        <a:rPr lang="en-US" sz="1700" b="0" i="0">
                          <a:solidFill>
                            <a:srgbClr val="000000"/>
                          </a:solidFill>
                          <a:effectLst/>
                          <a:latin typeface="Roboto" panose="02000000000000000000" pitchFamily="2" charset="0"/>
                        </a:rPr>
                        <a:t>Special (including SC / ST / OBC /Minorities/Women, Ex-servicemen, Physically handicapped, NER, Hill and Border areas etc.</a:t>
                      </a:r>
                      <a:endParaRPr lang="en-US" sz="1700"/>
                    </a:p>
                  </a:txBody>
                  <a:tcPr marL="87443" marR="87443" marT="43721" marB="43721"/>
                </a:tc>
                <a:tc>
                  <a:txBody>
                    <a:bodyPr/>
                    <a:lstStyle/>
                    <a:p>
                      <a:r>
                        <a:rPr lang="en-US" sz="1700"/>
                        <a:t>5</a:t>
                      </a:r>
                    </a:p>
                  </a:txBody>
                  <a:tcPr marL="87443" marR="87443" marT="43721" marB="43721"/>
                </a:tc>
                <a:tc>
                  <a:txBody>
                    <a:bodyPr/>
                    <a:lstStyle/>
                    <a:p>
                      <a:r>
                        <a:rPr lang="en-US" sz="1700"/>
                        <a:t>25</a:t>
                      </a:r>
                    </a:p>
                  </a:txBody>
                  <a:tcPr marL="87443" marR="87443" marT="43721" marB="43721"/>
                </a:tc>
                <a:tc>
                  <a:txBody>
                    <a:bodyPr/>
                    <a:lstStyle/>
                    <a:p>
                      <a:r>
                        <a:rPr lang="en-US" sz="1700"/>
                        <a:t>35</a:t>
                      </a:r>
                    </a:p>
                  </a:txBody>
                  <a:tcPr marL="87443" marR="87443" marT="43721" marB="43721"/>
                </a:tc>
                <a:extLst>
                  <a:ext uri="{0D108BD9-81ED-4DB2-BD59-A6C34878D82A}">
                    <a16:rowId xmlns:a16="http://schemas.microsoft.com/office/drawing/2014/main" val="4241619750"/>
                  </a:ext>
                </a:extLst>
              </a:tr>
            </a:tbl>
          </a:graphicData>
        </a:graphic>
      </p:graphicFrame>
    </p:spTree>
    <p:extLst>
      <p:ext uri="{BB962C8B-B14F-4D97-AF65-F5344CB8AC3E}">
        <p14:creationId xmlns:p14="http://schemas.microsoft.com/office/powerpoint/2010/main" val="3900977378"/>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0DEEC9-87A5-BB99-27D3-9D5E64153FFA}"/>
              </a:ext>
            </a:extLst>
          </p:cNvPr>
          <p:cNvSpPr>
            <a:spLocks noGrp="1"/>
          </p:cNvSpPr>
          <p:nvPr>
            <p:ph type="title"/>
          </p:nvPr>
        </p:nvSpPr>
        <p:spPr>
          <a:xfrm>
            <a:off x="648929" y="1063416"/>
            <a:ext cx="3505495" cy="4727783"/>
          </a:xfrm>
        </p:spPr>
        <p:txBody>
          <a:bodyPr anchor="ctr">
            <a:normAutofit/>
          </a:bodyPr>
          <a:lstStyle/>
          <a:p>
            <a:r>
              <a:rPr lang="en-US" dirty="0">
                <a:solidFill>
                  <a:srgbClr val="F2F2F2"/>
                </a:solidFill>
              </a:rPr>
              <a:t>Maximum Project cost</a:t>
            </a:r>
            <a:br>
              <a:rPr lang="en-US" dirty="0">
                <a:solidFill>
                  <a:srgbClr val="F2F2F2"/>
                </a:solidFill>
              </a:rPr>
            </a:br>
            <a:r>
              <a:rPr lang="en-US" dirty="0">
                <a:solidFill>
                  <a:srgbClr val="F2F2F2"/>
                </a:solidFill>
              </a:rPr>
              <a:t>(New)</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DA6EAE35-0138-0BCA-065C-CD9B0279E2D8}"/>
              </a:ext>
            </a:extLst>
          </p:cNvPr>
          <p:cNvGraphicFramePr>
            <a:graphicFrameLocks noGrp="1"/>
          </p:cNvGraphicFramePr>
          <p:nvPr>
            <p:ph idx="1"/>
            <p:extLst>
              <p:ext uri="{D42A27DB-BD31-4B8C-83A1-F6EECF244321}">
                <p14:modId xmlns:p14="http://schemas.microsoft.com/office/powerpoint/2010/main" val="1204265380"/>
              </p:ext>
            </p:extLst>
          </p:nvPr>
        </p:nvGraphicFramePr>
        <p:xfrm>
          <a:off x="5220928" y="484632"/>
          <a:ext cx="6410633" cy="5650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4076736"/>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9814B21-5439-3A61-6C65-3B3AE0A27C6F}"/>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solidFill>
                  <a:srgbClr val="EBEBEB"/>
                </a:solidFill>
              </a:rPr>
              <a:t>2td Loan for upgradation of existing PMEGP</a:t>
            </a:r>
          </a:p>
        </p:txBody>
      </p:sp>
      <p:sp>
        <p:nvSpPr>
          <p:cNvPr id="19" name="Rectangle 18">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Shape 19">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4" name="Content Placeholder 3">
            <a:extLst>
              <a:ext uri="{FF2B5EF4-FFF2-40B4-BE49-F238E27FC236}">
                <a16:creationId xmlns:a16="http://schemas.microsoft.com/office/drawing/2014/main" id="{B37C2CFF-E7C0-D394-7AA2-46D68A74BABA}"/>
              </a:ext>
            </a:extLst>
          </p:cNvPr>
          <p:cNvGraphicFramePr>
            <a:graphicFrameLocks noGrp="1"/>
          </p:cNvGraphicFramePr>
          <p:nvPr>
            <p:ph idx="1"/>
            <p:extLst>
              <p:ext uri="{D42A27DB-BD31-4B8C-83A1-F6EECF244321}">
                <p14:modId xmlns:p14="http://schemas.microsoft.com/office/powerpoint/2010/main" val="1711137514"/>
              </p:ext>
            </p:extLst>
          </p:nvPr>
        </p:nvGraphicFramePr>
        <p:xfrm>
          <a:off x="648930" y="3011023"/>
          <a:ext cx="10895371" cy="3002744"/>
        </p:xfrm>
        <a:graphic>
          <a:graphicData uri="http://schemas.openxmlformats.org/drawingml/2006/table">
            <a:tbl>
              <a:tblPr firstRow="1" bandRow="1">
                <a:tableStyleId>{00A15C55-8517-42AA-B614-E9B94910E393}</a:tableStyleId>
              </a:tblPr>
              <a:tblGrid>
                <a:gridCol w="4447172">
                  <a:extLst>
                    <a:ext uri="{9D8B030D-6E8A-4147-A177-3AD203B41FA5}">
                      <a16:colId xmlns:a16="http://schemas.microsoft.com/office/drawing/2014/main" val="1906700093"/>
                    </a:ext>
                  </a:extLst>
                </a:gridCol>
                <a:gridCol w="2883243">
                  <a:extLst>
                    <a:ext uri="{9D8B030D-6E8A-4147-A177-3AD203B41FA5}">
                      <a16:colId xmlns:a16="http://schemas.microsoft.com/office/drawing/2014/main" val="4294331125"/>
                    </a:ext>
                  </a:extLst>
                </a:gridCol>
                <a:gridCol w="3564956">
                  <a:extLst>
                    <a:ext uri="{9D8B030D-6E8A-4147-A177-3AD203B41FA5}">
                      <a16:colId xmlns:a16="http://schemas.microsoft.com/office/drawing/2014/main" val="3733910711"/>
                    </a:ext>
                  </a:extLst>
                </a:gridCol>
              </a:tblGrid>
              <a:tr h="1934460">
                <a:tc>
                  <a:txBody>
                    <a:bodyPr/>
                    <a:lstStyle/>
                    <a:p>
                      <a:r>
                        <a:rPr lang="en-US" sz="2800"/>
                        <a:t>Categories of beneficiaries under PMEGP (for upgradation of existing units)</a:t>
                      </a:r>
                    </a:p>
                  </a:txBody>
                  <a:tcPr marL="144363" marR="144363" marT="72181" marB="72181"/>
                </a:tc>
                <a:tc>
                  <a:txBody>
                    <a:bodyPr/>
                    <a:lstStyle/>
                    <a:p>
                      <a:r>
                        <a:rPr lang="en-US" sz="2800"/>
                        <a:t>Beneficiary's contribution (of project cost) </a:t>
                      </a:r>
                    </a:p>
                  </a:txBody>
                  <a:tcPr marL="144363" marR="144363" marT="72181" marB="72181"/>
                </a:tc>
                <a:tc>
                  <a:txBody>
                    <a:bodyPr/>
                    <a:lstStyle/>
                    <a:p>
                      <a:r>
                        <a:rPr lang="en-US" sz="2800"/>
                        <a:t>Rate of Subsidy (of project cost) </a:t>
                      </a:r>
                    </a:p>
                  </a:txBody>
                  <a:tcPr marL="144363" marR="144363" marT="72181" marB="72181"/>
                </a:tc>
                <a:extLst>
                  <a:ext uri="{0D108BD9-81ED-4DB2-BD59-A6C34878D82A}">
                    <a16:rowId xmlns:a16="http://schemas.microsoft.com/office/drawing/2014/main" val="2637843660"/>
                  </a:ext>
                </a:extLst>
              </a:tr>
              <a:tr h="1068284">
                <a:tc>
                  <a:txBody>
                    <a:bodyPr/>
                    <a:lstStyle/>
                    <a:p>
                      <a:r>
                        <a:rPr lang="en-US" sz="2800"/>
                        <a:t>All Categories </a:t>
                      </a:r>
                    </a:p>
                  </a:txBody>
                  <a:tcPr marL="144363" marR="144363" marT="72181" marB="72181"/>
                </a:tc>
                <a:tc>
                  <a:txBody>
                    <a:bodyPr/>
                    <a:lstStyle/>
                    <a:p>
                      <a:r>
                        <a:rPr lang="en-US" sz="2800"/>
                        <a:t>10% </a:t>
                      </a:r>
                    </a:p>
                  </a:txBody>
                  <a:tcPr marL="144363" marR="144363" marT="72181" marB="72181"/>
                </a:tc>
                <a:tc>
                  <a:txBody>
                    <a:bodyPr/>
                    <a:lstStyle/>
                    <a:p>
                      <a:r>
                        <a:rPr lang="en-US" sz="2800" dirty="0"/>
                        <a:t>15% (20% in NER and Hill States) </a:t>
                      </a:r>
                    </a:p>
                  </a:txBody>
                  <a:tcPr marL="144363" marR="144363" marT="72181" marB="72181"/>
                </a:tc>
                <a:extLst>
                  <a:ext uri="{0D108BD9-81ED-4DB2-BD59-A6C34878D82A}">
                    <a16:rowId xmlns:a16="http://schemas.microsoft.com/office/drawing/2014/main" val="3052502405"/>
                  </a:ext>
                </a:extLst>
              </a:tr>
            </a:tbl>
          </a:graphicData>
        </a:graphic>
      </p:graphicFrame>
    </p:spTree>
    <p:extLst>
      <p:ext uri="{BB962C8B-B14F-4D97-AF65-F5344CB8AC3E}">
        <p14:creationId xmlns:p14="http://schemas.microsoft.com/office/powerpoint/2010/main" val="4137208188"/>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F72-92F2-E784-56E8-36EC78EA69B1}"/>
              </a:ext>
            </a:extLst>
          </p:cNvPr>
          <p:cNvSpPr>
            <a:spLocks noGrp="1"/>
          </p:cNvSpPr>
          <p:nvPr>
            <p:ph type="title"/>
          </p:nvPr>
        </p:nvSpPr>
        <p:spPr>
          <a:xfrm>
            <a:off x="646111" y="452718"/>
            <a:ext cx="9404723" cy="1400530"/>
          </a:xfrm>
        </p:spPr>
        <p:txBody>
          <a:bodyPr>
            <a:normAutofit/>
          </a:bodyPr>
          <a:lstStyle/>
          <a:p>
            <a:r>
              <a:rPr lang="en-US"/>
              <a:t>For 2</a:t>
            </a:r>
            <a:r>
              <a:rPr lang="en-US" baseline="30000"/>
              <a:t>nd</a:t>
            </a:r>
            <a:r>
              <a:rPr lang="en-US"/>
              <a:t> dose (PMEGP)</a:t>
            </a:r>
            <a:endParaRPr lang="en-US" dirty="0"/>
          </a:p>
        </p:txBody>
      </p:sp>
      <p:graphicFrame>
        <p:nvGraphicFramePr>
          <p:cNvPr id="5" name="Content Placeholder 2">
            <a:extLst>
              <a:ext uri="{FF2B5EF4-FFF2-40B4-BE49-F238E27FC236}">
                <a16:creationId xmlns:a16="http://schemas.microsoft.com/office/drawing/2014/main" id="{76ADEA51-68C8-B949-74BB-B58439540221}"/>
              </a:ext>
            </a:extLst>
          </p:cNvPr>
          <p:cNvGraphicFramePr>
            <a:graphicFrameLocks noGrp="1"/>
          </p:cNvGraphicFramePr>
          <p:nvPr>
            <p:ph idx="1"/>
            <p:extLst>
              <p:ext uri="{D42A27DB-BD31-4B8C-83A1-F6EECF244321}">
                <p14:modId xmlns:p14="http://schemas.microsoft.com/office/powerpoint/2010/main" val="3405402660"/>
              </p:ext>
            </p:extLst>
          </p:nvPr>
        </p:nvGraphicFramePr>
        <p:xfrm>
          <a:off x="324464" y="1386348"/>
          <a:ext cx="11798709" cy="5348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8123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21B837-1F2E-68F9-C2D9-CE6E30CC87C2}"/>
              </a:ext>
            </a:extLst>
          </p:cNvPr>
          <p:cNvSpPr>
            <a:spLocks noGrp="1"/>
          </p:cNvSpPr>
          <p:nvPr>
            <p:ph type="title"/>
          </p:nvPr>
        </p:nvSpPr>
        <p:spPr>
          <a:xfrm>
            <a:off x="648929" y="1063417"/>
            <a:ext cx="3505495" cy="4675396"/>
          </a:xfrm>
        </p:spPr>
        <p:txBody>
          <a:bodyPr anchor="ctr">
            <a:normAutofit/>
          </a:bodyPr>
          <a:lstStyle/>
          <a:p>
            <a:r>
              <a:rPr lang="en-US" sz="3600">
                <a:solidFill>
                  <a:srgbClr val="F2F2F2"/>
                </a:solidFill>
              </a:rPr>
              <a:t>POLICY ON FI &amp; BC MANAGEMENT </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480C1268-5451-5ACC-1704-B751FF489434}"/>
              </a:ext>
            </a:extLst>
          </p:cNvPr>
          <p:cNvGraphicFramePr>
            <a:graphicFrameLocks noGrp="1"/>
          </p:cNvGraphicFramePr>
          <p:nvPr>
            <p:ph idx="1"/>
            <p:extLst>
              <p:ext uri="{D42A27DB-BD31-4B8C-83A1-F6EECF244321}">
                <p14:modId xmlns:p14="http://schemas.microsoft.com/office/powerpoint/2010/main" val="1351038126"/>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3204521"/>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Rectangle 133"/>
          <p:cNvSpPr/>
          <p:nvPr/>
        </p:nvSpPr>
        <p:spPr>
          <a:xfrm>
            <a:off x="572564" y="230704"/>
            <a:ext cx="8811468" cy="523220"/>
          </a:xfrm>
          <a:prstGeom prst="rect">
            <a:avLst/>
          </a:prstGeom>
          <a:solidFill>
            <a:srgbClr val="0070C0"/>
          </a:solidFill>
          <a:ln>
            <a:noFill/>
          </a:ln>
          <a:effectLst>
            <a:outerShdw blurRad="165100" dist="76200" dir="2700000" algn="ctr">
              <a:srgbClr val="000000">
                <a:alpha val="30000"/>
              </a:srgb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8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Financial Inclusion - NSFI</a:t>
            </a:r>
          </a:p>
        </p:txBody>
      </p:sp>
      <p:sp>
        <p:nvSpPr>
          <p:cNvPr id="139" name="Flowchart: Extract 138"/>
          <p:cNvSpPr/>
          <p:nvPr/>
        </p:nvSpPr>
        <p:spPr>
          <a:xfrm rot="5400000" flipH="1">
            <a:off x="9380181" y="504093"/>
            <a:ext cx="647851" cy="143983"/>
          </a:xfrm>
          <a:prstGeom prst="flowChartExtract">
            <a:avLst/>
          </a:prstGeom>
          <a:solidFill>
            <a:srgbClr val="FFC000"/>
          </a:solidFill>
          <a:ln w="76200">
            <a:solidFill>
              <a:srgbClr val="FFC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1" name="Flowchart: Extract 140"/>
          <p:cNvSpPr/>
          <p:nvPr/>
        </p:nvSpPr>
        <p:spPr>
          <a:xfrm rot="16200000">
            <a:off x="12769" y="483661"/>
            <a:ext cx="647851" cy="143983"/>
          </a:xfrm>
          <a:prstGeom prst="flowChartExtract">
            <a:avLst/>
          </a:prstGeom>
          <a:solidFill>
            <a:srgbClr val="FFC000"/>
          </a:solidFill>
          <a:ln w="76200">
            <a:solidFill>
              <a:srgbClr val="FFC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2" name="Frame 131">
            <a:extLst>
              <a:ext uri="{FF2B5EF4-FFF2-40B4-BE49-F238E27FC236}">
                <a16:creationId xmlns:a16="http://schemas.microsoft.com/office/drawing/2014/main" id="{A598FE4A-A893-4B94-91C8-034F76837726}"/>
              </a:ext>
            </a:extLst>
          </p:cNvPr>
          <p:cNvSpPr/>
          <p:nvPr/>
        </p:nvSpPr>
        <p:spPr bwMode="auto">
          <a:xfrm>
            <a:off x="11649" y="9186"/>
            <a:ext cx="12187592" cy="6857977"/>
          </a:xfrm>
          <a:prstGeom prst="frame">
            <a:avLst>
              <a:gd name="adj1" fmla="val 736"/>
            </a:avLst>
          </a:prstGeom>
          <a:solidFill>
            <a:srgbClr val="FFC0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p:cNvPicPr/>
          <p:nvPr/>
        </p:nvPicPr>
        <p:blipFill rotWithShape="1">
          <a:blip r:embed="rId3"/>
          <a:srcRect l="41237" t="23366" r="19187" b="11107"/>
          <a:stretch/>
        </p:blipFill>
        <p:spPr bwMode="auto">
          <a:xfrm>
            <a:off x="0" y="1668553"/>
            <a:ext cx="12044516" cy="5189447"/>
          </a:xfrm>
          <a:prstGeom prst="rect">
            <a:avLst/>
          </a:prstGeom>
          <a:ln>
            <a:noFill/>
          </a:ln>
          <a:extLst>
            <a:ext uri="{53640926-AAD7-44D8-BBD7-CCE9431645EC}">
              <a14:shadowObscured xmlns:a14="http://schemas.microsoft.com/office/drawing/2010/main"/>
            </a:ext>
          </a:extLst>
        </p:spPr>
      </p:pic>
      <p:sp>
        <p:nvSpPr>
          <p:cNvPr id="12" name="TextBox 11"/>
          <p:cNvSpPr txBox="1"/>
          <p:nvPr/>
        </p:nvSpPr>
        <p:spPr>
          <a:xfrm>
            <a:off x="572564" y="923815"/>
            <a:ext cx="11249322" cy="707886"/>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srgbClr val="0000FF"/>
                </a:solidFill>
                <a:effectLst/>
                <a:uLnTx/>
                <a:uFillTx/>
                <a:latin typeface="Calibri"/>
                <a:ea typeface="+mn-ea"/>
                <a:cs typeface="+mn-cs"/>
              </a:rPr>
              <a:t>Financial Inclusion is </a:t>
            </a:r>
            <a:r>
              <a:rPr kumimoji="0" lang="en-IN" sz="2000" b="0" i="0" u="none" strike="noStrike" kern="1200" cap="none" spc="0" normalizeH="0" baseline="0" noProof="0" dirty="0">
                <a:ln>
                  <a:noFill/>
                </a:ln>
                <a:solidFill>
                  <a:prstClr val="black"/>
                </a:solidFill>
                <a:effectLst/>
                <a:uLnTx/>
                <a:uFillTx/>
                <a:latin typeface="Calibri"/>
                <a:ea typeface="+mn-ea"/>
                <a:cs typeface="+mn-cs"/>
              </a:rPr>
              <a:t>“the process of ensuring access to financial services and  timely &amp; adequate credit where needed by vulnerable groups such as weaker sections and low income groups at an affordable cost.”</a:t>
            </a:r>
          </a:p>
        </p:txBody>
      </p:sp>
    </p:spTree>
    <p:extLst>
      <p:ext uri="{BB962C8B-B14F-4D97-AF65-F5344CB8AC3E}">
        <p14:creationId xmlns:p14="http://schemas.microsoft.com/office/powerpoint/2010/main" val="26235045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17EA40DB-6CD1-6899-E04A-FC5927AE887C}"/>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Minimum AND Maximum Distance</a:t>
            </a:r>
          </a:p>
        </p:txBody>
      </p:sp>
      <p:sp>
        <p:nvSpPr>
          <p:cNvPr id="3" name="Content Placeholder 2">
            <a:extLst>
              <a:ext uri="{FF2B5EF4-FFF2-40B4-BE49-F238E27FC236}">
                <a16:creationId xmlns:a16="http://schemas.microsoft.com/office/drawing/2014/main" id="{A576DFC0-0474-B6B6-888C-94E81DB6DF42}"/>
              </a:ext>
            </a:extLst>
          </p:cNvPr>
          <p:cNvSpPr>
            <a:spLocks noGrp="1"/>
          </p:cNvSpPr>
          <p:nvPr>
            <p:ph idx="1"/>
          </p:nvPr>
        </p:nvSpPr>
        <p:spPr>
          <a:xfrm>
            <a:off x="717755" y="2452349"/>
            <a:ext cx="10874477" cy="4223753"/>
          </a:xfrm>
        </p:spPr>
        <p:txBody>
          <a:bodyPr>
            <a:normAutofit/>
          </a:bodyPr>
          <a:lstStyle/>
          <a:p>
            <a:pPr>
              <a:lnSpc>
                <a:spcPct val="90000"/>
              </a:lnSpc>
            </a:pPr>
            <a:r>
              <a:rPr lang="en-US" sz="1900"/>
              <a:t>There is no minimum distance criteria from the Base Branch to the BC location, with a covenant that no BC shall operate inside / near to the Branch Premises (i.e., not placing a BC within </a:t>
            </a:r>
            <a:r>
              <a:rPr lang="en-US" sz="1900">
                <a:highlight>
                  <a:srgbClr val="00FF00"/>
                </a:highlight>
              </a:rPr>
              <a:t>500 metres </a:t>
            </a:r>
            <a:r>
              <a:rPr lang="en-US" sz="1900"/>
              <a:t>radius from Branch), subject to compliance of NRLM guidelines.</a:t>
            </a:r>
          </a:p>
          <a:p>
            <a:pPr>
              <a:lnSpc>
                <a:spcPct val="90000"/>
              </a:lnSpc>
            </a:pPr>
            <a:r>
              <a:rPr lang="en-US" sz="1900"/>
              <a:t>With regard to maximum distance criteria, the distance between the place of business of a BC (BC Location / BC Point) and the base branch should ordinarily not exceed </a:t>
            </a:r>
            <a:r>
              <a:rPr lang="en-US" sz="1900">
                <a:highlight>
                  <a:srgbClr val="00FF00"/>
                </a:highlight>
              </a:rPr>
              <a:t>10 KMs in rural, semi-urban (non SSA) and urban areas </a:t>
            </a:r>
            <a:r>
              <a:rPr lang="en-US" sz="1900"/>
              <a:t>and </a:t>
            </a:r>
            <a:r>
              <a:rPr lang="en-US" sz="1900">
                <a:highlight>
                  <a:srgbClr val="00FF00"/>
                </a:highlight>
              </a:rPr>
              <a:t>5 KMs </a:t>
            </a:r>
            <a:r>
              <a:rPr lang="en-US" sz="1900"/>
              <a:t>in metropolitan centres. However, Zonal Managers/ Zonal Heads may permit / decide upon the maximum distance criteria, on a case to case basis. </a:t>
            </a:r>
          </a:p>
          <a:p>
            <a:pPr>
              <a:lnSpc>
                <a:spcPct val="90000"/>
              </a:lnSpc>
            </a:pPr>
            <a:r>
              <a:rPr lang="en-US" sz="1900"/>
              <a:t>While recommending such applications, beyond the specified distance criteria, BCAC must comment upon the parameters specified</a:t>
            </a:r>
            <a:endParaRPr lang="en-US" sz="1900" dirty="0"/>
          </a:p>
        </p:txBody>
      </p:sp>
    </p:spTree>
    <p:extLst>
      <p:ext uri="{BB962C8B-B14F-4D97-AF65-F5344CB8AC3E}">
        <p14:creationId xmlns:p14="http://schemas.microsoft.com/office/powerpoint/2010/main" val="1314165656"/>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5CDE624D-7C74-5D85-32A9-A9AE3D936749}"/>
              </a:ext>
            </a:extLst>
          </p:cNvPr>
          <p:cNvSpPr>
            <a:spLocks noGrp="1"/>
          </p:cNvSpPr>
          <p:nvPr>
            <p:ph type="title"/>
          </p:nvPr>
        </p:nvSpPr>
        <p:spPr>
          <a:xfrm>
            <a:off x="1103312" y="452718"/>
            <a:ext cx="8947522" cy="1400530"/>
          </a:xfrm>
        </p:spPr>
        <p:txBody>
          <a:bodyPr anchor="ctr">
            <a:normAutofit/>
          </a:bodyPr>
          <a:lstStyle/>
          <a:p>
            <a:r>
              <a:rPr lang="en-US" sz="3900">
                <a:solidFill>
                  <a:srgbClr val="FFFFFF"/>
                </a:solidFill>
              </a:rPr>
              <a:t>Approval of New BC Location / Engagement / Replacement of BC </a:t>
            </a:r>
          </a:p>
        </p:txBody>
      </p:sp>
      <p:sp>
        <p:nvSpPr>
          <p:cNvPr id="7" name="Content Placeholder 2">
            <a:extLst>
              <a:ext uri="{FF2B5EF4-FFF2-40B4-BE49-F238E27FC236}">
                <a16:creationId xmlns:a16="http://schemas.microsoft.com/office/drawing/2014/main" id="{759AD698-E3B5-4483-2D64-A2E646D0BBDA}"/>
              </a:ext>
            </a:extLst>
          </p:cNvPr>
          <p:cNvSpPr>
            <a:spLocks noGrp="1"/>
          </p:cNvSpPr>
          <p:nvPr>
            <p:ph idx="1"/>
          </p:nvPr>
        </p:nvSpPr>
        <p:spPr>
          <a:xfrm>
            <a:off x="1103312" y="2763520"/>
            <a:ext cx="8946541" cy="3484879"/>
          </a:xfrm>
        </p:spPr>
        <p:txBody>
          <a:bodyPr>
            <a:normAutofit/>
          </a:bodyPr>
          <a:lstStyle/>
          <a:p>
            <a:r>
              <a:rPr lang="en-US"/>
              <a:t>BCAC Committee –</a:t>
            </a:r>
          </a:p>
          <a:p>
            <a:r>
              <a:rPr lang="en-US"/>
              <a:t> Constitution </a:t>
            </a:r>
          </a:p>
          <a:p>
            <a:r>
              <a:rPr lang="en-US"/>
              <a:t>(1) Zonal Manager – Chairman &amp; Member</a:t>
            </a:r>
          </a:p>
          <a:p>
            <a:r>
              <a:rPr lang="en-US"/>
              <a:t> (2) Deputy Zonal Manager/ Second-</a:t>
            </a:r>
            <a:r>
              <a:rPr lang="en-US" err="1"/>
              <a:t>inCommand</a:t>
            </a:r>
            <a:r>
              <a:rPr lang="en-US"/>
              <a:t> - Member </a:t>
            </a:r>
          </a:p>
          <a:p>
            <a:r>
              <a:rPr lang="en-US"/>
              <a:t>(3) CMs / SMs in Zonal Office - Two Members </a:t>
            </a:r>
          </a:p>
          <a:p>
            <a:r>
              <a:rPr lang="en-US"/>
              <a:t>(4) FI Nodal Officer in charge of FI activities at ZO as Convener. </a:t>
            </a:r>
          </a:p>
        </p:txBody>
      </p:sp>
    </p:spTree>
    <p:extLst>
      <p:ext uri="{BB962C8B-B14F-4D97-AF65-F5344CB8AC3E}">
        <p14:creationId xmlns:p14="http://schemas.microsoft.com/office/powerpoint/2010/main" val="2604653901"/>
      </p:ext>
    </p:extLst>
  </p:cSld>
  <p:clrMapOvr>
    <a:overrideClrMapping bg1="lt1" tx1="dk1" bg2="lt2" tx2="dk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1B37D-36DB-329B-0862-FAD5073E6438}"/>
              </a:ext>
            </a:extLst>
          </p:cNvPr>
          <p:cNvSpPr>
            <a:spLocks noGrp="1"/>
          </p:cNvSpPr>
          <p:nvPr>
            <p:ph type="title"/>
          </p:nvPr>
        </p:nvSpPr>
        <p:spPr>
          <a:xfrm>
            <a:off x="646111" y="452718"/>
            <a:ext cx="9404723" cy="1400530"/>
          </a:xfrm>
        </p:spPr>
        <p:txBody>
          <a:bodyPr>
            <a:normAutofit/>
          </a:bodyPr>
          <a:lstStyle/>
          <a:p>
            <a:r>
              <a:rPr lang="en-US" dirty="0"/>
              <a:t>Monitoring of </a:t>
            </a:r>
            <a:r>
              <a:rPr lang="en-US" dirty="0" err="1"/>
              <a:t>Bcs</a:t>
            </a:r>
            <a:endParaRPr lang="en-US" dirty="0"/>
          </a:p>
        </p:txBody>
      </p:sp>
      <p:graphicFrame>
        <p:nvGraphicFramePr>
          <p:cNvPr id="5" name="Content Placeholder 2">
            <a:extLst>
              <a:ext uri="{FF2B5EF4-FFF2-40B4-BE49-F238E27FC236}">
                <a16:creationId xmlns:a16="http://schemas.microsoft.com/office/drawing/2014/main" id="{6FB9BB21-8FC1-D9A7-1DE3-19FAD2B7BFC9}"/>
              </a:ext>
            </a:extLst>
          </p:cNvPr>
          <p:cNvGraphicFramePr>
            <a:graphicFrameLocks noGrp="1"/>
          </p:cNvGraphicFramePr>
          <p:nvPr>
            <p:ph idx="1"/>
            <p:extLst>
              <p:ext uri="{D42A27DB-BD31-4B8C-83A1-F6EECF244321}">
                <p14:modId xmlns:p14="http://schemas.microsoft.com/office/powerpoint/2010/main" val="380748668"/>
              </p:ext>
            </p:extLst>
          </p:nvPr>
        </p:nvGraphicFramePr>
        <p:xfrm>
          <a:off x="646111" y="2140085"/>
          <a:ext cx="10218534"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81109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892DBD-5E3F-6DF0-010F-B16291372AA8}"/>
              </a:ext>
            </a:extLst>
          </p:cNvPr>
          <p:cNvSpPr>
            <a:spLocks noGrp="1"/>
          </p:cNvSpPr>
          <p:nvPr>
            <p:ph type="title"/>
          </p:nvPr>
        </p:nvSpPr>
        <p:spPr>
          <a:xfrm>
            <a:off x="648929" y="1063417"/>
            <a:ext cx="3505495" cy="4675396"/>
          </a:xfrm>
        </p:spPr>
        <p:txBody>
          <a:bodyPr anchor="ctr">
            <a:normAutofit/>
          </a:bodyPr>
          <a:lstStyle/>
          <a:p>
            <a:r>
              <a:rPr lang="en-US" sz="3600">
                <a:solidFill>
                  <a:srgbClr val="F2F2F2"/>
                </a:solidFill>
              </a:rPr>
              <a:t>Payment of Commission and Renumeration </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BA6F5BCD-9A5F-3A85-816B-B3C43C0F4361}"/>
              </a:ext>
            </a:extLst>
          </p:cNvPr>
          <p:cNvGraphicFramePr>
            <a:graphicFrameLocks noGrp="1"/>
          </p:cNvGraphicFramePr>
          <p:nvPr>
            <p:ph idx="1"/>
            <p:extLst>
              <p:ext uri="{D42A27DB-BD31-4B8C-83A1-F6EECF244321}">
                <p14:modId xmlns:p14="http://schemas.microsoft.com/office/powerpoint/2010/main" val="4042241116"/>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7018888"/>
      </p:ext>
    </p:extLst>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8"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CABB605-A437-09F7-1926-A04CC3773D86}"/>
              </a:ext>
            </a:extLst>
          </p:cNvPr>
          <p:cNvSpPr>
            <a:spLocks noGrp="1"/>
          </p:cNvSpPr>
          <p:nvPr>
            <p:ph type="title"/>
          </p:nvPr>
        </p:nvSpPr>
        <p:spPr>
          <a:xfrm>
            <a:off x="648930" y="629267"/>
            <a:ext cx="9252154" cy="1016654"/>
          </a:xfrm>
        </p:spPr>
        <p:txBody>
          <a:bodyPr>
            <a:normAutofit/>
          </a:bodyPr>
          <a:lstStyle/>
          <a:p>
            <a:r>
              <a:rPr lang="en-US">
                <a:solidFill>
                  <a:srgbClr val="EBEBEB"/>
                </a:solidFill>
              </a:rPr>
              <a:t>Inactive BC</a:t>
            </a:r>
          </a:p>
        </p:txBody>
      </p:sp>
      <p:sp>
        <p:nvSpPr>
          <p:cNvPr id="30" name="Rectangle 29">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Freeform: Shape 31">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21" name="Content Placeholder 2">
            <a:extLst>
              <a:ext uri="{FF2B5EF4-FFF2-40B4-BE49-F238E27FC236}">
                <a16:creationId xmlns:a16="http://schemas.microsoft.com/office/drawing/2014/main" id="{B0C404A4-358E-C433-4FDA-BC7F588435BF}"/>
              </a:ext>
            </a:extLst>
          </p:cNvPr>
          <p:cNvGraphicFramePr>
            <a:graphicFrameLocks noGrp="1"/>
          </p:cNvGraphicFramePr>
          <p:nvPr>
            <p:ph idx="1"/>
            <p:extLst>
              <p:ext uri="{D42A27DB-BD31-4B8C-83A1-F6EECF244321}">
                <p14:modId xmlns:p14="http://schemas.microsoft.com/office/powerpoint/2010/main" val="4246668068"/>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7669640"/>
      </p:ext>
    </p:extLst>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23" name="Freeform: Shape 22">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433A013D-D5C3-1FF3-64DF-C2FFEF54FFC0}"/>
              </a:ext>
            </a:extLst>
          </p:cNvPr>
          <p:cNvSpPr>
            <a:spLocks noGrp="1"/>
          </p:cNvSpPr>
          <p:nvPr>
            <p:ph type="title"/>
          </p:nvPr>
        </p:nvSpPr>
        <p:spPr>
          <a:xfrm>
            <a:off x="1154955" y="1447800"/>
            <a:ext cx="6974915" cy="3329581"/>
          </a:xfrm>
        </p:spPr>
        <p:txBody>
          <a:bodyPr vert="horz" lIns="91440" tIns="45720" rIns="91440" bIns="45720" rtlCol="0" anchor="b">
            <a:normAutofit/>
          </a:bodyPr>
          <a:lstStyle/>
          <a:p>
            <a:r>
              <a:rPr lang="en-US" sz="7200" b="0" i="0" kern="1200" dirty="0">
                <a:solidFill>
                  <a:schemeClr val="tx2"/>
                </a:solidFill>
                <a:latin typeface="+mj-lt"/>
                <a:ea typeface="+mj-ea"/>
                <a:cs typeface="+mj-cs"/>
              </a:rPr>
              <a:t>MCQs on FI AND AGRI</a:t>
            </a:r>
          </a:p>
        </p:txBody>
      </p:sp>
      <p:sp>
        <p:nvSpPr>
          <p:cNvPr id="25" name="Rectangle 24">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915576065"/>
      </p:ext>
    </p:extLst>
  </p:cSld>
  <p:clrMapOvr>
    <a:overrideClrMapping bg1="lt1" tx1="dk1" bg2="lt2" tx2="dk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1" y="502276"/>
            <a:ext cx="10354614" cy="3548560"/>
          </a:xfrm>
        </p:spPr>
        <p:txBody>
          <a:bodyPr/>
          <a:lstStyle/>
          <a:p>
            <a:pPr marL="342900" marR="0" lvl="0" indent="-342900">
              <a:lnSpc>
                <a:spcPct val="107000"/>
              </a:lnSpc>
              <a:spcBef>
                <a:spcPts val="0"/>
              </a:spcBef>
              <a:spcAft>
                <a:spcPts val="1200"/>
              </a:spcAft>
              <a:tabLst>
                <a:tab pos="457200" algn="l"/>
              </a:tabLst>
            </a:pP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What is the maximum tenure for repayment of Retail Jewel Loans in EMI mode?</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 12 months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b) 24 months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c) 35 months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d) 48 months</a:t>
            </a:r>
            <a:endParaRPr lang="en-US" sz="4000" kern="100" dirty="0">
              <a:solidFill>
                <a:schemeClr val="tx1"/>
              </a:solidFill>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32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Answer:</a:t>
            </a:r>
            <a:r>
              <a:rPr lang="en-US" sz="32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c) 35 months</a:t>
            </a:r>
            <a:endParaRPr lang="en-US" sz="3200" kern="100" dirty="0">
              <a:solidFill>
                <a:schemeClr val="tx1"/>
              </a:solidFill>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376864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3335" y="502276"/>
            <a:ext cx="11153104" cy="4275104"/>
          </a:xfrm>
        </p:spPr>
        <p:txBody>
          <a:bodyPr/>
          <a:lstStyle/>
          <a:p>
            <a:pPr marL="342900" marR="0" lvl="0" indent="-342900">
              <a:lnSpc>
                <a:spcPct val="107000"/>
              </a:lnSpc>
              <a:spcBef>
                <a:spcPts val="0"/>
              </a:spcBef>
              <a:spcAft>
                <a:spcPts val="1200"/>
              </a:spcAft>
              <a:tabLst>
                <a:tab pos="457200" algn="l"/>
              </a:tabLst>
            </a:pP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What is the maximum number of jewel loans a customer can avail at any point of time, including </a:t>
            </a:r>
            <a:r>
              <a:rPr lang="en-US" sz="3600" b="1" kern="0" dirty="0" err="1">
                <a:solidFill>
                  <a:schemeClr val="tx1"/>
                </a:solidFill>
                <a:latin typeface="Segoe UI" panose="020B0502040204020203" pitchFamily="34" charset="0"/>
                <a:ea typeface="Times New Roman" panose="02020603050405020304" pitchFamily="18" charset="0"/>
                <a:cs typeface="Times New Roman" panose="02020603050405020304" pitchFamily="18" charset="0"/>
              </a:rPr>
              <a:t>Agri</a:t>
            </a: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Retail, and MSME?</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 3</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b) 4</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c) 5</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d) 6</a:t>
            </a:r>
            <a:endParaRPr lang="en-US" sz="4000" kern="100" dirty="0">
              <a:solidFill>
                <a:schemeClr val="tx1"/>
              </a:solidFill>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Answer:</a:t>
            </a:r>
            <a:r>
              <a:rPr lang="en-US"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c) 5</a:t>
            </a:r>
            <a:endParaRPr lang="en-US" sz="2000" kern="100" dirty="0">
              <a:solidFill>
                <a:schemeClr val="tx1"/>
              </a:solidFill>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43179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8" y="502276"/>
            <a:ext cx="11475075" cy="4134118"/>
          </a:xfrm>
        </p:spPr>
        <p:txBody>
          <a:bodyPr/>
          <a:lstStyle/>
          <a:p>
            <a:pPr marR="0" lvl="0">
              <a:lnSpc>
                <a:spcPct val="107000"/>
              </a:lnSpc>
              <a:spcBef>
                <a:spcPts val="0"/>
              </a:spcBef>
              <a:spcAft>
                <a:spcPts val="800"/>
              </a:spcAft>
              <a:tabLst>
                <a:tab pos="457200" algn="l"/>
              </a:tabLst>
            </a:pPr>
            <a:r>
              <a:rPr lang="en-US" sz="3600" b="1" kern="100" dirty="0">
                <a:solidFill>
                  <a:srgbClr val="EBEBEB"/>
                </a:solidFill>
                <a:latin typeface="Aptos"/>
                <a:ea typeface="Aptos"/>
                <a:cs typeface="Times New Roman" panose="02020603050405020304" pitchFamily="18" charset="0"/>
              </a:rPr>
              <a:t>Who should be the sanctioning authority if the existing and proposed Jewel Loan amount exceeds Rs.10.00 lakh per borrower?</a:t>
            </a:r>
            <a:br>
              <a:rPr lang="en-US" sz="3600" kern="100" dirty="0">
                <a:solidFill>
                  <a:srgbClr val="EBEBEB"/>
                </a:solidFill>
                <a:latin typeface="Aptos"/>
                <a:ea typeface="Aptos"/>
                <a:cs typeface="Times New Roman" panose="02020603050405020304" pitchFamily="18" charset="0"/>
              </a:rPr>
            </a:br>
            <a:r>
              <a:rPr lang="en-US" sz="3600" kern="100" dirty="0">
                <a:solidFill>
                  <a:srgbClr val="EBEBEB"/>
                </a:solidFill>
                <a:latin typeface="Aptos"/>
                <a:ea typeface="Aptos"/>
                <a:cs typeface="Times New Roman" panose="02020603050405020304" pitchFamily="18" charset="0"/>
              </a:rPr>
              <a:t>a) Branch Manager</a:t>
            </a:r>
            <a:br>
              <a:rPr lang="en-US" sz="3600" kern="100" dirty="0">
                <a:solidFill>
                  <a:srgbClr val="EBEBEB"/>
                </a:solidFill>
                <a:latin typeface="Aptos"/>
                <a:ea typeface="Aptos"/>
                <a:cs typeface="Times New Roman" panose="02020603050405020304" pitchFamily="18" charset="0"/>
              </a:rPr>
            </a:br>
            <a:r>
              <a:rPr lang="en-US" sz="3600" kern="100" dirty="0">
                <a:solidFill>
                  <a:srgbClr val="EBEBEB"/>
                </a:solidFill>
                <a:latin typeface="Aptos"/>
                <a:ea typeface="Aptos"/>
                <a:cs typeface="Times New Roman" panose="02020603050405020304" pitchFamily="18" charset="0"/>
              </a:rPr>
              <a:t>b) Zonal Manager</a:t>
            </a:r>
            <a:br>
              <a:rPr lang="en-US" sz="3600" kern="100" dirty="0">
                <a:solidFill>
                  <a:srgbClr val="EBEBEB"/>
                </a:solidFill>
                <a:latin typeface="Aptos"/>
                <a:ea typeface="Aptos"/>
                <a:cs typeface="Times New Roman" panose="02020603050405020304" pitchFamily="18" charset="0"/>
              </a:rPr>
            </a:br>
            <a:r>
              <a:rPr lang="en-US" sz="3600" kern="100" dirty="0">
                <a:solidFill>
                  <a:srgbClr val="EBEBEB"/>
                </a:solidFill>
                <a:latin typeface="Aptos"/>
                <a:ea typeface="Aptos"/>
                <a:cs typeface="Times New Roman" panose="02020603050405020304" pitchFamily="18" charset="0"/>
              </a:rPr>
              <a:t>c) Assistant Branch Manager</a:t>
            </a:r>
            <a:br>
              <a:rPr lang="en-US" sz="3600" kern="100" dirty="0">
                <a:solidFill>
                  <a:srgbClr val="EBEBEB"/>
                </a:solidFill>
                <a:latin typeface="Aptos"/>
                <a:ea typeface="Aptos"/>
                <a:cs typeface="Times New Roman" panose="02020603050405020304" pitchFamily="18" charset="0"/>
              </a:rPr>
            </a:br>
            <a:r>
              <a:rPr lang="en-US" sz="3600" kern="100" dirty="0">
                <a:solidFill>
                  <a:srgbClr val="EBEBEB"/>
                </a:solidFill>
                <a:latin typeface="Aptos"/>
                <a:ea typeface="Aptos"/>
                <a:cs typeface="Times New Roman" panose="02020603050405020304" pitchFamily="18" charset="0"/>
              </a:rPr>
              <a:t>d) Jewel Appraiser</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a) Branch Manager</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164052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0762" y="-1"/>
            <a:ext cx="10290218" cy="4559121"/>
          </a:xfrm>
        </p:spPr>
        <p:txBody>
          <a:bodyPr/>
          <a:lstStyle/>
          <a:p>
            <a:pPr marL="342900" marR="0" lvl="0" indent="-342900">
              <a:lnSpc>
                <a:spcPct val="107000"/>
              </a:lnSpc>
              <a:spcBef>
                <a:spcPts val="0"/>
              </a:spcBef>
              <a:spcAft>
                <a:spcPts val="800"/>
              </a:spcAft>
              <a:buFont typeface="+mj-lt"/>
              <a:buAutoNum type="arabicPeriod"/>
              <a:tabLst>
                <a:tab pos="457200" algn="l"/>
              </a:tabLst>
            </a:pPr>
            <a:r>
              <a:rPr lang="en-US" sz="3600" b="1" kern="100" dirty="0">
                <a:latin typeface="Aptos"/>
                <a:ea typeface="Aptos"/>
                <a:cs typeface="Times New Roman" panose="02020603050405020304" pitchFamily="18" charset="0"/>
              </a:rPr>
              <a:t>What is the maximum amount of gold coins that can be accepted as security per customer?</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a) 10 grams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b) 25 grams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c) 50 grams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d) 100 grams</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c) 50 grams</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427413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972" y="502276"/>
            <a:ext cx="11204619" cy="4456090"/>
          </a:xfrm>
        </p:spPr>
        <p:txBody>
          <a:bodyPr/>
          <a:lstStyle/>
          <a:p>
            <a:pPr marL="342900" marR="0" lvl="0" indent="-342900">
              <a:lnSpc>
                <a:spcPct val="107000"/>
              </a:lnSpc>
              <a:spcBef>
                <a:spcPts val="0"/>
              </a:spcBef>
              <a:spcAft>
                <a:spcPts val="800"/>
              </a:spcAft>
              <a:buFont typeface="+mj-lt"/>
              <a:buAutoNum type="arabicPeriod"/>
              <a:tabLst>
                <a:tab pos="457200" algn="l"/>
              </a:tabLst>
            </a:pPr>
            <a:r>
              <a:rPr lang="en-US" sz="3600" b="1" kern="100" dirty="0">
                <a:latin typeface="Aptos"/>
                <a:ea typeface="Aptos"/>
                <a:cs typeface="Times New Roman" panose="02020603050405020304" pitchFamily="18" charset="0"/>
              </a:rPr>
              <a:t>What is the compensation value for stones/gems pledged by the customer?</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a) 5% of value or Rs.5,000/-, whichever is lower</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b) 10% of value or Rs.10,000/-, whichever is lower</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c) 15% of value or Rs.15,000/-, whichever is lower</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d) 20% of value or Rs.20,000/-, whichever is lower</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b) 10% of value or Rs.10,000/-, whichever is lower</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218036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0" y="502276"/>
            <a:ext cx="10393251" cy="3548560"/>
          </a:xfrm>
        </p:spPr>
        <p:txBody>
          <a:bodyPr/>
          <a:lstStyle/>
          <a:p>
            <a:pPr marL="342900" marR="0" lvl="0" indent="-342900">
              <a:lnSpc>
                <a:spcPct val="107000"/>
              </a:lnSpc>
              <a:spcBef>
                <a:spcPts val="0"/>
              </a:spcBef>
              <a:spcAft>
                <a:spcPts val="1200"/>
              </a:spcAft>
              <a:tabLst>
                <a:tab pos="457200" algn="l"/>
              </a:tabLst>
            </a:pP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Within how many months should the auction be conducted from the date of overdue?</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 3 months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b) 6 months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c) 9 months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d) 12 months</a:t>
            </a:r>
            <a:endParaRPr lang="en-US" sz="4000" kern="100" dirty="0">
              <a:solidFill>
                <a:schemeClr val="tx1"/>
              </a:solidFill>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Answer:</a:t>
            </a:r>
            <a:r>
              <a:rPr lang="en-US"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b) 6 months</a:t>
            </a:r>
            <a:endParaRPr lang="en-US" sz="2000" kern="100" dirty="0">
              <a:solidFill>
                <a:schemeClr val="tx1"/>
              </a:solidFill>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187177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1543" y="266302"/>
            <a:ext cx="8372482" cy="4391696"/>
          </a:xfrm>
        </p:spPr>
        <p:txBody>
          <a:bodyPr/>
          <a:lstStyle/>
          <a:p>
            <a:pPr marL="342900" marR="0" lvl="0" indent="-342900">
              <a:lnSpc>
                <a:spcPct val="107000"/>
              </a:lnSpc>
              <a:spcBef>
                <a:spcPts val="0"/>
              </a:spcBef>
              <a:spcAft>
                <a:spcPts val="1200"/>
              </a:spcAft>
              <a:tabLst>
                <a:tab pos="457200" algn="l"/>
              </a:tabLst>
            </a:pP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What is the trigger Loan-To-Value (LTV) percentage for </a:t>
            </a:r>
            <a:r>
              <a:rPr lang="en-US" sz="3600" b="1" kern="0" dirty="0" err="1">
                <a:solidFill>
                  <a:schemeClr val="tx1"/>
                </a:solidFill>
                <a:latin typeface="Segoe UI" panose="020B0502040204020203" pitchFamily="34" charset="0"/>
                <a:ea typeface="Times New Roman" panose="02020603050405020304" pitchFamily="18" charset="0"/>
                <a:cs typeface="Times New Roman" panose="02020603050405020304" pitchFamily="18" charset="0"/>
              </a:rPr>
              <a:t>Agri</a:t>
            </a: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Jewel loans?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 70%</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b) 75%</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c) 85%</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d) 90%</a:t>
            </a:r>
            <a:endParaRPr lang="en-US" sz="4000" kern="100" dirty="0">
              <a:solidFill>
                <a:schemeClr val="tx1"/>
              </a:solidFill>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Answer:</a:t>
            </a:r>
            <a:r>
              <a:rPr lang="en-US"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d) 90%</a:t>
            </a:r>
            <a:endParaRPr lang="en-US" sz="2000" kern="100" dirty="0">
              <a:solidFill>
                <a:schemeClr val="tx1"/>
              </a:solidFill>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208246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0556" y="1228820"/>
            <a:ext cx="9414456" cy="3548560"/>
          </a:xfrm>
        </p:spPr>
        <p:txBody>
          <a:bodyPr/>
          <a:lstStyle/>
          <a:p>
            <a:pPr marL="342900" marR="0" lvl="0" indent="-342900">
              <a:lnSpc>
                <a:spcPct val="107000"/>
              </a:lnSpc>
              <a:spcBef>
                <a:spcPts val="0"/>
              </a:spcBef>
              <a:spcAft>
                <a:spcPts val="1200"/>
              </a:spcAft>
              <a:tabLst>
                <a:tab pos="457200" algn="l"/>
              </a:tabLst>
            </a:pPr>
            <a:r>
              <a:rPr lang="en-US" sz="3600"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What is the maximum number of decimals allowed for the weight of gold entered in CBS?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 1 decimal</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b) 2 decimals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c) 3 decimals</a:t>
            </a:r>
            <a:br>
              <a:rPr lang="en-US" sz="4000" kern="100" dirty="0">
                <a:solidFill>
                  <a:schemeClr val="tx1"/>
                </a:solidFill>
                <a:latin typeface="Aptos"/>
                <a:ea typeface="Aptos"/>
                <a:cs typeface="Times New Roman" panose="02020603050405020304" pitchFamily="18" charset="0"/>
              </a:rPr>
            </a:br>
            <a:r>
              <a:rPr lang="en-US" sz="3600"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d) 4 decimals</a:t>
            </a:r>
            <a:endParaRPr lang="en-US" sz="4000" kern="100" dirty="0">
              <a:solidFill>
                <a:schemeClr val="tx1"/>
              </a:solidFill>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Answer:</a:t>
            </a:r>
            <a:r>
              <a:rPr lang="en-US" kern="0" dirty="0">
                <a:solidFill>
                  <a:schemeClr val="tx1"/>
                </a:solidFill>
                <a:latin typeface="Segoe UI" panose="020B0502040204020203" pitchFamily="34" charset="0"/>
                <a:ea typeface="Times New Roman" panose="02020603050405020304" pitchFamily="18" charset="0"/>
                <a:cs typeface="Times New Roman" panose="02020603050405020304" pitchFamily="18" charset="0"/>
              </a:rPr>
              <a:t> c) 3 decimals</a:t>
            </a:r>
            <a:endParaRPr lang="en-US" sz="2000" kern="100" dirty="0">
              <a:solidFill>
                <a:schemeClr val="tx1"/>
              </a:solidFill>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23343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1" y="502275"/>
            <a:ext cx="8372482" cy="4146997"/>
          </a:xfrm>
        </p:spPr>
        <p:txBody>
          <a:bodyPr/>
          <a:lstStyle/>
          <a:p>
            <a:pPr marL="342900" marR="0" lvl="0" indent="-342900">
              <a:lnSpc>
                <a:spcPct val="107000"/>
              </a:lnSpc>
              <a:spcBef>
                <a:spcPts val="0"/>
              </a:spcBef>
              <a:spcAft>
                <a:spcPts val="800"/>
              </a:spcAft>
              <a:buFont typeface="+mj-lt"/>
              <a:buAutoNum type="arabicPeriod"/>
              <a:tabLst>
                <a:tab pos="457200" algn="l"/>
              </a:tabLst>
            </a:pPr>
            <a:r>
              <a:rPr lang="en-US" sz="3600" b="1" kern="100" dirty="0">
                <a:latin typeface="Aptos"/>
                <a:ea typeface="Aptos"/>
                <a:cs typeface="Times New Roman" panose="02020603050405020304" pitchFamily="18" charset="0"/>
              </a:rPr>
              <a:t>What is the minimum carat fineness for jewels to be accepted as security for a loan?</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a) 18 carats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b) 20 carats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c) 22 carats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d) 24 carats</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a) 18 carats</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27334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0" y="502276"/>
            <a:ext cx="9594761" cy="4095482"/>
          </a:xfrm>
        </p:spPr>
        <p:txBody>
          <a:bodyPr/>
          <a:lstStyle/>
          <a:p>
            <a:pPr marL="342900" marR="0" lvl="0" indent="-342900">
              <a:lnSpc>
                <a:spcPct val="107000"/>
              </a:lnSpc>
              <a:spcBef>
                <a:spcPts val="0"/>
              </a:spcBef>
              <a:spcAft>
                <a:spcPts val="800"/>
              </a:spcAft>
              <a:buFont typeface="+mj-lt"/>
              <a:buAutoNum type="arabicPeriod"/>
              <a:tabLst>
                <a:tab pos="457200" algn="l"/>
              </a:tabLst>
            </a:pPr>
            <a:r>
              <a:rPr lang="en-US" sz="3600" b="1" kern="100" dirty="0">
                <a:latin typeface="Aptos"/>
                <a:ea typeface="Aptos"/>
                <a:cs typeface="Times New Roman" panose="02020603050405020304" pitchFamily="18" charset="0"/>
              </a:rPr>
              <a:t>Which feature is NOT included in the Mobile App for Panel Jewel Appraisers?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a) Capturing images of pledged jewels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b) Digital valuation certificate</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c) Online loan disbursement</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d) Unique ID generation</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c) Online loan disbursement</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275050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1" y="502276"/>
            <a:ext cx="8372482" cy="3548560"/>
          </a:xfrm>
        </p:spPr>
        <p:txBody>
          <a:bodyPr/>
          <a:lstStyle/>
          <a:p>
            <a:pPr marL="342900" marR="0" lvl="0" indent="-342900">
              <a:lnSpc>
                <a:spcPct val="107000"/>
              </a:lnSpc>
              <a:spcBef>
                <a:spcPts val="0"/>
              </a:spcBef>
              <a:spcAft>
                <a:spcPts val="800"/>
              </a:spcAft>
              <a:buFont typeface="+mj-lt"/>
              <a:buAutoNum type="arabicPeriod"/>
              <a:tabLst>
                <a:tab pos="457200" algn="l"/>
              </a:tabLst>
            </a:pPr>
            <a:r>
              <a:rPr lang="en-US" sz="3600" b="1" kern="100" dirty="0">
                <a:latin typeface="Aptos"/>
                <a:ea typeface="Aptos"/>
                <a:cs typeface="Times New Roman" panose="02020603050405020304" pitchFamily="18" charset="0"/>
              </a:rPr>
              <a:t>What is the maximum fee structure for jewel appraisal in metro cities?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a) Rs.300/- per loan</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b) Rs.400/- per loan</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c) Rs.500/- per loan</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d) Rs.600/- per loan</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c) Rs.500/- per loan</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427758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1" y="502276"/>
            <a:ext cx="8847786" cy="3548560"/>
          </a:xfrm>
        </p:spPr>
        <p:txBody>
          <a:bodyPr/>
          <a:lstStyle/>
          <a:p>
            <a:pPr marL="342900" marR="0" lvl="0" indent="-342900">
              <a:lnSpc>
                <a:spcPct val="107000"/>
              </a:lnSpc>
              <a:spcBef>
                <a:spcPts val="0"/>
              </a:spcBef>
              <a:spcAft>
                <a:spcPts val="800"/>
              </a:spcAft>
              <a:buFont typeface="+mj-lt"/>
              <a:buAutoNum type="arabicPeriod"/>
              <a:tabLst>
                <a:tab pos="457200" algn="l"/>
              </a:tabLst>
            </a:pPr>
            <a:r>
              <a:rPr lang="en-US" sz="3600" b="1" kern="100" dirty="0">
                <a:latin typeface="Aptos"/>
                <a:ea typeface="Aptos"/>
                <a:cs typeface="Times New Roman" panose="02020603050405020304" pitchFamily="18" charset="0"/>
              </a:rPr>
              <a:t>How often should the quality of jewel appraisal be reviewed by branches?</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a) Monthly</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b) Quarterly</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c) Annually</a:t>
            </a:r>
            <a:br>
              <a:rPr lang="en-US" sz="3600" kern="100" dirty="0">
                <a:latin typeface="Aptos"/>
                <a:ea typeface="Aptos"/>
                <a:cs typeface="Times New Roman" panose="02020603050405020304" pitchFamily="18" charset="0"/>
              </a:rPr>
            </a:br>
            <a:r>
              <a:rPr lang="en-US" sz="3600" kern="100" dirty="0">
                <a:latin typeface="Aptos"/>
                <a:ea typeface="Aptos"/>
                <a:cs typeface="Times New Roman" panose="02020603050405020304" pitchFamily="18" charset="0"/>
              </a:rPr>
              <a:t>d) Bi-annually</a:t>
            </a:r>
            <a:endParaRPr lang="en-US" sz="3600" kern="100" dirty="0">
              <a:effectLst/>
              <a:latin typeface="Aptos"/>
              <a:ea typeface="Aptos"/>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spcBef>
                <a:spcPts val="0"/>
              </a:spcBef>
            </a:pPr>
            <a:endParaRPr lang="en-US" dirty="0"/>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b="1" kern="100" dirty="0">
                <a:latin typeface="Aptos"/>
                <a:ea typeface="Aptos"/>
                <a:cs typeface="Times New Roman" panose="02020603050405020304" pitchFamily="18" charset="0"/>
              </a:rPr>
              <a:t>Answer:</a:t>
            </a:r>
            <a:r>
              <a:rPr lang="en-US" kern="100" dirty="0">
                <a:latin typeface="Aptos"/>
                <a:ea typeface="Aptos"/>
                <a:cs typeface="Times New Roman" panose="02020603050405020304" pitchFamily="18" charset="0"/>
              </a:rPr>
              <a:t> b) Quarterly</a:t>
            </a:r>
            <a:endParaRPr lang="en-US"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158639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6933" y="1062546"/>
            <a:ext cx="10013245" cy="33477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What is the maximum distance between base branch and BC Point in Rural, Semi urban and Urban areas?</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5 km</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10 km</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15 km</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25 km</a:t>
            </a:r>
          </a:p>
        </p:txBody>
      </p:sp>
      <p:sp>
        <p:nvSpPr>
          <p:cNvPr id="4" name="TextBox 3">
            <a:extLst>
              <a:ext uri="{FF2B5EF4-FFF2-40B4-BE49-F238E27FC236}">
                <a16:creationId xmlns:a16="http://schemas.microsoft.com/office/drawing/2014/main" id="{302886F7-EB91-5743-97F3-BA76E4D75103}"/>
              </a:ext>
            </a:extLst>
          </p:cNvPr>
          <p:cNvSpPr txBox="1"/>
          <p:nvPr/>
        </p:nvSpPr>
        <p:spPr>
          <a:xfrm>
            <a:off x="1286933" y="4682811"/>
            <a:ext cx="6118260" cy="45647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Ans: b) 10 km</a:t>
            </a:r>
            <a:endParaRPr kumimoji="0" lang="en-IN" sz="18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15406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4623" y="970844"/>
            <a:ext cx="8545689" cy="279377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How many CBCs are at present in our Bank?</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10</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20</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15</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25</a:t>
            </a:r>
          </a:p>
        </p:txBody>
      </p:sp>
      <p:sp>
        <p:nvSpPr>
          <p:cNvPr id="4" name="TextBox 3">
            <a:extLst>
              <a:ext uri="{FF2B5EF4-FFF2-40B4-BE49-F238E27FC236}">
                <a16:creationId xmlns:a16="http://schemas.microsoft.com/office/drawing/2014/main" id="{5E219093-D8D3-7F2C-DC8F-C4DFB269C3D3}"/>
              </a:ext>
            </a:extLst>
          </p:cNvPr>
          <p:cNvSpPr txBox="1"/>
          <p:nvPr/>
        </p:nvSpPr>
        <p:spPr>
          <a:xfrm>
            <a:off x="1704623" y="4333489"/>
            <a:ext cx="6118260" cy="45647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b) 20</a:t>
            </a:r>
            <a:endParaRPr kumimoji="0" lang="en-IN"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9708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5956" y="925689"/>
            <a:ext cx="9335911" cy="334777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What is the lien period (insurance cover shall not be available for death (other than due to accident) ) for PMJJBY?</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First 30 days from the date of enrolment into the scheme</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First 45 days from the date of enrolment into the scheme</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First 60 days from the date of enrolment into the scheme</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First 90 days from the date of enrolment into the scheme</a:t>
            </a:r>
          </a:p>
        </p:txBody>
      </p:sp>
      <p:sp>
        <p:nvSpPr>
          <p:cNvPr id="4" name="TextBox 3">
            <a:extLst>
              <a:ext uri="{FF2B5EF4-FFF2-40B4-BE49-F238E27FC236}">
                <a16:creationId xmlns:a16="http://schemas.microsoft.com/office/drawing/2014/main" id="{97E1E324-585B-1EE7-9BAB-BB74814682B7}"/>
              </a:ext>
            </a:extLst>
          </p:cNvPr>
          <p:cNvSpPr txBox="1"/>
          <p:nvPr/>
        </p:nvSpPr>
        <p:spPr>
          <a:xfrm>
            <a:off x="1365956" y="4573059"/>
            <a:ext cx="8949298" cy="46596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a) First 30 days from the date of enrolment into the scheme</a:t>
            </a:r>
            <a:endParaRPr kumimoji="0" lang="en-IN" sz="1800" b="1" i="0" u="none" strike="noStrike" kern="1200" cap="none" spc="0" normalizeH="0" baseline="0" noProof="0" dirty="0">
              <a:ln>
                <a:noFill/>
              </a:ln>
              <a:solidFill>
                <a:srgbClr val="C00000"/>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03898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1733" y="1110734"/>
            <a:ext cx="9121423" cy="279377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How many INDSETIs are there in Indian Bank?</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35</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37</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39</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36</a:t>
            </a:r>
          </a:p>
        </p:txBody>
      </p:sp>
      <p:sp>
        <p:nvSpPr>
          <p:cNvPr id="4" name="TextBox 3">
            <a:extLst>
              <a:ext uri="{FF2B5EF4-FFF2-40B4-BE49-F238E27FC236}">
                <a16:creationId xmlns:a16="http://schemas.microsoft.com/office/drawing/2014/main" id="{62C6B395-00D4-2BA9-8114-04D3990C2866}"/>
              </a:ext>
            </a:extLst>
          </p:cNvPr>
          <p:cNvSpPr txBox="1"/>
          <p:nvPr/>
        </p:nvSpPr>
        <p:spPr>
          <a:xfrm>
            <a:off x="1591733" y="4541445"/>
            <a:ext cx="61182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b) 37</a:t>
            </a:r>
            <a:endParaRPr kumimoji="0" lang="en-IN"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4796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2444" y="1076867"/>
            <a:ext cx="10205156" cy="33477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Who is the Grievance Redressal Officer (GRO) at ZO level to address the deficiencies in services if any, rendered by Business Correspondents?</a:t>
            </a:r>
          </a:p>
          <a:p>
            <a:pPr marL="457200" marR="0" lvl="0" indent="-457200" algn="l" defTabSz="914400" rtl="0" eaLnBrk="1" fontAlgn="auto" latinLnBrk="0" hangingPunct="1">
              <a:lnSpc>
                <a:spcPct val="150000"/>
              </a:lnSpc>
              <a:spcBef>
                <a:spcPts val="0"/>
              </a:spcBef>
              <a:spcAft>
                <a:spcPts val="0"/>
              </a:spcAft>
              <a:buClrTx/>
              <a:buSzTx/>
              <a:buFont typeface="+mj-lt"/>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Zonal Manager</a:t>
            </a:r>
          </a:p>
          <a:p>
            <a:pPr marL="457200" marR="0" lvl="0" indent="-457200" algn="l" defTabSz="914400" rtl="0" eaLnBrk="1" fontAlgn="auto" latinLnBrk="0" hangingPunct="1">
              <a:lnSpc>
                <a:spcPct val="150000"/>
              </a:lnSpc>
              <a:spcBef>
                <a:spcPts val="0"/>
              </a:spcBef>
              <a:spcAft>
                <a:spcPts val="0"/>
              </a:spcAft>
              <a:buClrTx/>
              <a:buSzTx/>
              <a:buFont typeface="+mj-lt"/>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Deputy Zonal Manager</a:t>
            </a:r>
          </a:p>
          <a:p>
            <a:pPr marL="457200" marR="0" lvl="0" indent="-457200" algn="l" defTabSz="914400" rtl="0" eaLnBrk="1" fontAlgn="auto" latinLnBrk="0" hangingPunct="1">
              <a:lnSpc>
                <a:spcPct val="150000"/>
              </a:lnSpc>
              <a:spcBef>
                <a:spcPts val="0"/>
              </a:spcBef>
              <a:spcAft>
                <a:spcPts val="0"/>
              </a:spcAft>
              <a:buClrTx/>
              <a:buSzTx/>
              <a:buFont typeface="+mj-lt"/>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CM- FI Nodal Officer</a:t>
            </a:r>
          </a:p>
          <a:p>
            <a:pPr marL="457200" marR="0" lvl="0" indent="-457200" algn="l" defTabSz="914400" rtl="0" eaLnBrk="1" fontAlgn="auto" latinLnBrk="0" hangingPunct="1">
              <a:lnSpc>
                <a:spcPct val="150000"/>
              </a:lnSpc>
              <a:spcBef>
                <a:spcPts val="0"/>
              </a:spcBef>
              <a:spcAft>
                <a:spcPts val="0"/>
              </a:spcAft>
              <a:buClrTx/>
              <a:buSzTx/>
              <a:buFont typeface="+mj-lt"/>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CM - HR</a:t>
            </a:r>
          </a:p>
        </p:txBody>
      </p:sp>
      <p:sp>
        <p:nvSpPr>
          <p:cNvPr id="4" name="TextBox 3">
            <a:extLst>
              <a:ext uri="{FF2B5EF4-FFF2-40B4-BE49-F238E27FC236}">
                <a16:creationId xmlns:a16="http://schemas.microsoft.com/office/drawing/2014/main" id="{F70713D0-2313-98A3-1DFF-1CF80A6B8343}"/>
              </a:ext>
            </a:extLst>
          </p:cNvPr>
          <p:cNvSpPr txBox="1"/>
          <p:nvPr/>
        </p:nvSpPr>
        <p:spPr>
          <a:xfrm>
            <a:off x="1072444" y="4847197"/>
            <a:ext cx="6118260" cy="45647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a) Zonal Manager</a:t>
            </a:r>
            <a:endParaRPr kumimoji="0" lang="en-IN"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60596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2044" y="1076868"/>
            <a:ext cx="8901056" cy="279377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What is the age limit to avail OD facility under PMJDY?</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18-60 years</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18-50 years</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18-65 years</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18-55 years</a:t>
            </a:r>
          </a:p>
        </p:txBody>
      </p:sp>
      <p:sp>
        <p:nvSpPr>
          <p:cNvPr id="4" name="TextBox 3">
            <a:extLst>
              <a:ext uri="{FF2B5EF4-FFF2-40B4-BE49-F238E27FC236}">
                <a16:creationId xmlns:a16="http://schemas.microsoft.com/office/drawing/2014/main" id="{0D27560C-DCA6-AF38-010C-47D18A5FD6A6}"/>
              </a:ext>
            </a:extLst>
          </p:cNvPr>
          <p:cNvSpPr txBox="1"/>
          <p:nvPr/>
        </p:nvSpPr>
        <p:spPr>
          <a:xfrm>
            <a:off x="1682044" y="4418156"/>
            <a:ext cx="61182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c) </a:t>
            </a:r>
            <a:r>
              <a:rPr kumimoji="0" lang="en-IN"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18-65 years</a:t>
            </a:r>
          </a:p>
        </p:txBody>
      </p:sp>
    </p:spTree>
    <p:extLst>
      <p:ext uri="{BB962C8B-B14F-4D97-AF65-F5344CB8AC3E}">
        <p14:creationId xmlns:p14="http://schemas.microsoft.com/office/powerpoint/2010/main" val="18996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0157" y="1243169"/>
            <a:ext cx="9863191" cy="279377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Which model is followed by the Bank for Technical Service Provider?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a) CAPEX</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b) OPEX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 Both A &amp; B</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d) None of the above</a:t>
            </a:r>
          </a:p>
        </p:txBody>
      </p:sp>
      <p:sp>
        <p:nvSpPr>
          <p:cNvPr id="4" name="TextBox 3">
            <a:extLst>
              <a:ext uri="{FF2B5EF4-FFF2-40B4-BE49-F238E27FC236}">
                <a16:creationId xmlns:a16="http://schemas.microsoft.com/office/drawing/2014/main" id="{3AD74D57-17F4-C325-BD23-A046AAFABB73}"/>
              </a:ext>
            </a:extLst>
          </p:cNvPr>
          <p:cNvSpPr txBox="1"/>
          <p:nvPr/>
        </p:nvSpPr>
        <p:spPr>
          <a:xfrm>
            <a:off x="1399822" y="4395134"/>
            <a:ext cx="6118260" cy="45647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CAPEX</a:t>
            </a:r>
          </a:p>
        </p:txBody>
      </p:sp>
    </p:spTree>
    <p:extLst>
      <p:ext uri="{BB962C8B-B14F-4D97-AF65-F5344CB8AC3E}">
        <p14:creationId xmlns:p14="http://schemas.microsoft.com/office/powerpoint/2010/main" val="72570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1282" y="1031713"/>
            <a:ext cx="9831830" cy="279377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What is IB SAATHI?</a:t>
            </a:r>
          </a:p>
          <a:p>
            <a:pPr marL="457200" marR="0" lvl="0" indent="-4572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IB Specific Access and Assisting Technology for Holistic Inclusion</a:t>
            </a:r>
          </a:p>
          <a:p>
            <a:pPr marL="457200" marR="0" lvl="0" indent="-4572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IB Sustainable Access and AI Technology for Holistic Inclusion</a:t>
            </a:r>
          </a:p>
          <a:p>
            <a:pPr marL="457200" marR="0" lvl="0" indent="-4572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IB Sustainable Access and Aligning Technology for Holistic Inclusion</a:t>
            </a:r>
          </a:p>
          <a:p>
            <a:pPr marL="457200" marR="0" lvl="0" indent="-4572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None of the above</a:t>
            </a:r>
          </a:p>
        </p:txBody>
      </p:sp>
      <p:sp>
        <p:nvSpPr>
          <p:cNvPr id="4" name="TextBox 3">
            <a:extLst>
              <a:ext uri="{FF2B5EF4-FFF2-40B4-BE49-F238E27FC236}">
                <a16:creationId xmlns:a16="http://schemas.microsoft.com/office/drawing/2014/main" id="{D184926A-BC52-7DD2-CD02-D8173AE5350A}"/>
              </a:ext>
            </a:extLst>
          </p:cNvPr>
          <p:cNvSpPr txBox="1"/>
          <p:nvPr/>
        </p:nvSpPr>
        <p:spPr>
          <a:xfrm>
            <a:off x="1231282" y="4305930"/>
            <a:ext cx="8981230" cy="46596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c) IB Sustainable Access and Aligning Technology for Holistic Inclusion</a:t>
            </a:r>
            <a:endParaRPr kumimoji="0" lang="en-IN" sz="1800" b="1" i="0" u="none" strike="noStrike" kern="1200" cap="none" spc="0" normalizeH="0" baseline="0" noProof="0" dirty="0">
              <a:ln>
                <a:noFill/>
              </a:ln>
              <a:solidFill>
                <a:srgbClr val="C00000"/>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73962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1778" y="1017390"/>
            <a:ext cx="9877777" cy="33477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Who is the competent authority for any amendments to the remuneration structure for the CBC / BC?</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COLCC (GM)</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COLCC (ED)</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Executive Director in-charge of FI Dept.</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GM (Financial Inclusion Dept.)</a:t>
            </a:r>
          </a:p>
        </p:txBody>
      </p:sp>
      <p:sp>
        <p:nvSpPr>
          <p:cNvPr id="4" name="TextBox 3">
            <a:extLst>
              <a:ext uri="{FF2B5EF4-FFF2-40B4-BE49-F238E27FC236}">
                <a16:creationId xmlns:a16="http://schemas.microsoft.com/office/drawing/2014/main" id="{BFCF578C-2C01-4D8C-B1C4-C0638EA54B19}"/>
              </a:ext>
            </a:extLst>
          </p:cNvPr>
          <p:cNvSpPr txBox="1"/>
          <p:nvPr/>
        </p:nvSpPr>
        <p:spPr>
          <a:xfrm>
            <a:off x="1241778" y="4808574"/>
            <a:ext cx="61182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c) Executive Director in-charge of FI Dept.</a:t>
            </a:r>
          </a:p>
        </p:txBody>
      </p:sp>
    </p:spTree>
    <p:extLst>
      <p:ext uri="{BB962C8B-B14F-4D97-AF65-F5344CB8AC3E}">
        <p14:creationId xmlns:p14="http://schemas.microsoft.com/office/powerpoint/2010/main" val="13078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5645" y="1062546"/>
            <a:ext cx="9934222" cy="33477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What is the frequency of surprise visit by Branch Manager / Officer of the BC’s Base Branch to monitor field BCs?</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Once in a week</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Once in a Fortnight</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Once in a month</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Once in a quarter</a:t>
            </a:r>
          </a:p>
        </p:txBody>
      </p:sp>
      <p:sp>
        <p:nvSpPr>
          <p:cNvPr id="4" name="TextBox 3">
            <a:extLst>
              <a:ext uri="{FF2B5EF4-FFF2-40B4-BE49-F238E27FC236}">
                <a16:creationId xmlns:a16="http://schemas.microsoft.com/office/drawing/2014/main" id="{DB72E87D-B200-4A9F-E86D-C50152E436F6}"/>
              </a:ext>
            </a:extLst>
          </p:cNvPr>
          <p:cNvSpPr txBox="1"/>
          <p:nvPr/>
        </p:nvSpPr>
        <p:spPr>
          <a:xfrm>
            <a:off x="1275645" y="4757203"/>
            <a:ext cx="61182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Ans: c) </a:t>
            </a:r>
            <a:r>
              <a:rPr kumimoji="0" lang="en-IN"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Once in a month</a:t>
            </a:r>
          </a:p>
        </p:txBody>
      </p:sp>
    </p:spTree>
    <p:extLst>
      <p:ext uri="{BB962C8B-B14F-4D97-AF65-F5344CB8AC3E}">
        <p14:creationId xmlns:p14="http://schemas.microsoft.com/office/powerpoint/2010/main" val="126121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7288" y="596668"/>
            <a:ext cx="10103555" cy="390177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N"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Who will give due approval for CBC - Selection Criteria, Terms &amp; Conditions, Security Deposit specified in the respective RFP as per the requirements of Bank and at the time of floating RFP?</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COLCC (GM)</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COLCC (ED)</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ED in-charge of FID</a:t>
            </a:r>
          </a:p>
          <a:p>
            <a:pPr marL="342900" marR="0" lvl="0" indent="-342900" algn="l" defTabSz="914400" rtl="0" eaLnBrk="1" fontAlgn="auto" latinLnBrk="0" hangingPunct="1">
              <a:lnSpc>
                <a:spcPct val="150000"/>
              </a:lnSpc>
              <a:spcBef>
                <a:spcPts val="0"/>
              </a:spcBef>
              <a:spcAft>
                <a:spcPts val="0"/>
              </a:spcAft>
              <a:buClrTx/>
              <a:buSzTx/>
              <a:buFontTx/>
              <a:buAutoNum type="alphaLcParenR"/>
              <a:tabLst/>
              <a:defRPr/>
            </a:pPr>
            <a:r>
              <a:rPr kumimoji="0" lang="en-IN"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GM (FID)</a:t>
            </a:r>
            <a:endParaRPr kumimoji="0" lang="en-US" sz="24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endParaRPr>
          </a:p>
        </p:txBody>
      </p:sp>
      <p:sp>
        <p:nvSpPr>
          <p:cNvPr id="4" name="TextBox 3">
            <a:extLst>
              <a:ext uri="{FF2B5EF4-FFF2-40B4-BE49-F238E27FC236}">
                <a16:creationId xmlns:a16="http://schemas.microsoft.com/office/drawing/2014/main" id="{E111FB0D-E170-F7D7-90D8-B930938419F8}"/>
              </a:ext>
            </a:extLst>
          </p:cNvPr>
          <p:cNvSpPr txBox="1"/>
          <p:nvPr/>
        </p:nvSpPr>
        <p:spPr>
          <a:xfrm>
            <a:off x="1027288" y="4795826"/>
            <a:ext cx="6118260" cy="45647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Ans: c) ED in-charge of FID</a:t>
            </a:r>
          </a:p>
        </p:txBody>
      </p:sp>
    </p:spTree>
    <p:extLst>
      <p:ext uri="{BB962C8B-B14F-4D97-AF65-F5344CB8AC3E}">
        <p14:creationId xmlns:p14="http://schemas.microsoft.com/office/powerpoint/2010/main" val="267154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3.xml><?xml version="1.0" encoding="utf-8"?>
<a:theme xmlns:a="http://schemas.openxmlformats.org/drawingml/2006/main" name="1_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4.xml><?xml version="1.0" encoding="utf-8"?>
<a:theme xmlns:a="http://schemas.openxmlformats.org/drawingml/2006/main" name="2_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5.xml><?xml version="1.0" encoding="utf-8"?>
<a:theme xmlns:a="http://schemas.openxmlformats.org/drawingml/2006/main" name="2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2577</TotalTime>
  <Words>7393</Words>
  <Application>Microsoft Office PowerPoint</Application>
  <PresentationFormat>Widescreen</PresentationFormat>
  <Paragraphs>650</Paragraphs>
  <Slides>91</Slides>
  <Notes>2</Notes>
  <HiddenSlides>0</HiddenSlides>
  <MMClips>0</MMClips>
  <ScaleCrop>false</ScaleCrop>
  <HeadingPairs>
    <vt:vector size="8" baseType="variant">
      <vt:variant>
        <vt:lpstr>Fonts Used</vt:lpstr>
      </vt:variant>
      <vt:variant>
        <vt:i4>16</vt:i4>
      </vt:variant>
      <vt:variant>
        <vt:lpstr>Theme</vt:lpstr>
      </vt:variant>
      <vt:variant>
        <vt:i4>7</vt:i4>
      </vt:variant>
      <vt:variant>
        <vt:lpstr>Embedded OLE Servers</vt:lpstr>
      </vt:variant>
      <vt:variant>
        <vt:i4>1</vt:i4>
      </vt:variant>
      <vt:variant>
        <vt:lpstr>Slide Titles</vt:lpstr>
      </vt:variant>
      <vt:variant>
        <vt:i4>91</vt:i4>
      </vt:variant>
    </vt:vector>
  </HeadingPairs>
  <TitlesOfParts>
    <vt:vector size="115" baseType="lpstr">
      <vt:lpstr>Aptos</vt:lpstr>
      <vt:lpstr>Arial</vt:lpstr>
      <vt:lpstr>Book Antiqua</vt:lpstr>
      <vt:lpstr>Calibri</vt:lpstr>
      <vt:lpstr>Calibri Light</vt:lpstr>
      <vt:lpstr>Cambria</vt:lpstr>
      <vt:lpstr>Century Gothic</vt:lpstr>
      <vt:lpstr>Courier New</vt:lpstr>
      <vt:lpstr>Garamond</vt:lpstr>
      <vt:lpstr>Georgia</vt:lpstr>
      <vt:lpstr>Palatino Linotype</vt:lpstr>
      <vt:lpstr>Roboto</vt:lpstr>
      <vt:lpstr>Segoe UI</vt:lpstr>
      <vt:lpstr>Trebuchet MS</vt:lpstr>
      <vt:lpstr>Wingdings</vt:lpstr>
      <vt:lpstr>Wingdings 3</vt:lpstr>
      <vt:lpstr>Ion</vt:lpstr>
      <vt:lpstr>Ion Boardroom</vt:lpstr>
      <vt:lpstr>1_Ion Boardroom</vt:lpstr>
      <vt:lpstr>2_Ion Boardroom</vt:lpstr>
      <vt:lpstr>2_Ion</vt:lpstr>
      <vt:lpstr>1_Ion</vt:lpstr>
      <vt:lpstr>Office Theme</vt:lpstr>
      <vt:lpstr>Worksheet</vt:lpstr>
      <vt:lpstr>Recent Circular on Agri, Govt Scheme, Financial Inclusion </vt:lpstr>
      <vt:lpstr>Master circular on Agri Jewel loan</vt:lpstr>
      <vt:lpstr>Agri Jewel loan </vt:lpstr>
      <vt:lpstr>Pre-requisites for extending jewel loans</vt:lpstr>
      <vt:lpstr>Empanelment of jewel appraiser</vt:lpstr>
      <vt:lpstr>No of appraiser </vt:lpstr>
      <vt:lpstr>Appraiser Fee: </vt:lpstr>
      <vt:lpstr>Sanctioning of Jewel Loan:</vt:lpstr>
      <vt:lpstr>Sanction Limit</vt:lpstr>
      <vt:lpstr> Eligible loan amount</vt:lpstr>
      <vt:lpstr>Monitoring of LTV: </vt:lpstr>
      <vt:lpstr>Auction process</vt:lpstr>
      <vt:lpstr>Jewel Re-Appraisal Fee: </vt:lpstr>
      <vt:lpstr>Compensation </vt:lpstr>
      <vt:lpstr>IB MSME JEWEL</vt:lpstr>
      <vt:lpstr>IB MSME JEWEL</vt:lpstr>
      <vt:lpstr>IB MSME JEWEL</vt:lpstr>
      <vt:lpstr>Retail Jewel Loan Non Priority</vt:lpstr>
      <vt:lpstr>Retail jewel loan Non Priority</vt:lpstr>
      <vt:lpstr>Retail jewel loan (Non Priority)</vt:lpstr>
      <vt:lpstr>IND KRISHI SANKALP</vt:lpstr>
      <vt:lpstr>Key Features</vt:lpstr>
      <vt:lpstr>Further concession </vt:lpstr>
      <vt:lpstr>PowerPoint Presentation</vt:lpstr>
      <vt:lpstr>PowerPoint Presentation</vt:lpstr>
      <vt:lpstr>PowerPoint Presentation</vt:lpstr>
      <vt:lpstr>PowerPoint Presentation</vt:lpstr>
      <vt:lpstr>Credit Guarantee coverage for the loans sanctioned to FPOs under NABSanrakshan Trustee Pvt. Ltd (NTPL)</vt:lpstr>
      <vt:lpstr>Cold Storage Unit</vt:lpstr>
      <vt:lpstr>PowerPoint Presentation</vt:lpstr>
      <vt:lpstr>PowerPoint Presentation</vt:lpstr>
      <vt:lpstr>Agro Mortgage</vt:lpstr>
      <vt:lpstr>IND Lakhpati Didi</vt:lpstr>
      <vt:lpstr>Ind Lakhpati Didi</vt:lpstr>
      <vt:lpstr>SHG RECENT DEVLOPMENT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Vanchit Ikai Samooh aur Vargon ki Aarthik Sahayata Yojana VISVAS</vt:lpstr>
      <vt:lpstr> New Agri Jewel Loan Product to SHG Member</vt:lpstr>
      <vt:lpstr>Tarun Plus (Allied activities)</vt:lpstr>
      <vt:lpstr> ELIGIBLE CATEGORIES UNDER PRIORITY SECTOR</vt:lpstr>
      <vt:lpstr>PowerPoint Presentation</vt:lpstr>
      <vt:lpstr>AGRI INFRA FUND</vt:lpstr>
      <vt:lpstr>Animal Husbandry Infrastructure Development Fund (AHIDF) </vt:lpstr>
      <vt:lpstr>Animal Husbandry Infrastructure Development Fund (AHIDF)</vt:lpstr>
      <vt:lpstr>PMFME PM- Formalization of Micro Food Processing Enterprises (PM-FME) </vt:lpstr>
      <vt:lpstr>Target Group/Subsidy Grant</vt:lpstr>
      <vt:lpstr>Other info:</vt:lpstr>
      <vt:lpstr>PM- Kisan Urja Suraksha evam Utthaan Mahabhiyan Yojana (PM-KUSUM) </vt:lpstr>
      <vt:lpstr>Sustainable Alternatives Towards Affordable Transportation (SATAT) </vt:lpstr>
      <vt:lpstr>PMEGP Guidelines</vt:lpstr>
      <vt:lpstr>Level of Support under PMEGP</vt:lpstr>
      <vt:lpstr>Maximum Project cost (New)</vt:lpstr>
      <vt:lpstr>2td Loan for upgradation of existing PMEGP</vt:lpstr>
      <vt:lpstr>For 2nd dose (PMEGP)</vt:lpstr>
      <vt:lpstr>POLICY ON FI &amp; BC MANAGEMENT </vt:lpstr>
      <vt:lpstr>PowerPoint Presentation</vt:lpstr>
      <vt:lpstr>Minimum AND Maximum Distance</vt:lpstr>
      <vt:lpstr>Approval of New BC Location / Engagement / Replacement of BC </vt:lpstr>
      <vt:lpstr>Monitoring of Bcs</vt:lpstr>
      <vt:lpstr>Payment of Commission and Renumeration </vt:lpstr>
      <vt:lpstr>Inactive BC</vt:lpstr>
      <vt:lpstr>MCQs on FI AND AGRI</vt:lpstr>
      <vt:lpstr>What is the maximum tenure for repayment of Retail Jewel Loans in EMI mode? a) 12 months b) 24 months c) 35 months d) 48 months</vt:lpstr>
      <vt:lpstr>What is the maximum number of jewel loans a customer can avail at any point of time, including Agri, Retail, and MSME? a) 3 b) 4 c) 5 d) 6</vt:lpstr>
      <vt:lpstr>Who should be the sanctioning authority if the existing and proposed Jewel Loan amount exceeds Rs.10.00 lakh per borrower? a) Branch Manager b) Zonal Manager c) Assistant Branch Manager d) Jewel Appraiser</vt:lpstr>
      <vt:lpstr>What is the maximum amount of gold coins that can be accepted as security per customer? a) 10 grams b) 25 grams c) 50 grams d) 100 grams</vt:lpstr>
      <vt:lpstr>What is the compensation value for stones/gems pledged by the customer? a) 5% of value or Rs.5,000/-, whichever is lower b) 10% of value or Rs.10,000/-, whichever is lower c) 15% of value or Rs.15,000/-, whichever is lower d) 20% of value or Rs.20,000/-, whichever is lower</vt:lpstr>
      <vt:lpstr>Within how many months should the auction be conducted from the date of overdue? a) 3 months b) 6 months c) 9 months d) 12 months</vt:lpstr>
      <vt:lpstr>What is the trigger Loan-To-Value (LTV) percentage for Agri Jewel loans? a) 70% b) 75% c) 85% d) 90%</vt:lpstr>
      <vt:lpstr>What is the maximum number of decimals allowed for the weight of gold entered in CBS? a) 1 decimal b) 2 decimals c) 3 decimals d) 4 decimals</vt:lpstr>
      <vt:lpstr>What is the minimum carat fineness for jewels to be accepted as security for a loan? a) 18 carats b) 20 carats c) 22 carats d) 24 carats</vt:lpstr>
      <vt:lpstr>Which feature is NOT included in the Mobile App for Panel Jewel Appraisers? a) Capturing images of pledged jewels b) Digital valuation certificate c) Online loan disbursement d) Unique ID generation</vt:lpstr>
      <vt:lpstr>What is the maximum fee structure for jewel appraisal in metro cities? a) Rs.300/- per loan b) Rs.400/- per loan c) Rs.500/- per loan d) Rs.600/- per loan</vt:lpstr>
      <vt:lpstr>How often should the quality of jewel appraisal be reviewed by branches? a) Monthly b) Quarterly c) Annually d) Bi-annually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PARTHASARATHI NAYAK</dc:creator>
  <cp:lastModifiedBy>PARTHASARATHI NAYAK</cp:lastModifiedBy>
  <cp:revision>24</cp:revision>
  <dcterms:created xsi:type="dcterms:W3CDTF">2025-01-31T08:46:58Z</dcterms:created>
  <dcterms:modified xsi:type="dcterms:W3CDTF">2025-02-02T04:24:45Z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0ed21d0-0daf-4139-8040-3110418215e0_Enabled">
    <vt:lpwstr>true</vt:lpwstr>
  </property>
  <property fmtid="{D5CDD505-2E9C-101B-9397-08002B2CF9AE}" pid="3" name="MSIP_Label_50ed21d0-0daf-4139-8040-3110418215e0_SetDate">
    <vt:lpwstr>2025-01-31T09:27:45Z</vt:lpwstr>
  </property>
  <property fmtid="{D5CDD505-2E9C-101B-9397-08002B2CF9AE}" pid="4" name="MSIP_Label_50ed21d0-0daf-4139-8040-3110418215e0_Method">
    <vt:lpwstr>Standard</vt:lpwstr>
  </property>
  <property fmtid="{D5CDD505-2E9C-101B-9397-08002B2CF9AE}" pid="5" name="MSIP_Label_50ed21d0-0daf-4139-8040-3110418215e0_Name">
    <vt:lpwstr>Internal- Access within Indian bank domain</vt:lpwstr>
  </property>
  <property fmtid="{D5CDD505-2E9C-101B-9397-08002B2CF9AE}" pid="6" name="MSIP_Label_50ed21d0-0daf-4139-8040-3110418215e0_SiteId">
    <vt:lpwstr>19e8abd9-a4ec-4a12-a8e7-ad170593e0b2</vt:lpwstr>
  </property>
  <property fmtid="{D5CDD505-2E9C-101B-9397-08002B2CF9AE}" pid="7" name="MSIP_Label_50ed21d0-0daf-4139-8040-3110418215e0_ActionId">
    <vt:lpwstr>7c536515-3a7a-43df-aa99-acc6df572b45</vt:lpwstr>
  </property>
  <property fmtid="{D5CDD505-2E9C-101B-9397-08002B2CF9AE}" pid="8" name="MSIP_Label_50ed21d0-0daf-4139-8040-3110418215e0_ContentBits">
    <vt:lpwstr>3</vt:lpwstr>
  </property>
  <property fmtid="{D5CDD505-2E9C-101B-9397-08002B2CF9AE}" pid="9" name="ClassificationContentMarkingFooterLocations">
    <vt:lpwstr>Ion:15\Ion Boardroom:8\1_Ion Boardroom:9</vt:lpwstr>
  </property>
  <property fmtid="{D5CDD505-2E9C-101B-9397-08002B2CF9AE}" pid="10" name="ClassificationContentMarkingFooterText">
    <vt:lpwstr>This message has been classified as Internal</vt:lpwstr>
  </property>
  <property fmtid="{D5CDD505-2E9C-101B-9397-08002B2CF9AE}" pid="11" name="ClassificationContentMarkingHeaderLocations">
    <vt:lpwstr>Ion:13\Ion Boardroom:7\1_Ion Boardroom:7</vt:lpwstr>
  </property>
  <property fmtid="{D5CDD505-2E9C-101B-9397-08002B2CF9AE}" pid="12" name="ClassificationContentMarkingHeaderText">
    <vt:lpwstr>Classification: Internal</vt:lpwstr>
  </property>
</Properties>
</file>