
<file path=[Content_Types].xml><?xml version="1.0" encoding="utf-8"?>
<Types xmlns="http://schemas.openxmlformats.org/package/2006/content-types">
  <Default Extension="png" ContentType="image/png"/>
  <Default Extension="tmp" ContentType="image/png"/>
  <Default Extension="svg" ContentType="image/svg+xml"/>
  <Default Extension="jpeg" ContentType="image/jpe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4"/>
  </p:sldMasterIdLst>
  <p:notesMasterIdLst>
    <p:notesMasterId r:id="rId69"/>
  </p:notesMasterIdLst>
  <p:sldIdLst>
    <p:sldId id="256" r:id="rId5"/>
    <p:sldId id="262" r:id="rId6"/>
    <p:sldId id="264" r:id="rId7"/>
    <p:sldId id="270" r:id="rId8"/>
    <p:sldId id="271" r:id="rId9"/>
    <p:sldId id="272" r:id="rId10"/>
    <p:sldId id="273" r:id="rId11"/>
    <p:sldId id="275" r:id="rId12"/>
    <p:sldId id="276" r:id="rId13"/>
    <p:sldId id="277" r:id="rId14"/>
    <p:sldId id="279" r:id="rId15"/>
    <p:sldId id="280" r:id="rId16"/>
    <p:sldId id="281" r:id="rId17"/>
    <p:sldId id="282" r:id="rId18"/>
    <p:sldId id="284" r:id="rId19"/>
    <p:sldId id="287" r:id="rId20"/>
    <p:sldId id="289" r:id="rId21"/>
    <p:sldId id="290" r:id="rId22"/>
    <p:sldId id="291" r:id="rId23"/>
    <p:sldId id="292" r:id="rId24"/>
    <p:sldId id="293" r:id="rId25"/>
    <p:sldId id="295" r:id="rId26"/>
    <p:sldId id="298" r:id="rId27"/>
    <p:sldId id="300" r:id="rId28"/>
    <p:sldId id="301" r:id="rId29"/>
    <p:sldId id="303" r:id="rId30"/>
    <p:sldId id="304" r:id="rId31"/>
    <p:sldId id="306" r:id="rId32"/>
    <p:sldId id="307" r:id="rId33"/>
    <p:sldId id="309" r:id="rId34"/>
    <p:sldId id="310" r:id="rId35"/>
    <p:sldId id="311" r:id="rId36"/>
    <p:sldId id="312" r:id="rId37"/>
    <p:sldId id="347" r:id="rId38"/>
    <p:sldId id="348" r:id="rId39"/>
    <p:sldId id="349" r:id="rId40"/>
    <p:sldId id="350" r:id="rId41"/>
    <p:sldId id="351" r:id="rId42"/>
    <p:sldId id="352" r:id="rId43"/>
    <p:sldId id="353" r:id="rId44"/>
    <p:sldId id="354" r:id="rId45"/>
    <p:sldId id="355" r:id="rId46"/>
    <p:sldId id="356" r:id="rId47"/>
    <p:sldId id="357" r:id="rId48"/>
    <p:sldId id="358" r:id="rId49"/>
    <p:sldId id="359" r:id="rId50"/>
    <p:sldId id="360" r:id="rId51"/>
    <p:sldId id="363" r:id="rId52"/>
    <p:sldId id="364" r:id="rId53"/>
    <p:sldId id="365" r:id="rId54"/>
    <p:sldId id="366" r:id="rId55"/>
    <p:sldId id="367" r:id="rId56"/>
    <p:sldId id="368" r:id="rId57"/>
    <p:sldId id="369" r:id="rId58"/>
    <p:sldId id="370" r:id="rId59"/>
    <p:sldId id="371" r:id="rId60"/>
    <p:sldId id="372" r:id="rId61"/>
    <p:sldId id="373" r:id="rId62"/>
    <p:sldId id="374" r:id="rId63"/>
    <p:sldId id="377" r:id="rId64"/>
    <p:sldId id="379" r:id="rId65"/>
    <p:sldId id="380" r:id="rId66"/>
    <p:sldId id="381" r:id="rId67"/>
    <p:sldId id="317" r:id="rId6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984" autoAdjust="0"/>
  </p:normalViewPr>
  <p:slideViewPr>
    <p:cSldViewPr snapToGrid="0">
      <p:cViewPr varScale="1">
        <p:scale>
          <a:sx n="104" d="100"/>
          <a:sy n="104" d="100"/>
        </p:scale>
        <p:origin x="87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 Type="http://schemas.openxmlformats.org/officeDocument/2006/relationships/slide" Target="slides/slide3.xml"/><Relationship Id="rId71"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s>
</file>

<file path=ppt/diagrams/_rels/data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25.svg"/><Relationship Id="rId1" Type="http://schemas.openxmlformats.org/officeDocument/2006/relationships/image" Target="../media/image8.png"/><Relationship Id="rId6" Type="http://schemas.openxmlformats.org/officeDocument/2006/relationships/image" Target="../media/image29.svg"/><Relationship Id="rId5" Type="http://schemas.openxmlformats.org/officeDocument/2006/relationships/image" Target="../media/image10.png"/><Relationship Id="rId4" Type="http://schemas.openxmlformats.org/officeDocument/2006/relationships/image" Target="../media/image27.svg"/></Relationships>
</file>

<file path=ppt/diagrams/_rels/data3.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image" Target="../media/image33.svg"/><Relationship Id="rId1" Type="http://schemas.openxmlformats.org/officeDocument/2006/relationships/image" Target="../media/image12.png"/><Relationship Id="rId6" Type="http://schemas.openxmlformats.org/officeDocument/2006/relationships/image" Target="../media/image37.svg"/><Relationship Id="rId5" Type="http://schemas.openxmlformats.org/officeDocument/2006/relationships/image" Target="../media/image14.png"/><Relationship Id="rId4" Type="http://schemas.openxmlformats.org/officeDocument/2006/relationships/image" Target="../media/image35.svg"/></Relationships>
</file>

<file path=ppt/diagrams/_rels/data4.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image" Target="../media/image44.svg"/><Relationship Id="rId1" Type="http://schemas.openxmlformats.org/officeDocument/2006/relationships/image" Target="../media/image18.png"/><Relationship Id="rId6" Type="http://schemas.openxmlformats.org/officeDocument/2006/relationships/image" Target="../media/image48.svg"/><Relationship Id="rId5" Type="http://schemas.openxmlformats.org/officeDocument/2006/relationships/image" Target="../media/image20.png"/><Relationship Id="rId4" Type="http://schemas.openxmlformats.org/officeDocument/2006/relationships/image" Target="../media/image46.svg"/></Relationships>
</file>

<file path=ppt/diagrams/_rels/data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7.svg"/><Relationship Id="rId1" Type="http://schemas.openxmlformats.org/officeDocument/2006/relationships/image" Target="../media/image23.png"/><Relationship Id="rId4" Type="http://schemas.openxmlformats.org/officeDocument/2006/relationships/image" Target="../media/image59.svg"/></Relationships>
</file>

<file path=ppt/diagrams/_rels/data10.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image" Target="../media/image63.svg"/><Relationship Id="rId1" Type="http://schemas.openxmlformats.org/officeDocument/2006/relationships/image" Target="../media/image26.png"/><Relationship Id="rId6" Type="http://schemas.openxmlformats.org/officeDocument/2006/relationships/image" Target="../media/image67.svg"/><Relationship Id="rId5" Type="http://schemas.openxmlformats.org/officeDocument/2006/relationships/image" Target="../media/image28.png"/><Relationship Id="rId4" Type="http://schemas.openxmlformats.org/officeDocument/2006/relationships/image" Target="../media/image6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25.svg"/><Relationship Id="rId1" Type="http://schemas.openxmlformats.org/officeDocument/2006/relationships/image" Target="../media/image8.png"/><Relationship Id="rId6" Type="http://schemas.openxmlformats.org/officeDocument/2006/relationships/image" Target="../media/image29.svg"/><Relationship Id="rId5" Type="http://schemas.openxmlformats.org/officeDocument/2006/relationships/image" Target="../media/image10.png"/><Relationship Id="rId4" Type="http://schemas.openxmlformats.org/officeDocument/2006/relationships/image" Target="../media/image27.svg"/></Relationships>
</file>

<file path=ppt/diagrams/_rels/drawing3.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image" Target="../media/image33.svg"/><Relationship Id="rId1" Type="http://schemas.openxmlformats.org/officeDocument/2006/relationships/image" Target="../media/image12.png"/><Relationship Id="rId6" Type="http://schemas.openxmlformats.org/officeDocument/2006/relationships/image" Target="../media/image37.svg"/><Relationship Id="rId5" Type="http://schemas.openxmlformats.org/officeDocument/2006/relationships/image" Target="../media/image14.png"/><Relationship Id="rId4" Type="http://schemas.openxmlformats.org/officeDocument/2006/relationships/image" Target="../media/image3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image" Target="../media/image44.svg"/><Relationship Id="rId1" Type="http://schemas.openxmlformats.org/officeDocument/2006/relationships/image" Target="../media/image18.png"/><Relationship Id="rId6" Type="http://schemas.openxmlformats.org/officeDocument/2006/relationships/image" Target="../media/image48.svg"/><Relationship Id="rId5" Type="http://schemas.openxmlformats.org/officeDocument/2006/relationships/image" Target="../media/image20.png"/><Relationship Id="rId4" Type="http://schemas.openxmlformats.org/officeDocument/2006/relationships/image" Target="../media/image46.svg"/></Relationships>
</file>

<file path=ppt/diagrams/_rels/drawing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7.svg"/><Relationship Id="rId1" Type="http://schemas.openxmlformats.org/officeDocument/2006/relationships/image" Target="../media/image23.png"/><Relationship Id="rId4" Type="http://schemas.openxmlformats.org/officeDocument/2006/relationships/image" Target="../media/image59.svg"/></Relationships>
</file>

<file path=ppt/diagrams/_rels/drawing10.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image" Target="../media/image63.svg"/><Relationship Id="rId1" Type="http://schemas.openxmlformats.org/officeDocument/2006/relationships/image" Target="../media/image26.png"/><Relationship Id="rId6" Type="http://schemas.openxmlformats.org/officeDocument/2006/relationships/image" Target="../media/image67.svg"/><Relationship Id="rId5" Type="http://schemas.openxmlformats.org/officeDocument/2006/relationships/image" Target="../media/image28.png"/><Relationship Id="rId4" Type="http://schemas.openxmlformats.org/officeDocument/2006/relationships/image" Target="../media/image65.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74971459-B79A-46CC-84C0-4B2D01CEF422}"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4410D7E3-7F85-4407-AFB9-A800A3D58D3E}">
      <dgm:prSet/>
      <dgm:spPr/>
      <dgm:t>
        <a:bodyPr/>
        <a:lstStyle/>
        <a:p>
          <a:r>
            <a:rPr lang="en-US"/>
            <a:t>Their income is regular &amp; backed by income proof</a:t>
          </a:r>
        </a:p>
      </dgm:t>
    </dgm:pt>
    <dgm:pt modelId="{B1BDD629-3EDB-4508-8CAD-0BD2C5E7F94F}" type="parTrans" cxnId="{78A5F377-D28B-45BE-8DA4-166729F9996F}">
      <dgm:prSet/>
      <dgm:spPr/>
      <dgm:t>
        <a:bodyPr/>
        <a:lstStyle/>
        <a:p>
          <a:endParaRPr lang="en-US"/>
        </a:p>
      </dgm:t>
    </dgm:pt>
    <dgm:pt modelId="{440E64A9-2B0C-4CD0-AD60-DCCE1CB5038C}" type="sibTrans" cxnId="{78A5F377-D28B-45BE-8DA4-166729F9996F}">
      <dgm:prSet/>
      <dgm:spPr/>
      <dgm:t>
        <a:bodyPr/>
        <a:lstStyle/>
        <a:p>
          <a:endParaRPr lang="en-US"/>
        </a:p>
      </dgm:t>
    </dgm:pt>
    <dgm:pt modelId="{8349E762-5A89-47AB-983B-7FC0A03DA68C}">
      <dgm:prSet/>
      <dgm:spPr/>
      <dgm:t>
        <a:bodyPr/>
        <a:lstStyle/>
        <a:p>
          <a:r>
            <a:rPr lang="en-US" dirty="0"/>
            <a:t>Number of such Co-applicants should be generally restricted to three (i.e. one Applicant + three Co-applicants) </a:t>
          </a:r>
          <a:r>
            <a:rPr lang="en-US" dirty="0" smtClean="0"/>
            <a:t>(More than this  </a:t>
          </a:r>
          <a:r>
            <a:rPr lang="en-US" dirty="0"/>
            <a:t>ZLCC Power)</a:t>
          </a:r>
        </a:p>
      </dgm:t>
    </dgm:pt>
    <dgm:pt modelId="{95795689-89F7-43D9-BC64-46ACA69B2EEE}" type="parTrans" cxnId="{367F7602-09BB-4DE5-8B24-F21B7A0C047F}">
      <dgm:prSet/>
      <dgm:spPr/>
      <dgm:t>
        <a:bodyPr/>
        <a:lstStyle/>
        <a:p>
          <a:endParaRPr lang="en-US"/>
        </a:p>
      </dgm:t>
    </dgm:pt>
    <dgm:pt modelId="{E74892A0-92BF-4587-A688-2F2E2C1BC39E}" type="sibTrans" cxnId="{367F7602-09BB-4DE5-8B24-F21B7A0C047F}">
      <dgm:prSet/>
      <dgm:spPr/>
      <dgm:t>
        <a:bodyPr/>
        <a:lstStyle/>
        <a:p>
          <a:endParaRPr lang="en-US"/>
        </a:p>
      </dgm:t>
    </dgm:pt>
    <dgm:pt modelId="{DB3992F8-0736-4A6C-86EA-F6260C2F6427}">
      <dgm:prSet/>
      <dgm:spPr/>
      <dgm:t>
        <a:bodyPr/>
        <a:lstStyle/>
        <a:p>
          <a:r>
            <a:rPr lang="en-US"/>
            <a:t>In case of income of parents taken for eligibility calculations, NOC from all the Legal heirs to be obtained for considering income of the parents</a:t>
          </a:r>
        </a:p>
      </dgm:t>
    </dgm:pt>
    <dgm:pt modelId="{F3A29C97-AADC-4A40-B271-23086C9621FD}" type="parTrans" cxnId="{AB5E723C-2888-463B-A65D-618731CC166C}">
      <dgm:prSet/>
      <dgm:spPr/>
      <dgm:t>
        <a:bodyPr/>
        <a:lstStyle/>
        <a:p>
          <a:endParaRPr lang="en-US"/>
        </a:p>
      </dgm:t>
    </dgm:pt>
    <dgm:pt modelId="{1461EB4C-F5C0-4831-B32B-130D50AFF328}" type="sibTrans" cxnId="{AB5E723C-2888-463B-A65D-618731CC166C}">
      <dgm:prSet/>
      <dgm:spPr/>
      <dgm:t>
        <a:bodyPr/>
        <a:lstStyle/>
        <a:p>
          <a:endParaRPr lang="en-US"/>
        </a:p>
      </dgm:t>
    </dgm:pt>
    <dgm:pt modelId="{84EEBF23-70EE-46CD-8244-1A712BFF4A21}">
      <dgm:prSet/>
      <dgm:spPr/>
      <dgm:t>
        <a:bodyPr/>
        <a:lstStyle/>
        <a:p>
          <a:r>
            <a:rPr lang="en-US" dirty="0"/>
            <a:t>Who are not close relatives, but they are </a:t>
          </a:r>
          <a:r>
            <a:rPr lang="en-US" dirty="0" smtClean="0"/>
            <a:t>crowners </a:t>
          </a:r>
          <a:r>
            <a:rPr lang="en-US" dirty="0"/>
            <a:t>and co-borrowers in the proposal up to RAPC level, can be considered subject to administrative approval of ZLCC</a:t>
          </a:r>
        </a:p>
      </dgm:t>
    </dgm:pt>
    <dgm:pt modelId="{D624BC46-927E-4BDD-B8D9-9B8AA78A3AAC}" type="parTrans" cxnId="{278F0822-6461-4E28-9343-DE638EC3CF23}">
      <dgm:prSet/>
      <dgm:spPr/>
      <dgm:t>
        <a:bodyPr/>
        <a:lstStyle/>
        <a:p>
          <a:endParaRPr lang="en-US"/>
        </a:p>
      </dgm:t>
    </dgm:pt>
    <dgm:pt modelId="{431F7F80-724C-4485-9B6B-AFF7A32A729B}" type="sibTrans" cxnId="{278F0822-6461-4E28-9343-DE638EC3CF23}">
      <dgm:prSet/>
      <dgm:spPr/>
      <dgm:t>
        <a:bodyPr/>
        <a:lstStyle/>
        <a:p>
          <a:endParaRPr lang="en-US"/>
        </a:p>
      </dgm:t>
    </dgm:pt>
    <dgm:pt modelId="{AE27177B-B058-4D8D-AC37-43AC13F1B636}" type="pres">
      <dgm:prSet presAssocID="{74971459-B79A-46CC-84C0-4B2D01CEF422}" presName="linear" presStyleCnt="0">
        <dgm:presLayoutVars>
          <dgm:animLvl val="lvl"/>
          <dgm:resizeHandles val="exact"/>
        </dgm:presLayoutVars>
      </dgm:prSet>
      <dgm:spPr/>
      <dgm:t>
        <a:bodyPr/>
        <a:lstStyle/>
        <a:p>
          <a:endParaRPr lang="en-US"/>
        </a:p>
      </dgm:t>
    </dgm:pt>
    <dgm:pt modelId="{BF154B20-25A6-4C67-A261-9B90EAF84247}" type="pres">
      <dgm:prSet presAssocID="{4410D7E3-7F85-4407-AFB9-A800A3D58D3E}" presName="parentText" presStyleLbl="node1" presStyleIdx="0" presStyleCnt="4">
        <dgm:presLayoutVars>
          <dgm:chMax val="0"/>
          <dgm:bulletEnabled val="1"/>
        </dgm:presLayoutVars>
      </dgm:prSet>
      <dgm:spPr/>
      <dgm:t>
        <a:bodyPr/>
        <a:lstStyle/>
        <a:p>
          <a:endParaRPr lang="en-US"/>
        </a:p>
      </dgm:t>
    </dgm:pt>
    <dgm:pt modelId="{29814DB9-6394-4FB9-B5F6-23613840FC9A}" type="pres">
      <dgm:prSet presAssocID="{440E64A9-2B0C-4CD0-AD60-DCCE1CB5038C}" presName="spacer" presStyleCnt="0"/>
      <dgm:spPr/>
    </dgm:pt>
    <dgm:pt modelId="{A7F7B979-047F-4D4A-B050-664D303E48B3}" type="pres">
      <dgm:prSet presAssocID="{8349E762-5A89-47AB-983B-7FC0A03DA68C}" presName="parentText" presStyleLbl="node1" presStyleIdx="1" presStyleCnt="4">
        <dgm:presLayoutVars>
          <dgm:chMax val="0"/>
          <dgm:bulletEnabled val="1"/>
        </dgm:presLayoutVars>
      </dgm:prSet>
      <dgm:spPr/>
      <dgm:t>
        <a:bodyPr/>
        <a:lstStyle/>
        <a:p>
          <a:endParaRPr lang="en-US"/>
        </a:p>
      </dgm:t>
    </dgm:pt>
    <dgm:pt modelId="{D074A19F-00F0-4C0E-82E6-D0CB7046D21B}" type="pres">
      <dgm:prSet presAssocID="{E74892A0-92BF-4587-A688-2F2E2C1BC39E}" presName="spacer" presStyleCnt="0"/>
      <dgm:spPr/>
    </dgm:pt>
    <dgm:pt modelId="{9AE393D9-6859-4ABC-9D11-F634E303BD55}" type="pres">
      <dgm:prSet presAssocID="{DB3992F8-0736-4A6C-86EA-F6260C2F6427}" presName="parentText" presStyleLbl="node1" presStyleIdx="2" presStyleCnt="4">
        <dgm:presLayoutVars>
          <dgm:chMax val="0"/>
          <dgm:bulletEnabled val="1"/>
        </dgm:presLayoutVars>
      </dgm:prSet>
      <dgm:spPr/>
      <dgm:t>
        <a:bodyPr/>
        <a:lstStyle/>
        <a:p>
          <a:endParaRPr lang="en-US"/>
        </a:p>
      </dgm:t>
    </dgm:pt>
    <dgm:pt modelId="{6BCBD9ED-9552-423B-80CD-9179ACC9CC3E}" type="pres">
      <dgm:prSet presAssocID="{1461EB4C-F5C0-4831-B32B-130D50AFF328}" presName="spacer" presStyleCnt="0"/>
      <dgm:spPr/>
    </dgm:pt>
    <dgm:pt modelId="{B10139DE-61CC-49F6-A880-836BB5E47D05}" type="pres">
      <dgm:prSet presAssocID="{84EEBF23-70EE-46CD-8244-1A712BFF4A21}" presName="parentText" presStyleLbl="node1" presStyleIdx="3" presStyleCnt="4">
        <dgm:presLayoutVars>
          <dgm:chMax val="0"/>
          <dgm:bulletEnabled val="1"/>
        </dgm:presLayoutVars>
      </dgm:prSet>
      <dgm:spPr/>
      <dgm:t>
        <a:bodyPr/>
        <a:lstStyle/>
        <a:p>
          <a:endParaRPr lang="en-US"/>
        </a:p>
      </dgm:t>
    </dgm:pt>
  </dgm:ptLst>
  <dgm:cxnLst>
    <dgm:cxn modelId="{C674AA34-97BB-493D-8869-511950EFBA8D}" type="presOf" srcId="{84EEBF23-70EE-46CD-8244-1A712BFF4A21}" destId="{B10139DE-61CC-49F6-A880-836BB5E47D05}" srcOrd="0" destOrd="0" presId="urn:microsoft.com/office/officeart/2005/8/layout/vList2"/>
    <dgm:cxn modelId="{78A5F377-D28B-45BE-8DA4-166729F9996F}" srcId="{74971459-B79A-46CC-84C0-4B2D01CEF422}" destId="{4410D7E3-7F85-4407-AFB9-A800A3D58D3E}" srcOrd="0" destOrd="0" parTransId="{B1BDD629-3EDB-4508-8CAD-0BD2C5E7F94F}" sibTransId="{440E64A9-2B0C-4CD0-AD60-DCCE1CB5038C}"/>
    <dgm:cxn modelId="{75C03D4C-148A-4228-99A5-4AB521E3BA13}" type="presOf" srcId="{DB3992F8-0736-4A6C-86EA-F6260C2F6427}" destId="{9AE393D9-6859-4ABC-9D11-F634E303BD55}" srcOrd="0" destOrd="0" presId="urn:microsoft.com/office/officeart/2005/8/layout/vList2"/>
    <dgm:cxn modelId="{AB5E723C-2888-463B-A65D-618731CC166C}" srcId="{74971459-B79A-46CC-84C0-4B2D01CEF422}" destId="{DB3992F8-0736-4A6C-86EA-F6260C2F6427}" srcOrd="2" destOrd="0" parTransId="{F3A29C97-AADC-4A40-B271-23086C9621FD}" sibTransId="{1461EB4C-F5C0-4831-B32B-130D50AFF328}"/>
    <dgm:cxn modelId="{BB4DA460-CDF2-42AE-94E9-0DADBBC93167}" type="presOf" srcId="{74971459-B79A-46CC-84C0-4B2D01CEF422}" destId="{AE27177B-B058-4D8D-AC37-43AC13F1B636}" srcOrd="0" destOrd="0" presId="urn:microsoft.com/office/officeart/2005/8/layout/vList2"/>
    <dgm:cxn modelId="{367F7602-09BB-4DE5-8B24-F21B7A0C047F}" srcId="{74971459-B79A-46CC-84C0-4B2D01CEF422}" destId="{8349E762-5A89-47AB-983B-7FC0A03DA68C}" srcOrd="1" destOrd="0" parTransId="{95795689-89F7-43D9-BC64-46ACA69B2EEE}" sibTransId="{E74892A0-92BF-4587-A688-2F2E2C1BC39E}"/>
    <dgm:cxn modelId="{3A0EE92E-42EC-40B3-A636-B6DF9CD9D9CA}" type="presOf" srcId="{4410D7E3-7F85-4407-AFB9-A800A3D58D3E}" destId="{BF154B20-25A6-4C67-A261-9B90EAF84247}" srcOrd="0" destOrd="0" presId="urn:microsoft.com/office/officeart/2005/8/layout/vList2"/>
    <dgm:cxn modelId="{F853144F-8F34-4CE1-B4F2-E7E59A706FC5}" type="presOf" srcId="{8349E762-5A89-47AB-983B-7FC0A03DA68C}" destId="{A7F7B979-047F-4D4A-B050-664D303E48B3}" srcOrd="0" destOrd="0" presId="urn:microsoft.com/office/officeart/2005/8/layout/vList2"/>
    <dgm:cxn modelId="{278F0822-6461-4E28-9343-DE638EC3CF23}" srcId="{74971459-B79A-46CC-84C0-4B2D01CEF422}" destId="{84EEBF23-70EE-46CD-8244-1A712BFF4A21}" srcOrd="3" destOrd="0" parTransId="{D624BC46-927E-4BDD-B8D9-9B8AA78A3AAC}" sibTransId="{431F7F80-724C-4485-9B6B-AFF7A32A729B}"/>
    <dgm:cxn modelId="{859BC734-89D6-41ED-958C-32F30B1FC997}" type="presParOf" srcId="{AE27177B-B058-4D8D-AC37-43AC13F1B636}" destId="{BF154B20-25A6-4C67-A261-9B90EAF84247}" srcOrd="0" destOrd="0" presId="urn:microsoft.com/office/officeart/2005/8/layout/vList2"/>
    <dgm:cxn modelId="{2F9606AC-6055-4FC1-802B-9E1675411A2F}" type="presParOf" srcId="{AE27177B-B058-4D8D-AC37-43AC13F1B636}" destId="{29814DB9-6394-4FB9-B5F6-23613840FC9A}" srcOrd="1" destOrd="0" presId="urn:microsoft.com/office/officeart/2005/8/layout/vList2"/>
    <dgm:cxn modelId="{591EA9FC-F59D-4796-B0DF-C600CFF59EE8}" type="presParOf" srcId="{AE27177B-B058-4D8D-AC37-43AC13F1B636}" destId="{A7F7B979-047F-4D4A-B050-664D303E48B3}" srcOrd="2" destOrd="0" presId="urn:microsoft.com/office/officeart/2005/8/layout/vList2"/>
    <dgm:cxn modelId="{E9A4EAAE-0F9F-49C0-BB63-790E7D43764C}" type="presParOf" srcId="{AE27177B-B058-4D8D-AC37-43AC13F1B636}" destId="{D074A19F-00F0-4C0E-82E6-D0CB7046D21B}" srcOrd="3" destOrd="0" presId="urn:microsoft.com/office/officeart/2005/8/layout/vList2"/>
    <dgm:cxn modelId="{2A013318-0D9F-432A-BCE8-E60F897086B8}" type="presParOf" srcId="{AE27177B-B058-4D8D-AC37-43AC13F1B636}" destId="{9AE393D9-6859-4ABC-9D11-F634E303BD55}" srcOrd="4" destOrd="0" presId="urn:microsoft.com/office/officeart/2005/8/layout/vList2"/>
    <dgm:cxn modelId="{4357CCBF-E1E6-4C4B-8876-81A9420EF1D7}" type="presParOf" srcId="{AE27177B-B058-4D8D-AC37-43AC13F1B636}" destId="{6BCBD9ED-9552-423B-80CD-9179ACC9CC3E}" srcOrd="5" destOrd="0" presId="urn:microsoft.com/office/officeart/2005/8/layout/vList2"/>
    <dgm:cxn modelId="{F4A41BBF-2279-4173-9082-397433B94CE1}" type="presParOf" srcId="{AE27177B-B058-4D8D-AC37-43AC13F1B636}" destId="{B10139DE-61CC-49F6-A880-836BB5E47D05}"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1B9B16-F227-415A-A63C-7CBB9EB4DF47}"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3F74FA4-4BCC-4037-8626-6485577DB1E8}">
      <dgm:prSet/>
      <dgm:spPr/>
      <dgm:t>
        <a:bodyPr/>
        <a:lstStyle/>
        <a:p>
          <a:r>
            <a:rPr lang="en-US" dirty="0"/>
            <a:t>In case of Professional &amp; Self-employed / business category – based on average of latest two years’ subject to the applicants have minimum 3 years’ experience in the business.</a:t>
          </a:r>
        </a:p>
      </dgm:t>
    </dgm:pt>
    <dgm:pt modelId="{36BCF637-9818-41AB-AADF-FB572A139B74}" type="parTrans" cxnId="{AC893068-2319-452B-97BA-D552801A5D80}">
      <dgm:prSet/>
      <dgm:spPr/>
      <dgm:t>
        <a:bodyPr/>
        <a:lstStyle/>
        <a:p>
          <a:endParaRPr lang="en-US"/>
        </a:p>
      </dgm:t>
    </dgm:pt>
    <dgm:pt modelId="{E30B43ED-7365-41AF-983D-ACE5531786D1}" type="sibTrans" cxnId="{AC893068-2319-452B-97BA-D552801A5D80}">
      <dgm:prSet/>
      <dgm:spPr/>
      <dgm:t>
        <a:bodyPr/>
        <a:lstStyle/>
        <a:p>
          <a:endParaRPr lang="en-US"/>
        </a:p>
      </dgm:t>
    </dgm:pt>
    <dgm:pt modelId="{4B09E7C1-A102-4F06-89AC-1855DE4AC83B}">
      <dgm:prSet/>
      <dgm:spPr/>
      <dgm:t>
        <a:bodyPr/>
        <a:lstStyle/>
        <a:p>
          <a:r>
            <a:rPr lang="en-US"/>
            <a:t>RAPCLCC/ZLCC may consider the higher of the following</a:t>
          </a:r>
        </a:p>
      </dgm:t>
    </dgm:pt>
    <dgm:pt modelId="{63836404-5FB7-42CF-BDC2-2F379C6B1817}" type="parTrans" cxnId="{A543A217-88D8-48DF-94AD-FDA194B3CF89}">
      <dgm:prSet/>
      <dgm:spPr/>
      <dgm:t>
        <a:bodyPr/>
        <a:lstStyle/>
        <a:p>
          <a:endParaRPr lang="en-US"/>
        </a:p>
      </dgm:t>
    </dgm:pt>
    <dgm:pt modelId="{FF2A2182-B715-4D10-85B0-915CD9E26226}" type="sibTrans" cxnId="{A543A217-88D8-48DF-94AD-FDA194B3CF89}">
      <dgm:prSet/>
      <dgm:spPr/>
      <dgm:t>
        <a:bodyPr/>
        <a:lstStyle/>
        <a:p>
          <a:endParaRPr lang="en-US"/>
        </a:p>
      </dgm:t>
    </dgm:pt>
    <dgm:pt modelId="{30244B71-3D5F-42EB-9B1A-4D2235C90579}">
      <dgm:prSet/>
      <dgm:spPr/>
      <dgm:t>
        <a:bodyPr/>
        <a:lstStyle/>
        <a:p>
          <a:r>
            <a:rPr lang="en-US"/>
            <a:t>a)  Income as per latest IT Return + Depreciation claimed </a:t>
          </a:r>
        </a:p>
      </dgm:t>
    </dgm:pt>
    <dgm:pt modelId="{F629242A-D1D5-4CA6-8267-C4D667701CEA}" type="parTrans" cxnId="{3D771F1F-CE3B-43E6-B33D-42744AC08CA6}">
      <dgm:prSet/>
      <dgm:spPr/>
      <dgm:t>
        <a:bodyPr/>
        <a:lstStyle/>
        <a:p>
          <a:endParaRPr lang="en-US"/>
        </a:p>
      </dgm:t>
    </dgm:pt>
    <dgm:pt modelId="{37C6860C-BF94-4128-BC36-BB56FB971348}" type="sibTrans" cxnId="{3D771F1F-CE3B-43E6-B33D-42744AC08CA6}">
      <dgm:prSet/>
      <dgm:spPr/>
      <dgm:t>
        <a:bodyPr/>
        <a:lstStyle/>
        <a:p>
          <a:endParaRPr lang="en-US"/>
        </a:p>
      </dgm:t>
    </dgm:pt>
    <dgm:pt modelId="{08665296-0992-445A-9269-39EC9BE31599}">
      <dgm:prSet/>
      <dgm:spPr/>
      <dgm:t>
        <a:bodyPr/>
        <a:lstStyle/>
        <a:p>
          <a:r>
            <a:rPr lang="en-US" dirty="0"/>
            <a:t>b)5% of annual sales revenue as per latest audited balance sheet </a:t>
          </a:r>
        </a:p>
      </dgm:t>
    </dgm:pt>
    <dgm:pt modelId="{35E606C9-AFC6-4CE1-850E-DC0BED9726C5}" type="parTrans" cxnId="{00C1243E-C231-4FF8-ADFF-F2589D557ED0}">
      <dgm:prSet/>
      <dgm:spPr/>
      <dgm:t>
        <a:bodyPr/>
        <a:lstStyle/>
        <a:p>
          <a:endParaRPr lang="en-US"/>
        </a:p>
      </dgm:t>
    </dgm:pt>
    <dgm:pt modelId="{988486E7-262F-4830-8754-037ABDAD3913}" type="sibTrans" cxnId="{00C1243E-C231-4FF8-ADFF-F2589D557ED0}">
      <dgm:prSet/>
      <dgm:spPr/>
      <dgm:t>
        <a:bodyPr/>
        <a:lstStyle/>
        <a:p>
          <a:endParaRPr lang="en-US"/>
        </a:p>
      </dgm:t>
    </dgm:pt>
    <dgm:pt modelId="{9AE890BF-53DF-4DD5-A5AD-22AAFA3EBBA5}" type="pres">
      <dgm:prSet presAssocID="{E41B9B16-F227-415A-A63C-7CBB9EB4DF47}" presName="root" presStyleCnt="0">
        <dgm:presLayoutVars>
          <dgm:dir/>
          <dgm:resizeHandles val="exact"/>
        </dgm:presLayoutVars>
      </dgm:prSet>
      <dgm:spPr/>
      <dgm:t>
        <a:bodyPr/>
        <a:lstStyle/>
        <a:p>
          <a:endParaRPr lang="en-US"/>
        </a:p>
      </dgm:t>
    </dgm:pt>
    <dgm:pt modelId="{15BE8413-6B75-45DF-A7B7-A9A5B9DE0BDA}" type="pres">
      <dgm:prSet presAssocID="{73F74FA4-4BCC-4037-8626-6485577DB1E8}" presName="compNode" presStyleCnt="0"/>
      <dgm:spPr/>
    </dgm:pt>
    <dgm:pt modelId="{85C277E6-FC0C-44DA-97C0-565469C0A7E7}" type="pres">
      <dgm:prSet presAssocID="{73F74FA4-4BCC-4037-8626-6485577DB1E8}" presName="bgRect" presStyleLbl="bgShp" presStyleIdx="0" presStyleCnt="4"/>
      <dgm:spPr/>
    </dgm:pt>
    <dgm:pt modelId="{84C11E7D-3E90-4FFD-9C5B-EEAA24A6337B}" type="pres">
      <dgm:prSet presAssocID="{73F74FA4-4BCC-4037-8626-6485577DB1E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Diploma Roll"/>
        </a:ext>
      </dgm:extLst>
    </dgm:pt>
    <dgm:pt modelId="{3FBE415B-BDC6-4811-98F1-1C8BAB73AD0C}" type="pres">
      <dgm:prSet presAssocID="{73F74FA4-4BCC-4037-8626-6485577DB1E8}" presName="spaceRect" presStyleCnt="0"/>
      <dgm:spPr/>
    </dgm:pt>
    <dgm:pt modelId="{0342714C-69B3-434F-88C7-8FACF8055029}" type="pres">
      <dgm:prSet presAssocID="{73F74FA4-4BCC-4037-8626-6485577DB1E8}" presName="parTx" presStyleLbl="revTx" presStyleIdx="0" presStyleCnt="4">
        <dgm:presLayoutVars>
          <dgm:chMax val="0"/>
          <dgm:chPref val="0"/>
        </dgm:presLayoutVars>
      </dgm:prSet>
      <dgm:spPr/>
      <dgm:t>
        <a:bodyPr/>
        <a:lstStyle/>
        <a:p>
          <a:endParaRPr lang="en-US"/>
        </a:p>
      </dgm:t>
    </dgm:pt>
    <dgm:pt modelId="{4424391F-76F9-471B-BED1-CFD31ECBA101}" type="pres">
      <dgm:prSet presAssocID="{E30B43ED-7365-41AF-983D-ACE5531786D1}" presName="sibTrans" presStyleCnt="0"/>
      <dgm:spPr/>
    </dgm:pt>
    <dgm:pt modelId="{9F53FB70-072A-4358-9396-A45892E632C3}" type="pres">
      <dgm:prSet presAssocID="{4B09E7C1-A102-4F06-89AC-1855DE4AC83B}" presName="compNode" presStyleCnt="0"/>
      <dgm:spPr/>
    </dgm:pt>
    <dgm:pt modelId="{81F2FE31-B22F-414C-9E79-0190B68EC671}" type="pres">
      <dgm:prSet presAssocID="{4B09E7C1-A102-4F06-89AC-1855DE4AC83B}" presName="bgRect" presStyleLbl="bgShp" presStyleIdx="1" presStyleCnt="4"/>
      <dgm:spPr/>
    </dgm:pt>
    <dgm:pt modelId="{7EB803C8-D173-4776-BE14-FF6AC321C55F}" type="pres">
      <dgm:prSet presAssocID="{4B09E7C1-A102-4F06-89AC-1855DE4AC83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Slippery"/>
        </a:ext>
      </dgm:extLst>
    </dgm:pt>
    <dgm:pt modelId="{79DA16B6-81A0-4A51-963A-87A1F3BCB027}" type="pres">
      <dgm:prSet presAssocID="{4B09E7C1-A102-4F06-89AC-1855DE4AC83B}" presName="spaceRect" presStyleCnt="0"/>
      <dgm:spPr/>
    </dgm:pt>
    <dgm:pt modelId="{C9FF7729-C0AB-4D9E-9EC7-BE9E41EA6E94}" type="pres">
      <dgm:prSet presAssocID="{4B09E7C1-A102-4F06-89AC-1855DE4AC83B}" presName="parTx" presStyleLbl="revTx" presStyleIdx="1" presStyleCnt="4">
        <dgm:presLayoutVars>
          <dgm:chMax val="0"/>
          <dgm:chPref val="0"/>
        </dgm:presLayoutVars>
      </dgm:prSet>
      <dgm:spPr/>
      <dgm:t>
        <a:bodyPr/>
        <a:lstStyle/>
        <a:p>
          <a:endParaRPr lang="en-US"/>
        </a:p>
      </dgm:t>
    </dgm:pt>
    <dgm:pt modelId="{79E6CC02-C988-4F8B-B0C6-5DAE4CCB9E45}" type="pres">
      <dgm:prSet presAssocID="{FF2A2182-B715-4D10-85B0-915CD9E26226}" presName="sibTrans" presStyleCnt="0"/>
      <dgm:spPr/>
    </dgm:pt>
    <dgm:pt modelId="{B4F14D57-B1EB-42BD-8568-EF2C057AC133}" type="pres">
      <dgm:prSet presAssocID="{30244B71-3D5F-42EB-9B1A-4D2235C90579}" presName="compNode" presStyleCnt="0"/>
      <dgm:spPr/>
    </dgm:pt>
    <dgm:pt modelId="{C0DE7A8C-3E1B-485D-82F4-93404473BC18}" type="pres">
      <dgm:prSet presAssocID="{30244B71-3D5F-42EB-9B1A-4D2235C90579}" presName="bgRect" presStyleLbl="bgShp" presStyleIdx="2" presStyleCnt="4"/>
      <dgm:spPr/>
    </dgm:pt>
    <dgm:pt modelId="{A1CB837E-095D-40D7-8F69-69BB8ADA33EB}" type="pres">
      <dgm:prSet presAssocID="{30244B71-3D5F-42EB-9B1A-4D2235C9057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en-US"/>
        </a:p>
      </dgm:t>
      <dgm:extLst>
        <a:ext uri="{E40237B7-FDA0-4F09-8148-C483321AD2D9}">
          <dgm14:cNvPr xmlns:dgm14="http://schemas.microsoft.com/office/drawing/2010/diagram" id="0" name="" descr="Money"/>
        </a:ext>
      </dgm:extLst>
    </dgm:pt>
    <dgm:pt modelId="{A02F3C50-9201-4178-B404-9F15BA466BB1}" type="pres">
      <dgm:prSet presAssocID="{30244B71-3D5F-42EB-9B1A-4D2235C90579}" presName="spaceRect" presStyleCnt="0"/>
      <dgm:spPr/>
    </dgm:pt>
    <dgm:pt modelId="{B5F9C5C3-0CB7-45AC-869B-9AFD30A6D74A}" type="pres">
      <dgm:prSet presAssocID="{30244B71-3D5F-42EB-9B1A-4D2235C90579}" presName="parTx" presStyleLbl="revTx" presStyleIdx="2" presStyleCnt="4">
        <dgm:presLayoutVars>
          <dgm:chMax val="0"/>
          <dgm:chPref val="0"/>
        </dgm:presLayoutVars>
      </dgm:prSet>
      <dgm:spPr/>
      <dgm:t>
        <a:bodyPr/>
        <a:lstStyle/>
        <a:p>
          <a:endParaRPr lang="en-US"/>
        </a:p>
      </dgm:t>
    </dgm:pt>
    <dgm:pt modelId="{0130B502-5014-4434-BE2A-3C89BE65BB49}" type="pres">
      <dgm:prSet presAssocID="{37C6860C-BF94-4128-BC36-BB56FB971348}" presName="sibTrans" presStyleCnt="0"/>
      <dgm:spPr/>
    </dgm:pt>
    <dgm:pt modelId="{7D8166D3-4008-4CF6-9928-3ED935CA8A7A}" type="pres">
      <dgm:prSet presAssocID="{08665296-0992-445A-9269-39EC9BE31599}" presName="compNode" presStyleCnt="0"/>
      <dgm:spPr/>
    </dgm:pt>
    <dgm:pt modelId="{6B075421-60C6-481E-A86A-3C4A0E0A85DF}" type="pres">
      <dgm:prSet presAssocID="{08665296-0992-445A-9269-39EC9BE31599}" presName="bgRect" presStyleLbl="bgShp" presStyleIdx="3" presStyleCnt="4"/>
      <dgm:spPr/>
    </dgm:pt>
    <dgm:pt modelId="{2D7668B4-2BF0-4E3E-B2AF-5117B630C212}" type="pres">
      <dgm:prSet presAssocID="{08665296-0992-445A-9269-39EC9BE31599}" presName="iconRect" presStyleLbl="node1" presStyleIdx="3" presStyleCnt="4"/>
      <dgm:spPr>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t>
        <a:bodyPr/>
        <a:lstStyle/>
        <a:p>
          <a:endParaRPr lang="en-US"/>
        </a:p>
      </dgm:t>
      <dgm:extLst>
        <a:ext uri="{E40237B7-FDA0-4F09-8148-C483321AD2D9}">
          <dgm14:cNvPr xmlns:dgm14="http://schemas.microsoft.com/office/drawing/2010/diagram" id="0" name="" descr="Document"/>
        </a:ext>
      </dgm:extLst>
    </dgm:pt>
    <dgm:pt modelId="{09E575C9-B24F-4205-B7C1-15AEBEEB0D56}" type="pres">
      <dgm:prSet presAssocID="{08665296-0992-445A-9269-39EC9BE31599}" presName="spaceRect" presStyleCnt="0"/>
      <dgm:spPr/>
    </dgm:pt>
    <dgm:pt modelId="{291C4AEA-5AFA-488B-A8EA-BFE765E22170}" type="pres">
      <dgm:prSet presAssocID="{08665296-0992-445A-9269-39EC9BE31599}" presName="parTx" presStyleLbl="revTx" presStyleIdx="3" presStyleCnt="4" custLinFactNeighborX="-54938" custLinFactNeighborY="-39681">
        <dgm:presLayoutVars>
          <dgm:chMax val="0"/>
          <dgm:chPref val="0"/>
        </dgm:presLayoutVars>
      </dgm:prSet>
      <dgm:spPr/>
      <dgm:t>
        <a:bodyPr/>
        <a:lstStyle/>
        <a:p>
          <a:endParaRPr lang="en-US"/>
        </a:p>
      </dgm:t>
    </dgm:pt>
  </dgm:ptLst>
  <dgm:cxnLst>
    <dgm:cxn modelId="{3D771F1F-CE3B-43E6-B33D-42744AC08CA6}" srcId="{E41B9B16-F227-415A-A63C-7CBB9EB4DF47}" destId="{30244B71-3D5F-42EB-9B1A-4D2235C90579}" srcOrd="2" destOrd="0" parTransId="{F629242A-D1D5-4CA6-8267-C4D667701CEA}" sibTransId="{37C6860C-BF94-4128-BC36-BB56FB971348}"/>
    <dgm:cxn modelId="{A2DF6D73-2A7D-4366-8458-C263055E0750}" type="presOf" srcId="{E41B9B16-F227-415A-A63C-7CBB9EB4DF47}" destId="{9AE890BF-53DF-4DD5-A5AD-22AAFA3EBBA5}" srcOrd="0" destOrd="0" presId="urn:microsoft.com/office/officeart/2018/2/layout/IconVerticalSolidList"/>
    <dgm:cxn modelId="{C2198D17-2878-481B-A3BB-A7934F070C69}" type="presOf" srcId="{30244B71-3D5F-42EB-9B1A-4D2235C90579}" destId="{B5F9C5C3-0CB7-45AC-869B-9AFD30A6D74A}" srcOrd="0" destOrd="0" presId="urn:microsoft.com/office/officeart/2018/2/layout/IconVerticalSolidList"/>
    <dgm:cxn modelId="{007744E8-6FDC-48BB-90CB-C563F785162F}" type="presOf" srcId="{73F74FA4-4BCC-4037-8626-6485577DB1E8}" destId="{0342714C-69B3-434F-88C7-8FACF8055029}" srcOrd="0" destOrd="0" presId="urn:microsoft.com/office/officeart/2018/2/layout/IconVerticalSolidList"/>
    <dgm:cxn modelId="{F72A7176-2D56-431F-913E-B52C46EE780C}" type="presOf" srcId="{4B09E7C1-A102-4F06-89AC-1855DE4AC83B}" destId="{C9FF7729-C0AB-4D9E-9EC7-BE9E41EA6E94}" srcOrd="0" destOrd="0" presId="urn:microsoft.com/office/officeart/2018/2/layout/IconVerticalSolidList"/>
    <dgm:cxn modelId="{A543A217-88D8-48DF-94AD-FDA194B3CF89}" srcId="{E41B9B16-F227-415A-A63C-7CBB9EB4DF47}" destId="{4B09E7C1-A102-4F06-89AC-1855DE4AC83B}" srcOrd="1" destOrd="0" parTransId="{63836404-5FB7-42CF-BDC2-2F379C6B1817}" sibTransId="{FF2A2182-B715-4D10-85B0-915CD9E26226}"/>
    <dgm:cxn modelId="{00C1243E-C231-4FF8-ADFF-F2589D557ED0}" srcId="{E41B9B16-F227-415A-A63C-7CBB9EB4DF47}" destId="{08665296-0992-445A-9269-39EC9BE31599}" srcOrd="3" destOrd="0" parTransId="{35E606C9-AFC6-4CE1-850E-DC0BED9726C5}" sibTransId="{988486E7-262F-4830-8754-037ABDAD3913}"/>
    <dgm:cxn modelId="{5DC92C3C-E584-4BE9-9ADD-4E6BB6D11A4F}" type="presOf" srcId="{08665296-0992-445A-9269-39EC9BE31599}" destId="{291C4AEA-5AFA-488B-A8EA-BFE765E22170}" srcOrd="0" destOrd="0" presId="urn:microsoft.com/office/officeart/2018/2/layout/IconVerticalSolidList"/>
    <dgm:cxn modelId="{AC893068-2319-452B-97BA-D552801A5D80}" srcId="{E41B9B16-F227-415A-A63C-7CBB9EB4DF47}" destId="{73F74FA4-4BCC-4037-8626-6485577DB1E8}" srcOrd="0" destOrd="0" parTransId="{36BCF637-9818-41AB-AADF-FB572A139B74}" sibTransId="{E30B43ED-7365-41AF-983D-ACE5531786D1}"/>
    <dgm:cxn modelId="{28DA5141-B7C3-4D45-B7E0-07B3A9204642}" type="presParOf" srcId="{9AE890BF-53DF-4DD5-A5AD-22AAFA3EBBA5}" destId="{15BE8413-6B75-45DF-A7B7-A9A5B9DE0BDA}" srcOrd="0" destOrd="0" presId="urn:microsoft.com/office/officeart/2018/2/layout/IconVerticalSolidList"/>
    <dgm:cxn modelId="{13A132E1-0195-4683-9D38-578EE6F41C2C}" type="presParOf" srcId="{15BE8413-6B75-45DF-A7B7-A9A5B9DE0BDA}" destId="{85C277E6-FC0C-44DA-97C0-565469C0A7E7}" srcOrd="0" destOrd="0" presId="urn:microsoft.com/office/officeart/2018/2/layout/IconVerticalSolidList"/>
    <dgm:cxn modelId="{25E07DCF-62D5-4971-AE1B-73B35B134A41}" type="presParOf" srcId="{15BE8413-6B75-45DF-A7B7-A9A5B9DE0BDA}" destId="{84C11E7D-3E90-4FFD-9C5B-EEAA24A6337B}" srcOrd="1" destOrd="0" presId="urn:microsoft.com/office/officeart/2018/2/layout/IconVerticalSolidList"/>
    <dgm:cxn modelId="{D019BF33-6FEF-491D-B447-8DDD967BBD2B}" type="presParOf" srcId="{15BE8413-6B75-45DF-A7B7-A9A5B9DE0BDA}" destId="{3FBE415B-BDC6-4811-98F1-1C8BAB73AD0C}" srcOrd="2" destOrd="0" presId="urn:microsoft.com/office/officeart/2018/2/layout/IconVerticalSolidList"/>
    <dgm:cxn modelId="{4DD5C902-AC66-4E32-BFDA-FD6D8B1C28E8}" type="presParOf" srcId="{15BE8413-6B75-45DF-A7B7-A9A5B9DE0BDA}" destId="{0342714C-69B3-434F-88C7-8FACF8055029}" srcOrd="3" destOrd="0" presId="urn:microsoft.com/office/officeart/2018/2/layout/IconVerticalSolidList"/>
    <dgm:cxn modelId="{06E46454-CFA9-454A-AD42-12C0137427E7}" type="presParOf" srcId="{9AE890BF-53DF-4DD5-A5AD-22AAFA3EBBA5}" destId="{4424391F-76F9-471B-BED1-CFD31ECBA101}" srcOrd="1" destOrd="0" presId="urn:microsoft.com/office/officeart/2018/2/layout/IconVerticalSolidList"/>
    <dgm:cxn modelId="{B414325D-4BB8-4E20-BC2B-1A899EA8D775}" type="presParOf" srcId="{9AE890BF-53DF-4DD5-A5AD-22AAFA3EBBA5}" destId="{9F53FB70-072A-4358-9396-A45892E632C3}" srcOrd="2" destOrd="0" presId="urn:microsoft.com/office/officeart/2018/2/layout/IconVerticalSolidList"/>
    <dgm:cxn modelId="{541266C2-15DA-4F4A-8C95-7EDC1F1878FF}" type="presParOf" srcId="{9F53FB70-072A-4358-9396-A45892E632C3}" destId="{81F2FE31-B22F-414C-9E79-0190B68EC671}" srcOrd="0" destOrd="0" presId="urn:microsoft.com/office/officeart/2018/2/layout/IconVerticalSolidList"/>
    <dgm:cxn modelId="{1C170335-9808-480A-AB8B-0D685C5C6ECB}" type="presParOf" srcId="{9F53FB70-072A-4358-9396-A45892E632C3}" destId="{7EB803C8-D173-4776-BE14-FF6AC321C55F}" srcOrd="1" destOrd="0" presId="urn:microsoft.com/office/officeart/2018/2/layout/IconVerticalSolidList"/>
    <dgm:cxn modelId="{1A79D9E9-9440-4DD4-AA10-D22735C94056}" type="presParOf" srcId="{9F53FB70-072A-4358-9396-A45892E632C3}" destId="{79DA16B6-81A0-4A51-963A-87A1F3BCB027}" srcOrd="2" destOrd="0" presId="urn:microsoft.com/office/officeart/2018/2/layout/IconVerticalSolidList"/>
    <dgm:cxn modelId="{AB8A7669-AEFF-47B7-86FC-E3B2B0065FAF}" type="presParOf" srcId="{9F53FB70-072A-4358-9396-A45892E632C3}" destId="{C9FF7729-C0AB-4D9E-9EC7-BE9E41EA6E94}" srcOrd="3" destOrd="0" presId="urn:microsoft.com/office/officeart/2018/2/layout/IconVerticalSolidList"/>
    <dgm:cxn modelId="{26E5F0E7-B6DD-4864-9C26-232597DCAA73}" type="presParOf" srcId="{9AE890BF-53DF-4DD5-A5AD-22AAFA3EBBA5}" destId="{79E6CC02-C988-4F8B-B0C6-5DAE4CCB9E45}" srcOrd="3" destOrd="0" presId="urn:microsoft.com/office/officeart/2018/2/layout/IconVerticalSolidList"/>
    <dgm:cxn modelId="{10460101-8E52-4201-878A-21AA310AADCB}" type="presParOf" srcId="{9AE890BF-53DF-4DD5-A5AD-22AAFA3EBBA5}" destId="{B4F14D57-B1EB-42BD-8568-EF2C057AC133}" srcOrd="4" destOrd="0" presId="urn:microsoft.com/office/officeart/2018/2/layout/IconVerticalSolidList"/>
    <dgm:cxn modelId="{0C3BBAB9-EC3D-4104-90A6-A2477DA922D1}" type="presParOf" srcId="{B4F14D57-B1EB-42BD-8568-EF2C057AC133}" destId="{C0DE7A8C-3E1B-485D-82F4-93404473BC18}" srcOrd="0" destOrd="0" presId="urn:microsoft.com/office/officeart/2018/2/layout/IconVerticalSolidList"/>
    <dgm:cxn modelId="{F15B05FD-ADB6-4371-A268-967A4A017264}" type="presParOf" srcId="{B4F14D57-B1EB-42BD-8568-EF2C057AC133}" destId="{A1CB837E-095D-40D7-8F69-69BB8ADA33EB}" srcOrd="1" destOrd="0" presId="urn:microsoft.com/office/officeart/2018/2/layout/IconVerticalSolidList"/>
    <dgm:cxn modelId="{B851E1C7-5A7F-48E4-B5EB-8E89C2CB87A6}" type="presParOf" srcId="{B4F14D57-B1EB-42BD-8568-EF2C057AC133}" destId="{A02F3C50-9201-4178-B404-9F15BA466BB1}" srcOrd="2" destOrd="0" presId="urn:microsoft.com/office/officeart/2018/2/layout/IconVerticalSolidList"/>
    <dgm:cxn modelId="{E53E936B-C68C-407B-A665-697770579E98}" type="presParOf" srcId="{B4F14D57-B1EB-42BD-8568-EF2C057AC133}" destId="{B5F9C5C3-0CB7-45AC-869B-9AFD30A6D74A}" srcOrd="3" destOrd="0" presId="urn:microsoft.com/office/officeart/2018/2/layout/IconVerticalSolidList"/>
    <dgm:cxn modelId="{60FDB955-DD9A-4FBC-B38A-662E5022AE66}" type="presParOf" srcId="{9AE890BF-53DF-4DD5-A5AD-22AAFA3EBBA5}" destId="{0130B502-5014-4434-BE2A-3C89BE65BB49}" srcOrd="5" destOrd="0" presId="urn:microsoft.com/office/officeart/2018/2/layout/IconVerticalSolidList"/>
    <dgm:cxn modelId="{A2A78E2A-E7BD-4F77-AA69-B9B775B4292E}" type="presParOf" srcId="{9AE890BF-53DF-4DD5-A5AD-22AAFA3EBBA5}" destId="{7D8166D3-4008-4CF6-9928-3ED935CA8A7A}" srcOrd="6" destOrd="0" presId="urn:microsoft.com/office/officeart/2018/2/layout/IconVerticalSolidList"/>
    <dgm:cxn modelId="{D30090B6-0303-4D9C-BA66-248C82775F79}" type="presParOf" srcId="{7D8166D3-4008-4CF6-9928-3ED935CA8A7A}" destId="{6B075421-60C6-481E-A86A-3C4A0E0A85DF}" srcOrd="0" destOrd="0" presId="urn:microsoft.com/office/officeart/2018/2/layout/IconVerticalSolidList"/>
    <dgm:cxn modelId="{F7ED13D3-8616-4012-ABFC-CEEDDD9A2103}" type="presParOf" srcId="{7D8166D3-4008-4CF6-9928-3ED935CA8A7A}" destId="{2D7668B4-2BF0-4E3E-B2AF-5117B630C212}" srcOrd="1" destOrd="0" presId="urn:microsoft.com/office/officeart/2018/2/layout/IconVerticalSolidList"/>
    <dgm:cxn modelId="{D8796DB0-F45E-4B04-97EA-2C915F137F75}" type="presParOf" srcId="{7D8166D3-4008-4CF6-9928-3ED935CA8A7A}" destId="{09E575C9-B24F-4205-B7C1-15AEBEEB0D56}" srcOrd="2" destOrd="0" presId="urn:microsoft.com/office/officeart/2018/2/layout/IconVerticalSolidList"/>
    <dgm:cxn modelId="{CAEA580B-DF79-4780-8B0B-C73436B21B9D}" type="presParOf" srcId="{7D8166D3-4008-4CF6-9928-3ED935CA8A7A}" destId="{291C4AEA-5AFA-488B-A8EA-BFE765E2217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603F62E-63AB-4E75-8875-ECEA65A38387}"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76940F20-FB26-415D-9D45-B30AA7100F2B}">
      <dgm:prSet/>
      <dgm:spPr/>
      <dgm:t>
        <a:bodyPr/>
        <a:lstStyle/>
        <a:p>
          <a:r>
            <a:rPr lang="en-US" dirty="0"/>
            <a:t>Loan will be considered based on monthly NTHP criteria (as applicable) only.</a:t>
          </a:r>
        </a:p>
      </dgm:t>
    </dgm:pt>
    <dgm:pt modelId="{1B156551-5394-4D00-ABC3-26360E091F5F}" type="parTrans" cxnId="{887708B6-F08D-41C1-8749-DA595863F43F}">
      <dgm:prSet/>
      <dgm:spPr/>
      <dgm:t>
        <a:bodyPr/>
        <a:lstStyle/>
        <a:p>
          <a:endParaRPr lang="en-US"/>
        </a:p>
      </dgm:t>
    </dgm:pt>
    <dgm:pt modelId="{1E49B70E-3DED-40F7-9B6C-92D428516A70}" type="sibTrans" cxnId="{887708B6-F08D-41C1-8749-DA595863F43F}">
      <dgm:prSet/>
      <dgm:spPr/>
      <dgm:t>
        <a:bodyPr/>
        <a:lstStyle/>
        <a:p>
          <a:endParaRPr lang="en-US"/>
        </a:p>
      </dgm:t>
    </dgm:pt>
    <dgm:pt modelId="{13AA985C-85D6-42A3-B7AF-CDA70EBFC9E6}">
      <dgm:prSet/>
      <dgm:spPr/>
      <dgm:t>
        <a:bodyPr/>
        <a:lstStyle/>
        <a:p>
          <a:r>
            <a:rPr lang="en-US" dirty="0"/>
            <a:t>If Gross Annual Income of the Applicants (Individually or Jointly) is up to Rs.15.00 lakhs, take home income should not be less than </a:t>
          </a:r>
          <a:r>
            <a:rPr lang="en-US" dirty="0">
              <a:highlight>
                <a:srgbClr val="00FF00"/>
              </a:highlight>
            </a:rPr>
            <a:t>40% of the Gross Annual Income.</a:t>
          </a:r>
        </a:p>
      </dgm:t>
    </dgm:pt>
    <dgm:pt modelId="{7A2D5A4A-B5A6-4196-98BE-B34A67064AD4}" type="parTrans" cxnId="{F2D479E7-967A-4658-A228-0BD6C35DFF43}">
      <dgm:prSet/>
      <dgm:spPr/>
      <dgm:t>
        <a:bodyPr/>
        <a:lstStyle/>
        <a:p>
          <a:endParaRPr lang="en-US"/>
        </a:p>
      </dgm:t>
    </dgm:pt>
    <dgm:pt modelId="{01D37F04-0474-498E-9A82-B4CF4FD72521}" type="sibTrans" cxnId="{F2D479E7-967A-4658-A228-0BD6C35DFF43}">
      <dgm:prSet/>
      <dgm:spPr/>
      <dgm:t>
        <a:bodyPr/>
        <a:lstStyle/>
        <a:p>
          <a:endParaRPr lang="en-US"/>
        </a:p>
      </dgm:t>
    </dgm:pt>
    <dgm:pt modelId="{A6B1A687-3371-47B8-AB96-CF0EF02C8ADD}">
      <dgm:prSet/>
      <dgm:spPr/>
      <dgm:t>
        <a:bodyPr/>
        <a:lstStyle/>
        <a:p>
          <a:r>
            <a:rPr lang="en-US" dirty="0"/>
            <a:t>If Gross Annual Income of the Applicant (Individually or Jointly) is above Rs.15.00 lakhs, NTHP should be minimum Rs</a:t>
          </a:r>
          <a:r>
            <a:rPr lang="en-US" dirty="0">
              <a:highlight>
                <a:srgbClr val="800080"/>
              </a:highlight>
            </a:rPr>
            <a:t>.</a:t>
          </a:r>
          <a:r>
            <a:rPr lang="en-US" dirty="0">
              <a:highlight>
                <a:srgbClr val="00FF00"/>
              </a:highlight>
            </a:rPr>
            <a:t>50000 per month. </a:t>
          </a:r>
        </a:p>
      </dgm:t>
    </dgm:pt>
    <dgm:pt modelId="{556F492E-DA36-4EC7-AD1B-6E2428B64D68}" type="parTrans" cxnId="{717B92D5-D1A8-43D6-8702-A4579728D84B}">
      <dgm:prSet/>
      <dgm:spPr/>
      <dgm:t>
        <a:bodyPr/>
        <a:lstStyle/>
        <a:p>
          <a:endParaRPr lang="en-US"/>
        </a:p>
      </dgm:t>
    </dgm:pt>
    <dgm:pt modelId="{A8E917D6-5EDD-4B4E-95CB-9602EEC2C2CD}" type="sibTrans" cxnId="{717B92D5-D1A8-43D6-8702-A4579728D84B}">
      <dgm:prSet/>
      <dgm:spPr/>
      <dgm:t>
        <a:bodyPr/>
        <a:lstStyle/>
        <a:p>
          <a:endParaRPr lang="en-US"/>
        </a:p>
      </dgm:t>
    </dgm:pt>
    <dgm:pt modelId="{FEC3940F-DEE5-43DE-BB2D-CD4189C5D1E3}">
      <dgm:prSet/>
      <dgm:spPr/>
      <dgm:t>
        <a:bodyPr/>
        <a:lstStyle/>
        <a:p>
          <a:r>
            <a:rPr lang="en-US" dirty="0"/>
            <a:t>60% of future rental income from the property to be purchased / constructed /owned by the applicant can also be include</a:t>
          </a:r>
        </a:p>
      </dgm:t>
    </dgm:pt>
    <dgm:pt modelId="{637AD1B5-D47A-470E-A060-F15097830D38}" type="parTrans" cxnId="{39F4FBF5-8782-46E0-BCA6-3208ED6E28FC}">
      <dgm:prSet/>
      <dgm:spPr/>
      <dgm:t>
        <a:bodyPr/>
        <a:lstStyle/>
        <a:p>
          <a:endParaRPr lang="en-US"/>
        </a:p>
      </dgm:t>
    </dgm:pt>
    <dgm:pt modelId="{5A1F0261-BE25-414F-ADC8-5581EE66D24E}" type="sibTrans" cxnId="{39F4FBF5-8782-46E0-BCA6-3208ED6E28FC}">
      <dgm:prSet/>
      <dgm:spPr/>
      <dgm:t>
        <a:bodyPr/>
        <a:lstStyle/>
        <a:p>
          <a:endParaRPr lang="en-US"/>
        </a:p>
      </dgm:t>
    </dgm:pt>
    <dgm:pt modelId="{F59F3C95-D967-45FC-98A3-27C69C755AE5}" type="pres">
      <dgm:prSet presAssocID="{1603F62E-63AB-4E75-8875-ECEA65A38387}" presName="root" presStyleCnt="0">
        <dgm:presLayoutVars>
          <dgm:dir/>
          <dgm:resizeHandles val="exact"/>
        </dgm:presLayoutVars>
      </dgm:prSet>
      <dgm:spPr/>
      <dgm:t>
        <a:bodyPr/>
        <a:lstStyle/>
        <a:p>
          <a:endParaRPr lang="en-US"/>
        </a:p>
      </dgm:t>
    </dgm:pt>
    <dgm:pt modelId="{938D0CD7-329B-4D35-A497-4FE56BF7D55E}" type="pres">
      <dgm:prSet presAssocID="{1603F62E-63AB-4E75-8875-ECEA65A38387}" presName="container" presStyleCnt="0">
        <dgm:presLayoutVars>
          <dgm:dir/>
          <dgm:resizeHandles val="exact"/>
        </dgm:presLayoutVars>
      </dgm:prSet>
      <dgm:spPr/>
    </dgm:pt>
    <dgm:pt modelId="{6AD70685-6C3F-4590-80AE-A432657A72A6}" type="pres">
      <dgm:prSet presAssocID="{76940F20-FB26-415D-9D45-B30AA7100F2B}" presName="compNode" presStyleCnt="0"/>
      <dgm:spPr/>
    </dgm:pt>
    <dgm:pt modelId="{70157302-3810-4D4F-845D-CA7C7249BA22}" type="pres">
      <dgm:prSet presAssocID="{76940F20-FB26-415D-9D45-B30AA7100F2B}" presName="iconBgRect" presStyleLbl="bgShp" presStyleIdx="0" presStyleCnt="4"/>
      <dgm:spPr/>
    </dgm:pt>
    <dgm:pt modelId="{E8018A5B-03C8-430D-9039-754705F21A69}" type="pres">
      <dgm:prSet presAssocID="{76940F20-FB26-415D-9D45-B30AA7100F2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Bank"/>
        </a:ext>
      </dgm:extLst>
    </dgm:pt>
    <dgm:pt modelId="{037D7A38-5688-4E42-9D66-04F6B5B3DFC0}" type="pres">
      <dgm:prSet presAssocID="{76940F20-FB26-415D-9D45-B30AA7100F2B}" presName="spaceRect" presStyleCnt="0"/>
      <dgm:spPr/>
    </dgm:pt>
    <dgm:pt modelId="{BE93B9CF-44BA-4F95-A206-34C89B3DAE43}" type="pres">
      <dgm:prSet presAssocID="{76940F20-FB26-415D-9D45-B30AA7100F2B}" presName="textRect" presStyleLbl="revTx" presStyleIdx="0" presStyleCnt="4">
        <dgm:presLayoutVars>
          <dgm:chMax val="1"/>
          <dgm:chPref val="1"/>
        </dgm:presLayoutVars>
      </dgm:prSet>
      <dgm:spPr/>
      <dgm:t>
        <a:bodyPr/>
        <a:lstStyle/>
        <a:p>
          <a:endParaRPr lang="en-US"/>
        </a:p>
      </dgm:t>
    </dgm:pt>
    <dgm:pt modelId="{B86E6BD5-8CFB-4942-9E9A-0FFCE52DBB0B}" type="pres">
      <dgm:prSet presAssocID="{1E49B70E-3DED-40F7-9B6C-92D428516A70}" presName="sibTrans" presStyleLbl="sibTrans2D1" presStyleIdx="0" presStyleCnt="0"/>
      <dgm:spPr/>
      <dgm:t>
        <a:bodyPr/>
        <a:lstStyle/>
        <a:p>
          <a:endParaRPr lang="en-US"/>
        </a:p>
      </dgm:t>
    </dgm:pt>
    <dgm:pt modelId="{04EC488E-3BE8-42CD-9D96-5B86D0F288A5}" type="pres">
      <dgm:prSet presAssocID="{13AA985C-85D6-42A3-B7AF-CDA70EBFC9E6}" presName="compNode" presStyleCnt="0"/>
      <dgm:spPr/>
    </dgm:pt>
    <dgm:pt modelId="{01E53FC9-4BDD-4F60-AF7E-70AAF6E07579}" type="pres">
      <dgm:prSet presAssocID="{13AA985C-85D6-42A3-B7AF-CDA70EBFC9E6}" presName="iconBgRect" presStyleLbl="bgShp" presStyleIdx="1" presStyleCnt="4"/>
      <dgm:spPr/>
    </dgm:pt>
    <dgm:pt modelId="{A8F9018E-2D12-48DF-B01D-54A517EDB57A}" type="pres">
      <dgm:prSet presAssocID="{13AA985C-85D6-42A3-B7AF-CDA70EBFC9E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Dollar"/>
        </a:ext>
      </dgm:extLst>
    </dgm:pt>
    <dgm:pt modelId="{7AB37439-5E07-45FE-9F21-DE6F9B5A2E9B}" type="pres">
      <dgm:prSet presAssocID="{13AA985C-85D6-42A3-B7AF-CDA70EBFC9E6}" presName="spaceRect" presStyleCnt="0"/>
      <dgm:spPr/>
    </dgm:pt>
    <dgm:pt modelId="{7F9BEB31-FA04-42DC-B751-A34E34779428}" type="pres">
      <dgm:prSet presAssocID="{13AA985C-85D6-42A3-B7AF-CDA70EBFC9E6}" presName="textRect" presStyleLbl="revTx" presStyleIdx="1" presStyleCnt="4">
        <dgm:presLayoutVars>
          <dgm:chMax val="1"/>
          <dgm:chPref val="1"/>
        </dgm:presLayoutVars>
      </dgm:prSet>
      <dgm:spPr/>
      <dgm:t>
        <a:bodyPr/>
        <a:lstStyle/>
        <a:p>
          <a:endParaRPr lang="en-US"/>
        </a:p>
      </dgm:t>
    </dgm:pt>
    <dgm:pt modelId="{C71FDCDB-CBE9-48DD-9406-13A5D66BE9F9}" type="pres">
      <dgm:prSet presAssocID="{01D37F04-0474-498E-9A82-B4CF4FD72521}" presName="sibTrans" presStyleLbl="sibTrans2D1" presStyleIdx="0" presStyleCnt="0"/>
      <dgm:spPr/>
      <dgm:t>
        <a:bodyPr/>
        <a:lstStyle/>
        <a:p>
          <a:endParaRPr lang="en-US"/>
        </a:p>
      </dgm:t>
    </dgm:pt>
    <dgm:pt modelId="{69018CBC-249B-4B94-9C91-A2D63CC03BC0}" type="pres">
      <dgm:prSet presAssocID="{A6B1A687-3371-47B8-AB96-CF0EF02C8ADD}" presName="compNode" presStyleCnt="0"/>
      <dgm:spPr/>
    </dgm:pt>
    <dgm:pt modelId="{016A4397-AAF9-4BA7-9975-F67CC2BB4C5B}" type="pres">
      <dgm:prSet presAssocID="{A6B1A687-3371-47B8-AB96-CF0EF02C8ADD}" presName="iconBgRect" presStyleLbl="bgShp" presStyleIdx="2" presStyleCnt="4"/>
      <dgm:spPr/>
    </dgm:pt>
    <dgm:pt modelId="{BD4B08BF-50DB-46FF-8F9B-5B8B6BEDB07B}" type="pres">
      <dgm:prSet presAssocID="{A6B1A687-3371-47B8-AB96-CF0EF02C8AD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en-US"/>
        </a:p>
      </dgm:t>
      <dgm:extLst>
        <a:ext uri="{E40237B7-FDA0-4F09-8148-C483321AD2D9}">
          <dgm14:cNvPr xmlns:dgm14="http://schemas.microsoft.com/office/drawing/2010/diagram" id="0" name="" descr="Yuan"/>
        </a:ext>
      </dgm:extLst>
    </dgm:pt>
    <dgm:pt modelId="{4E494761-2524-4796-A493-74F116BDBC3A}" type="pres">
      <dgm:prSet presAssocID="{A6B1A687-3371-47B8-AB96-CF0EF02C8ADD}" presName="spaceRect" presStyleCnt="0"/>
      <dgm:spPr/>
    </dgm:pt>
    <dgm:pt modelId="{C42D499E-47F1-4EBC-82BB-29155D315542}" type="pres">
      <dgm:prSet presAssocID="{A6B1A687-3371-47B8-AB96-CF0EF02C8ADD}" presName="textRect" presStyleLbl="revTx" presStyleIdx="2" presStyleCnt="4">
        <dgm:presLayoutVars>
          <dgm:chMax val="1"/>
          <dgm:chPref val="1"/>
        </dgm:presLayoutVars>
      </dgm:prSet>
      <dgm:spPr/>
      <dgm:t>
        <a:bodyPr/>
        <a:lstStyle/>
        <a:p>
          <a:endParaRPr lang="en-US"/>
        </a:p>
      </dgm:t>
    </dgm:pt>
    <dgm:pt modelId="{073483EC-A7C3-4C2B-9E57-EA3D36CC9534}" type="pres">
      <dgm:prSet presAssocID="{A8E917D6-5EDD-4B4E-95CB-9602EEC2C2CD}" presName="sibTrans" presStyleLbl="sibTrans2D1" presStyleIdx="0" presStyleCnt="0"/>
      <dgm:spPr/>
      <dgm:t>
        <a:bodyPr/>
        <a:lstStyle/>
        <a:p>
          <a:endParaRPr lang="en-US"/>
        </a:p>
      </dgm:t>
    </dgm:pt>
    <dgm:pt modelId="{12514073-2216-4680-82D1-95CD48CD3AA6}" type="pres">
      <dgm:prSet presAssocID="{FEC3940F-DEE5-43DE-BB2D-CD4189C5D1E3}" presName="compNode" presStyleCnt="0"/>
      <dgm:spPr/>
    </dgm:pt>
    <dgm:pt modelId="{CA557780-0C84-4828-A6EE-8DF11B4C07FF}" type="pres">
      <dgm:prSet presAssocID="{FEC3940F-DEE5-43DE-BB2D-CD4189C5D1E3}" presName="iconBgRect" presStyleLbl="bgShp" presStyleIdx="3" presStyleCnt="4"/>
      <dgm:spPr/>
    </dgm:pt>
    <dgm:pt modelId="{05085760-01AC-4459-92BB-34B1BEBAAD46}" type="pres">
      <dgm:prSet presAssocID="{FEC3940F-DEE5-43DE-BB2D-CD4189C5D1E3}" presName="iconRect" presStyleLbl="node1" presStyleIdx="3" presStyleCnt="4"/>
      <dgm:spPr>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t>
        <a:bodyPr/>
        <a:lstStyle/>
        <a:p>
          <a:endParaRPr lang="en-US"/>
        </a:p>
      </dgm:t>
      <dgm:extLst>
        <a:ext uri="{E40237B7-FDA0-4F09-8148-C483321AD2D9}">
          <dgm14:cNvPr xmlns:dgm14="http://schemas.microsoft.com/office/drawing/2010/diagram" id="0" name="" descr="City"/>
        </a:ext>
      </dgm:extLst>
    </dgm:pt>
    <dgm:pt modelId="{FE05465A-E72C-4BFE-994D-A99254A3B9F9}" type="pres">
      <dgm:prSet presAssocID="{FEC3940F-DEE5-43DE-BB2D-CD4189C5D1E3}" presName="spaceRect" presStyleCnt="0"/>
      <dgm:spPr/>
    </dgm:pt>
    <dgm:pt modelId="{6933B111-1CD8-4AFB-B499-A7F1D5B7BCAC}" type="pres">
      <dgm:prSet presAssocID="{FEC3940F-DEE5-43DE-BB2D-CD4189C5D1E3}" presName="textRect" presStyleLbl="revTx" presStyleIdx="3" presStyleCnt="4">
        <dgm:presLayoutVars>
          <dgm:chMax val="1"/>
          <dgm:chPref val="1"/>
        </dgm:presLayoutVars>
      </dgm:prSet>
      <dgm:spPr/>
      <dgm:t>
        <a:bodyPr/>
        <a:lstStyle/>
        <a:p>
          <a:endParaRPr lang="en-US"/>
        </a:p>
      </dgm:t>
    </dgm:pt>
  </dgm:ptLst>
  <dgm:cxnLst>
    <dgm:cxn modelId="{39F4FBF5-8782-46E0-BCA6-3208ED6E28FC}" srcId="{1603F62E-63AB-4E75-8875-ECEA65A38387}" destId="{FEC3940F-DEE5-43DE-BB2D-CD4189C5D1E3}" srcOrd="3" destOrd="0" parTransId="{637AD1B5-D47A-470E-A060-F15097830D38}" sibTransId="{5A1F0261-BE25-414F-ADC8-5581EE66D24E}"/>
    <dgm:cxn modelId="{C401A508-FEA1-4A62-A1B3-30F6D381FA69}" type="presOf" srcId="{01D37F04-0474-498E-9A82-B4CF4FD72521}" destId="{C71FDCDB-CBE9-48DD-9406-13A5D66BE9F9}" srcOrd="0" destOrd="0" presId="urn:microsoft.com/office/officeart/2018/2/layout/IconCircleList"/>
    <dgm:cxn modelId="{703B500C-9381-42A0-BDA4-349DF493E105}" type="presOf" srcId="{1603F62E-63AB-4E75-8875-ECEA65A38387}" destId="{F59F3C95-D967-45FC-98A3-27C69C755AE5}" srcOrd="0" destOrd="0" presId="urn:microsoft.com/office/officeart/2018/2/layout/IconCircleList"/>
    <dgm:cxn modelId="{2AD9195B-7E17-4276-8849-C465FB9F820E}" type="presOf" srcId="{76940F20-FB26-415D-9D45-B30AA7100F2B}" destId="{BE93B9CF-44BA-4F95-A206-34C89B3DAE43}" srcOrd="0" destOrd="0" presId="urn:microsoft.com/office/officeart/2018/2/layout/IconCircleList"/>
    <dgm:cxn modelId="{F2D479E7-967A-4658-A228-0BD6C35DFF43}" srcId="{1603F62E-63AB-4E75-8875-ECEA65A38387}" destId="{13AA985C-85D6-42A3-B7AF-CDA70EBFC9E6}" srcOrd="1" destOrd="0" parTransId="{7A2D5A4A-B5A6-4196-98BE-B34A67064AD4}" sibTransId="{01D37F04-0474-498E-9A82-B4CF4FD72521}"/>
    <dgm:cxn modelId="{D22DE6AF-5A65-4467-B0CB-87B69EE75F0A}" type="presOf" srcId="{1E49B70E-3DED-40F7-9B6C-92D428516A70}" destId="{B86E6BD5-8CFB-4942-9E9A-0FFCE52DBB0B}" srcOrd="0" destOrd="0" presId="urn:microsoft.com/office/officeart/2018/2/layout/IconCircleList"/>
    <dgm:cxn modelId="{717B92D5-D1A8-43D6-8702-A4579728D84B}" srcId="{1603F62E-63AB-4E75-8875-ECEA65A38387}" destId="{A6B1A687-3371-47B8-AB96-CF0EF02C8ADD}" srcOrd="2" destOrd="0" parTransId="{556F492E-DA36-4EC7-AD1B-6E2428B64D68}" sibTransId="{A8E917D6-5EDD-4B4E-95CB-9602EEC2C2CD}"/>
    <dgm:cxn modelId="{A85D5DEF-D89A-4EFF-AA8A-CFA210B7F83B}" type="presOf" srcId="{A6B1A687-3371-47B8-AB96-CF0EF02C8ADD}" destId="{C42D499E-47F1-4EBC-82BB-29155D315542}" srcOrd="0" destOrd="0" presId="urn:microsoft.com/office/officeart/2018/2/layout/IconCircleList"/>
    <dgm:cxn modelId="{887708B6-F08D-41C1-8749-DA595863F43F}" srcId="{1603F62E-63AB-4E75-8875-ECEA65A38387}" destId="{76940F20-FB26-415D-9D45-B30AA7100F2B}" srcOrd="0" destOrd="0" parTransId="{1B156551-5394-4D00-ABC3-26360E091F5F}" sibTransId="{1E49B70E-3DED-40F7-9B6C-92D428516A70}"/>
    <dgm:cxn modelId="{BBF727E4-8157-4CFD-BF6A-79C17341891C}" type="presOf" srcId="{FEC3940F-DEE5-43DE-BB2D-CD4189C5D1E3}" destId="{6933B111-1CD8-4AFB-B499-A7F1D5B7BCAC}" srcOrd="0" destOrd="0" presId="urn:microsoft.com/office/officeart/2018/2/layout/IconCircleList"/>
    <dgm:cxn modelId="{EE32A400-E912-4D1D-AF9C-2A753A5457BD}" type="presOf" srcId="{A8E917D6-5EDD-4B4E-95CB-9602EEC2C2CD}" destId="{073483EC-A7C3-4C2B-9E57-EA3D36CC9534}" srcOrd="0" destOrd="0" presId="urn:microsoft.com/office/officeart/2018/2/layout/IconCircleList"/>
    <dgm:cxn modelId="{81748F20-C758-43F4-AD2B-B24FE4E2A8B1}" type="presOf" srcId="{13AA985C-85D6-42A3-B7AF-CDA70EBFC9E6}" destId="{7F9BEB31-FA04-42DC-B751-A34E34779428}" srcOrd="0" destOrd="0" presId="urn:microsoft.com/office/officeart/2018/2/layout/IconCircleList"/>
    <dgm:cxn modelId="{5C0299BC-DD7A-4963-9C65-F47785A1E690}" type="presParOf" srcId="{F59F3C95-D967-45FC-98A3-27C69C755AE5}" destId="{938D0CD7-329B-4D35-A497-4FE56BF7D55E}" srcOrd="0" destOrd="0" presId="urn:microsoft.com/office/officeart/2018/2/layout/IconCircleList"/>
    <dgm:cxn modelId="{731A82DC-37CF-4F52-958A-05CFFE192474}" type="presParOf" srcId="{938D0CD7-329B-4D35-A497-4FE56BF7D55E}" destId="{6AD70685-6C3F-4590-80AE-A432657A72A6}" srcOrd="0" destOrd="0" presId="urn:microsoft.com/office/officeart/2018/2/layout/IconCircleList"/>
    <dgm:cxn modelId="{FAD5F4CD-7E27-4A38-83AC-8CBAB898D659}" type="presParOf" srcId="{6AD70685-6C3F-4590-80AE-A432657A72A6}" destId="{70157302-3810-4D4F-845D-CA7C7249BA22}" srcOrd="0" destOrd="0" presId="urn:microsoft.com/office/officeart/2018/2/layout/IconCircleList"/>
    <dgm:cxn modelId="{6F969707-FA12-4611-BD3C-848A3E3B820C}" type="presParOf" srcId="{6AD70685-6C3F-4590-80AE-A432657A72A6}" destId="{E8018A5B-03C8-430D-9039-754705F21A69}" srcOrd="1" destOrd="0" presId="urn:microsoft.com/office/officeart/2018/2/layout/IconCircleList"/>
    <dgm:cxn modelId="{C4330541-A66A-4508-AAF9-5E4563D7C4CA}" type="presParOf" srcId="{6AD70685-6C3F-4590-80AE-A432657A72A6}" destId="{037D7A38-5688-4E42-9D66-04F6B5B3DFC0}" srcOrd="2" destOrd="0" presId="urn:microsoft.com/office/officeart/2018/2/layout/IconCircleList"/>
    <dgm:cxn modelId="{EC9D4A80-2232-494E-9667-BDD635021231}" type="presParOf" srcId="{6AD70685-6C3F-4590-80AE-A432657A72A6}" destId="{BE93B9CF-44BA-4F95-A206-34C89B3DAE43}" srcOrd="3" destOrd="0" presId="urn:microsoft.com/office/officeart/2018/2/layout/IconCircleList"/>
    <dgm:cxn modelId="{FECB91F9-2D60-4948-B6AF-9DE8DFADB472}" type="presParOf" srcId="{938D0CD7-329B-4D35-A497-4FE56BF7D55E}" destId="{B86E6BD5-8CFB-4942-9E9A-0FFCE52DBB0B}" srcOrd="1" destOrd="0" presId="urn:microsoft.com/office/officeart/2018/2/layout/IconCircleList"/>
    <dgm:cxn modelId="{B134ABDD-A0A0-451C-BAB2-595B454D0EDE}" type="presParOf" srcId="{938D0CD7-329B-4D35-A497-4FE56BF7D55E}" destId="{04EC488E-3BE8-42CD-9D96-5B86D0F288A5}" srcOrd="2" destOrd="0" presId="urn:microsoft.com/office/officeart/2018/2/layout/IconCircleList"/>
    <dgm:cxn modelId="{7D265BBD-A844-42AC-9246-151F988387C5}" type="presParOf" srcId="{04EC488E-3BE8-42CD-9D96-5B86D0F288A5}" destId="{01E53FC9-4BDD-4F60-AF7E-70AAF6E07579}" srcOrd="0" destOrd="0" presId="urn:microsoft.com/office/officeart/2018/2/layout/IconCircleList"/>
    <dgm:cxn modelId="{B06E323C-3E13-467F-9F22-B92171306B09}" type="presParOf" srcId="{04EC488E-3BE8-42CD-9D96-5B86D0F288A5}" destId="{A8F9018E-2D12-48DF-B01D-54A517EDB57A}" srcOrd="1" destOrd="0" presId="urn:microsoft.com/office/officeart/2018/2/layout/IconCircleList"/>
    <dgm:cxn modelId="{45E8076D-946B-4745-A54B-175BABAF55FA}" type="presParOf" srcId="{04EC488E-3BE8-42CD-9D96-5B86D0F288A5}" destId="{7AB37439-5E07-45FE-9F21-DE6F9B5A2E9B}" srcOrd="2" destOrd="0" presId="urn:microsoft.com/office/officeart/2018/2/layout/IconCircleList"/>
    <dgm:cxn modelId="{316D0D79-F4F9-4824-858A-C7B135744AB7}" type="presParOf" srcId="{04EC488E-3BE8-42CD-9D96-5B86D0F288A5}" destId="{7F9BEB31-FA04-42DC-B751-A34E34779428}" srcOrd="3" destOrd="0" presId="urn:microsoft.com/office/officeart/2018/2/layout/IconCircleList"/>
    <dgm:cxn modelId="{7137C173-7AC6-421A-B917-266A2BF24175}" type="presParOf" srcId="{938D0CD7-329B-4D35-A497-4FE56BF7D55E}" destId="{C71FDCDB-CBE9-48DD-9406-13A5D66BE9F9}" srcOrd="3" destOrd="0" presId="urn:microsoft.com/office/officeart/2018/2/layout/IconCircleList"/>
    <dgm:cxn modelId="{2F987EE1-25B4-45B8-AA1D-6AD9BF3C9658}" type="presParOf" srcId="{938D0CD7-329B-4D35-A497-4FE56BF7D55E}" destId="{69018CBC-249B-4B94-9C91-A2D63CC03BC0}" srcOrd="4" destOrd="0" presId="urn:microsoft.com/office/officeart/2018/2/layout/IconCircleList"/>
    <dgm:cxn modelId="{83244CFF-29C9-478C-A853-A9257AF1039D}" type="presParOf" srcId="{69018CBC-249B-4B94-9C91-A2D63CC03BC0}" destId="{016A4397-AAF9-4BA7-9975-F67CC2BB4C5B}" srcOrd="0" destOrd="0" presId="urn:microsoft.com/office/officeart/2018/2/layout/IconCircleList"/>
    <dgm:cxn modelId="{ADFBEE99-641A-4117-A5B5-89819807FD24}" type="presParOf" srcId="{69018CBC-249B-4B94-9C91-A2D63CC03BC0}" destId="{BD4B08BF-50DB-46FF-8F9B-5B8B6BEDB07B}" srcOrd="1" destOrd="0" presId="urn:microsoft.com/office/officeart/2018/2/layout/IconCircleList"/>
    <dgm:cxn modelId="{1A192F0C-8F92-4726-BE97-D9AD887D7613}" type="presParOf" srcId="{69018CBC-249B-4B94-9C91-A2D63CC03BC0}" destId="{4E494761-2524-4796-A493-74F116BDBC3A}" srcOrd="2" destOrd="0" presId="urn:microsoft.com/office/officeart/2018/2/layout/IconCircleList"/>
    <dgm:cxn modelId="{5335622B-5A4A-4C1F-BCCA-446EBF376240}" type="presParOf" srcId="{69018CBC-249B-4B94-9C91-A2D63CC03BC0}" destId="{C42D499E-47F1-4EBC-82BB-29155D315542}" srcOrd="3" destOrd="0" presId="urn:microsoft.com/office/officeart/2018/2/layout/IconCircleList"/>
    <dgm:cxn modelId="{411A3F62-0CE0-4FDA-B3DC-8AB3E7867496}" type="presParOf" srcId="{938D0CD7-329B-4D35-A497-4FE56BF7D55E}" destId="{073483EC-A7C3-4C2B-9E57-EA3D36CC9534}" srcOrd="5" destOrd="0" presId="urn:microsoft.com/office/officeart/2018/2/layout/IconCircleList"/>
    <dgm:cxn modelId="{2F12F871-F2D6-484D-A6B2-B6E7397250E4}" type="presParOf" srcId="{938D0CD7-329B-4D35-A497-4FE56BF7D55E}" destId="{12514073-2216-4680-82D1-95CD48CD3AA6}" srcOrd="6" destOrd="0" presId="urn:microsoft.com/office/officeart/2018/2/layout/IconCircleList"/>
    <dgm:cxn modelId="{B57052DF-982D-4756-BDCE-002A3A418981}" type="presParOf" srcId="{12514073-2216-4680-82D1-95CD48CD3AA6}" destId="{CA557780-0C84-4828-A6EE-8DF11B4C07FF}" srcOrd="0" destOrd="0" presId="urn:microsoft.com/office/officeart/2018/2/layout/IconCircleList"/>
    <dgm:cxn modelId="{86050DF9-9194-4E8A-B15E-F0D353EB22E3}" type="presParOf" srcId="{12514073-2216-4680-82D1-95CD48CD3AA6}" destId="{05085760-01AC-4459-92BB-34B1BEBAAD46}" srcOrd="1" destOrd="0" presId="urn:microsoft.com/office/officeart/2018/2/layout/IconCircleList"/>
    <dgm:cxn modelId="{9E0B0248-75C9-4423-A331-8EE7629711B4}" type="presParOf" srcId="{12514073-2216-4680-82D1-95CD48CD3AA6}" destId="{FE05465A-E72C-4BFE-994D-A99254A3B9F9}" srcOrd="2" destOrd="0" presId="urn:microsoft.com/office/officeart/2018/2/layout/IconCircleList"/>
    <dgm:cxn modelId="{BE9F55B4-0DCE-4301-8E62-57ED4AC62A96}" type="presParOf" srcId="{12514073-2216-4680-82D1-95CD48CD3AA6}" destId="{6933B111-1CD8-4AFB-B499-A7F1D5B7BCAC}"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A68416D-705B-4BF1-89AD-E16D58FEB14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965AEF5-ABA7-43FB-B700-11BC72E43AF1}">
      <dgm:prSet/>
      <dgm:spPr/>
      <dgm:t>
        <a:bodyPr/>
        <a:lstStyle/>
        <a:p>
          <a:r>
            <a:rPr lang="en-US" b="0" i="0" dirty="0"/>
            <a:t>The maximum repayment period is restricted to 30 years for Home Loan accounts (inclusive of holiday period) (or) Up to the age of 70 years whichever is earlier.</a:t>
          </a:r>
          <a:endParaRPr lang="en-US" dirty="0"/>
        </a:p>
      </dgm:t>
    </dgm:pt>
    <dgm:pt modelId="{32E8C6E5-A39A-4B93-BE1E-C4D035C09BE8}" type="parTrans" cxnId="{FE86275F-38E4-4F33-8CBC-1E67EA1609EB}">
      <dgm:prSet/>
      <dgm:spPr/>
      <dgm:t>
        <a:bodyPr/>
        <a:lstStyle/>
        <a:p>
          <a:endParaRPr lang="en-US"/>
        </a:p>
      </dgm:t>
    </dgm:pt>
    <dgm:pt modelId="{84ED0FE4-5276-45E7-A4FA-08E6B8C40EF2}" type="sibTrans" cxnId="{FE86275F-38E4-4F33-8CBC-1E67EA1609EB}">
      <dgm:prSet/>
      <dgm:spPr/>
      <dgm:t>
        <a:bodyPr/>
        <a:lstStyle/>
        <a:p>
          <a:endParaRPr lang="en-US"/>
        </a:p>
      </dgm:t>
    </dgm:pt>
    <dgm:pt modelId="{6CDACA98-1D5E-4F78-B150-E6A42C2F2E5A}">
      <dgm:prSet/>
      <dgm:spPr/>
      <dgm:t>
        <a:bodyPr/>
        <a:lstStyle/>
        <a:p>
          <a:r>
            <a:rPr lang="en-US" b="0" i="0" dirty="0"/>
            <a:t>For take over accounts, the repayment period can be extended beyond the period sanctioned by the original lender subject to a maximum of 30 years (or) Up to the age of 70 years (the age by which the loan should be fully repaid). </a:t>
          </a:r>
          <a:endParaRPr lang="en-US" dirty="0"/>
        </a:p>
      </dgm:t>
    </dgm:pt>
    <dgm:pt modelId="{4DD8FC5A-E6A3-4D61-A462-DBFB8F35214F}" type="parTrans" cxnId="{91713B6C-E826-4AB9-A78B-8ABAC682ACA7}">
      <dgm:prSet/>
      <dgm:spPr/>
      <dgm:t>
        <a:bodyPr/>
        <a:lstStyle/>
        <a:p>
          <a:endParaRPr lang="en-US"/>
        </a:p>
      </dgm:t>
    </dgm:pt>
    <dgm:pt modelId="{9EBC9449-C8FB-4B8D-927D-0E6EF6FA456A}" type="sibTrans" cxnId="{91713B6C-E826-4AB9-A78B-8ABAC682ACA7}">
      <dgm:prSet/>
      <dgm:spPr/>
      <dgm:t>
        <a:bodyPr/>
        <a:lstStyle/>
        <a:p>
          <a:endParaRPr lang="en-US"/>
        </a:p>
      </dgm:t>
    </dgm:pt>
    <dgm:pt modelId="{1E551228-B137-43D5-9764-5A34E9437228}">
      <dgm:prSet/>
      <dgm:spPr/>
      <dgm:t>
        <a:bodyPr/>
        <a:lstStyle/>
        <a:p>
          <a:r>
            <a:rPr lang="en-US" b="0" i="0"/>
            <a:t>Maximum repayment period for Home Loan for Repairs and Renovation is 10 years. </a:t>
          </a:r>
          <a:endParaRPr lang="en-US"/>
        </a:p>
      </dgm:t>
    </dgm:pt>
    <dgm:pt modelId="{310A0833-598D-4C3E-B095-3E797D0FE8B9}" type="parTrans" cxnId="{CF8CA900-FF3E-465A-ACE0-1533B1491041}">
      <dgm:prSet/>
      <dgm:spPr/>
      <dgm:t>
        <a:bodyPr/>
        <a:lstStyle/>
        <a:p>
          <a:endParaRPr lang="en-US"/>
        </a:p>
      </dgm:t>
    </dgm:pt>
    <dgm:pt modelId="{ABCA4210-3131-4B73-B371-F8E94D4C3CFC}" type="sibTrans" cxnId="{CF8CA900-FF3E-465A-ACE0-1533B1491041}">
      <dgm:prSet/>
      <dgm:spPr/>
      <dgm:t>
        <a:bodyPr/>
        <a:lstStyle/>
        <a:p>
          <a:endParaRPr lang="en-US"/>
        </a:p>
      </dgm:t>
    </dgm:pt>
    <dgm:pt modelId="{551152F7-5BB4-46DA-801F-5A90127EE789}">
      <dgm:prSet/>
      <dgm:spPr/>
      <dgm:t>
        <a:bodyPr/>
        <a:lstStyle/>
        <a:p>
          <a:r>
            <a:rPr lang="en-US" b="0" i="0" dirty="0"/>
            <a:t>Commercial Real Estate (CRE) for borrowers (Other than Salaried Class), maximum loan tenor will be 25 years.</a:t>
          </a:r>
          <a:endParaRPr lang="en-US" dirty="0"/>
        </a:p>
      </dgm:t>
    </dgm:pt>
    <dgm:pt modelId="{48DB45D6-C216-4086-9177-9C8609135E11}" type="parTrans" cxnId="{5D21AD0C-70B5-44FA-8B13-A57AE269B45A}">
      <dgm:prSet/>
      <dgm:spPr/>
      <dgm:t>
        <a:bodyPr/>
        <a:lstStyle/>
        <a:p>
          <a:endParaRPr lang="en-US"/>
        </a:p>
      </dgm:t>
    </dgm:pt>
    <dgm:pt modelId="{4FF93EE5-9872-4C52-8B90-58E3AB214384}" type="sibTrans" cxnId="{5D21AD0C-70B5-44FA-8B13-A57AE269B45A}">
      <dgm:prSet/>
      <dgm:spPr/>
      <dgm:t>
        <a:bodyPr/>
        <a:lstStyle/>
        <a:p>
          <a:endParaRPr lang="en-US"/>
        </a:p>
      </dgm:t>
    </dgm:pt>
    <dgm:pt modelId="{E2472577-C425-417B-A21F-66DCC3582E78}" type="pres">
      <dgm:prSet presAssocID="{3A68416D-705B-4BF1-89AD-E16D58FEB14D}" presName="root" presStyleCnt="0">
        <dgm:presLayoutVars>
          <dgm:dir/>
          <dgm:resizeHandles val="exact"/>
        </dgm:presLayoutVars>
      </dgm:prSet>
      <dgm:spPr/>
      <dgm:t>
        <a:bodyPr/>
        <a:lstStyle/>
        <a:p>
          <a:endParaRPr lang="en-US"/>
        </a:p>
      </dgm:t>
    </dgm:pt>
    <dgm:pt modelId="{8209CB40-140D-461D-8756-B20DCE0084DB}" type="pres">
      <dgm:prSet presAssocID="{F965AEF5-ABA7-43FB-B700-11BC72E43AF1}" presName="compNode" presStyleCnt="0"/>
      <dgm:spPr/>
    </dgm:pt>
    <dgm:pt modelId="{678E6BD9-5F4F-4898-9733-F7820D3B81DA}" type="pres">
      <dgm:prSet presAssocID="{F965AEF5-ABA7-43FB-B700-11BC72E43AF1}" presName="bgRect" presStyleLbl="bgShp" presStyleIdx="0" presStyleCnt="4"/>
      <dgm:spPr/>
    </dgm:pt>
    <dgm:pt modelId="{0AB2E298-BAD0-4A91-9EA9-D91459FFFBA9}" type="pres">
      <dgm:prSet presAssocID="{F965AEF5-ABA7-43FB-B700-11BC72E43AF1}" presName="iconRect" presStyleLbl="node1" presStyleIdx="0" presStyleCnt="4"/>
      <dgm:spPr>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Dollar"/>
        </a:ext>
      </dgm:extLst>
    </dgm:pt>
    <dgm:pt modelId="{AE647669-3F11-46AF-B583-1B8418AAD2AE}" type="pres">
      <dgm:prSet presAssocID="{F965AEF5-ABA7-43FB-B700-11BC72E43AF1}" presName="spaceRect" presStyleCnt="0"/>
      <dgm:spPr/>
    </dgm:pt>
    <dgm:pt modelId="{8BA2A8AC-C7E3-4FF0-A5B2-35190FC47861}" type="pres">
      <dgm:prSet presAssocID="{F965AEF5-ABA7-43FB-B700-11BC72E43AF1}" presName="parTx" presStyleLbl="revTx" presStyleIdx="0" presStyleCnt="4">
        <dgm:presLayoutVars>
          <dgm:chMax val="0"/>
          <dgm:chPref val="0"/>
        </dgm:presLayoutVars>
      </dgm:prSet>
      <dgm:spPr/>
      <dgm:t>
        <a:bodyPr/>
        <a:lstStyle/>
        <a:p>
          <a:endParaRPr lang="en-US"/>
        </a:p>
      </dgm:t>
    </dgm:pt>
    <dgm:pt modelId="{30022127-0EEE-40AF-8234-968E7C7BE8CE}" type="pres">
      <dgm:prSet presAssocID="{84ED0FE4-5276-45E7-A4FA-08E6B8C40EF2}" presName="sibTrans" presStyleCnt="0"/>
      <dgm:spPr/>
    </dgm:pt>
    <dgm:pt modelId="{C6AFDA60-092E-41D8-A5EE-AB4DAEDC75C0}" type="pres">
      <dgm:prSet presAssocID="{6CDACA98-1D5E-4F78-B150-E6A42C2F2E5A}" presName="compNode" presStyleCnt="0"/>
      <dgm:spPr/>
    </dgm:pt>
    <dgm:pt modelId="{A4F96D75-DDD9-445E-81EE-37D9BEFC44EB}" type="pres">
      <dgm:prSet presAssocID="{6CDACA98-1D5E-4F78-B150-E6A42C2F2E5A}" presName="bgRect" presStyleLbl="bgShp" presStyleIdx="1" presStyleCnt="4"/>
      <dgm:spPr/>
    </dgm:pt>
    <dgm:pt modelId="{FFEBF0D9-AF89-492C-9B39-6B0BEC26DB71}" type="pres">
      <dgm:prSet presAssocID="{6CDACA98-1D5E-4F78-B150-E6A42C2F2E5A}" presName="iconRect" presStyleLbl="node1" presStyleIdx="1" presStyleCnt="4"/>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Money"/>
        </a:ext>
      </dgm:extLst>
    </dgm:pt>
    <dgm:pt modelId="{8E6E3E2D-29F3-4AAB-99CE-C6AF747A3D1F}" type="pres">
      <dgm:prSet presAssocID="{6CDACA98-1D5E-4F78-B150-E6A42C2F2E5A}" presName="spaceRect" presStyleCnt="0"/>
      <dgm:spPr/>
    </dgm:pt>
    <dgm:pt modelId="{9361C1C0-1DC8-4A80-9383-7001AD26F67B}" type="pres">
      <dgm:prSet presAssocID="{6CDACA98-1D5E-4F78-B150-E6A42C2F2E5A}" presName="parTx" presStyleLbl="revTx" presStyleIdx="1" presStyleCnt="4">
        <dgm:presLayoutVars>
          <dgm:chMax val="0"/>
          <dgm:chPref val="0"/>
        </dgm:presLayoutVars>
      </dgm:prSet>
      <dgm:spPr/>
      <dgm:t>
        <a:bodyPr/>
        <a:lstStyle/>
        <a:p>
          <a:endParaRPr lang="en-US"/>
        </a:p>
      </dgm:t>
    </dgm:pt>
    <dgm:pt modelId="{EF0FFA43-4B95-4A85-B2C8-D23933066CE6}" type="pres">
      <dgm:prSet presAssocID="{9EBC9449-C8FB-4B8D-927D-0E6EF6FA456A}" presName="sibTrans" presStyleCnt="0"/>
      <dgm:spPr/>
    </dgm:pt>
    <dgm:pt modelId="{A11BA5D4-F9B2-4F56-BB9A-6F45CE14BB8B}" type="pres">
      <dgm:prSet presAssocID="{1E551228-B137-43D5-9764-5A34E9437228}" presName="compNode" presStyleCnt="0"/>
      <dgm:spPr/>
    </dgm:pt>
    <dgm:pt modelId="{0614E587-EB78-4A70-9A69-55418453A121}" type="pres">
      <dgm:prSet presAssocID="{1E551228-B137-43D5-9764-5A34E9437228}" presName="bgRect" presStyleLbl="bgShp" presStyleIdx="2" presStyleCnt="4"/>
      <dgm:spPr/>
    </dgm:pt>
    <dgm:pt modelId="{056A925D-54E5-4D50-A9CB-FC3C1F754367}" type="pres">
      <dgm:prSet presAssocID="{1E551228-B137-43D5-9764-5A34E9437228}" presName="iconRect" presStyleLbl="node1" presStyleIdx="2" presStyleCnt="4"/>
      <dgm:spPr>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en-US"/>
        </a:p>
      </dgm:t>
      <dgm:extLst>
        <a:ext uri="{E40237B7-FDA0-4F09-8148-C483321AD2D9}">
          <dgm14:cNvPr xmlns:dgm14="http://schemas.microsoft.com/office/drawing/2010/diagram" id="0" name="" descr="Suburban scene"/>
        </a:ext>
      </dgm:extLst>
    </dgm:pt>
    <dgm:pt modelId="{03AB693D-B4C1-46DD-A518-7245240F6662}" type="pres">
      <dgm:prSet presAssocID="{1E551228-B137-43D5-9764-5A34E9437228}" presName="spaceRect" presStyleCnt="0"/>
      <dgm:spPr/>
    </dgm:pt>
    <dgm:pt modelId="{84AF1378-76FC-4B2C-A2B3-7B83A407F9C7}" type="pres">
      <dgm:prSet presAssocID="{1E551228-B137-43D5-9764-5A34E9437228}" presName="parTx" presStyleLbl="revTx" presStyleIdx="2" presStyleCnt="4">
        <dgm:presLayoutVars>
          <dgm:chMax val="0"/>
          <dgm:chPref val="0"/>
        </dgm:presLayoutVars>
      </dgm:prSet>
      <dgm:spPr/>
      <dgm:t>
        <a:bodyPr/>
        <a:lstStyle/>
        <a:p>
          <a:endParaRPr lang="en-US"/>
        </a:p>
      </dgm:t>
    </dgm:pt>
    <dgm:pt modelId="{45E08EAA-D400-4B5B-A154-07DD74A46DFD}" type="pres">
      <dgm:prSet presAssocID="{ABCA4210-3131-4B73-B371-F8E94D4C3CFC}" presName="sibTrans" presStyleCnt="0"/>
      <dgm:spPr/>
    </dgm:pt>
    <dgm:pt modelId="{0C0575A4-CBB6-40F5-A6D4-C379C0095A6C}" type="pres">
      <dgm:prSet presAssocID="{551152F7-5BB4-46DA-801F-5A90127EE789}" presName="compNode" presStyleCnt="0"/>
      <dgm:spPr/>
    </dgm:pt>
    <dgm:pt modelId="{7C973F95-0933-4FE4-A9A6-8506E447EFE2}" type="pres">
      <dgm:prSet presAssocID="{551152F7-5BB4-46DA-801F-5A90127EE789}" presName="bgRect" presStyleLbl="bgShp" presStyleIdx="3" presStyleCnt="4"/>
      <dgm:spPr/>
    </dgm:pt>
    <dgm:pt modelId="{2AD8923E-645C-42E2-A4BC-B766FD2AE2FD}" type="pres">
      <dgm:prSet presAssocID="{551152F7-5BB4-46DA-801F-5A90127EE789}" presName="iconRect" presStyleLbl="node1" presStyleIdx="3" presStyleCnt="4"/>
      <dgm:spPr>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t>
        <a:bodyPr/>
        <a:lstStyle/>
        <a:p>
          <a:endParaRPr lang="en-US"/>
        </a:p>
      </dgm:t>
      <dgm:extLst>
        <a:ext uri="{E40237B7-FDA0-4F09-8148-C483321AD2D9}">
          <dgm14:cNvPr xmlns:dgm14="http://schemas.microsoft.com/office/drawing/2010/diagram" id="0" name="" descr="Users"/>
        </a:ext>
      </dgm:extLst>
    </dgm:pt>
    <dgm:pt modelId="{BDF9FC48-426B-4F06-AE52-A243EDA300AB}" type="pres">
      <dgm:prSet presAssocID="{551152F7-5BB4-46DA-801F-5A90127EE789}" presName="spaceRect" presStyleCnt="0"/>
      <dgm:spPr/>
    </dgm:pt>
    <dgm:pt modelId="{F1F46A38-F8A8-4A90-A4B5-85A0844F903B}" type="pres">
      <dgm:prSet presAssocID="{551152F7-5BB4-46DA-801F-5A90127EE789}" presName="parTx" presStyleLbl="revTx" presStyleIdx="3" presStyleCnt="4">
        <dgm:presLayoutVars>
          <dgm:chMax val="0"/>
          <dgm:chPref val="0"/>
        </dgm:presLayoutVars>
      </dgm:prSet>
      <dgm:spPr/>
      <dgm:t>
        <a:bodyPr/>
        <a:lstStyle/>
        <a:p>
          <a:endParaRPr lang="en-US"/>
        </a:p>
      </dgm:t>
    </dgm:pt>
  </dgm:ptLst>
  <dgm:cxnLst>
    <dgm:cxn modelId="{5D21AD0C-70B5-44FA-8B13-A57AE269B45A}" srcId="{3A68416D-705B-4BF1-89AD-E16D58FEB14D}" destId="{551152F7-5BB4-46DA-801F-5A90127EE789}" srcOrd="3" destOrd="0" parTransId="{48DB45D6-C216-4086-9177-9C8609135E11}" sibTransId="{4FF93EE5-9872-4C52-8B90-58E3AB214384}"/>
    <dgm:cxn modelId="{17B3457A-265C-40CC-849E-A0D313D41190}" type="presOf" srcId="{3A68416D-705B-4BF1-89AD-E16D58FEB14D}" destId="{E2472577-C425-417B-A21F-66DCC3582E78}" srcOrd="0" destOrd="0" presId="urn:microsoft.com/office/officeart/2018/2/layout/IconVerticalSolidList"/>
    <dgm:cxn modelId="{7ADC8367-4FA4-45D3-89FE-D3795BCAE26B}" type="presOf" srcId="{1E551228-B137-43D5-9764-5A34E9437228}" destId="{84AF1378-76FC-4B2C-A2B3-7B83A407F9C7}" srcOrd="0" destOrd="0" presId="urn:microsoft.com/office/officeart/2018/2/layout/IconVerticalSolidList"/>
    <dgm:cxn modelId="{EA97CB58-DC8B-4590-8348-87D1A5BA4EE9}" type="presOf" srcId="{F965AEF5-ABA7-43FB-B700-11BC72E43AF1}" destId="{8BA2A8AC-C7E3-4FF0-A5B2-35190FC47861}" srcOrd="0" destOrd="0" presId="urn:microsoft.com/office/officeart/2018/2/layout/IconVerticalSolidList"/>
    <dgm:cxn modelId="{02790138-EA4F-44EA-83B0-8FC1EB50DA6C}" type="presOf" srcId="{551152F7-5BB4-46DA-801F-5A90127EE789}" destId="{F1F46A38-F8A8-4A90-A4B5-85A0844F903B}" srcOrd="0" destOrd="0" presId="urn:microsoft.com/office/officeart/2018/2/layout/IconVerticalSolidList"/>
    <dgm:cxn modelId="{91713B6C-E826-4AB9-A78B-8ABAC682ACA7}" srcId="{3A68416D-705B-4BF1-89AD-E16D58FEB14D}" destId="{6CDACA98-1D5E-4F78-B150-E6A42C2F2E5A}" srcOrd="1" destOrd="0" parTransId="{4DD8FC5A-E6A3-4D61-A462-DBFB8F35214F}" sibTransId="{9EBC9449-C8FB-4B8D-927D-0E6EF6FA456A}"/>
    <dgm:cxn modelId="{8DB804A7-CEE6-4DB0-90BF-A1674748A91A}" type="presOf" srcId="{6CDACA98-1D5E-4F78-B150-E6A42C2F2E5A}" destId="{9361C1C0-1DC8-4A80-9383-7001AD26F67B}" srcOrd="0" destOrd="0" presId="urn:microsoft.com/office/officeart/2018/2/layout/IconVerticalSolidList"/>
    <dgm:cxn modelId="{FE86275F-38E4-4F33-8CBC-1E67EA1609EB}" srcId="{3A68416D-705B-4BF1-89AD-E16D58FEB14D}" destId="{F965AEF5-ABA7-43FB-B700-11BC72E43AF1}" srcOrd="0" destOrd="0" parTransId="{32E8C6E5-A39A-4B93-BE1E-C4D035C09BE8}" sibTransId="{84ED0FE4-5276-45E7-A4FA-08E6B8C40EF2}"/>
    <dgm:cxn modelId="{CF8CA900-FF3E-465A-ACE0-1533B1491041}" srcId="{3A68416D-705B-4BF1-89AD-E16D58FEB14D}" destId="{1E551228-B137-43D5-9764-5A34E9437228}" srcOrd="2" destOrd="0" parTransId="{310A0833-598D-4C3E-B095-3E797D0FE8B9}" sibTransId="{ABCA4210-3131-4B73-B371-F8E94D4C3CFC}"/>
    <dgm:cxn modelId="{799CAE5D-7DF6-4E5C-8CC0-1D7410F29230}" type="presParOf" srcId="{E2472577-C425-417B-A21F-66DCC3582E78}" destId="{8209CB40-140D-461D-8756-B20DCE0084DB}" srcOrd="0" destOrd="0" presId="urn:microsoft.com/office/officeart/2018/2/layout/IconVerticalSolidList"/>
    <dgm:cxn modelId="{A9FFCDF5-34F4-4507-91D6-FF4E68C5D1F5}" type="presParOf" srcId="{8209CB40-140D-461D-8756-B20DCE0084DB}" destId="{678E6BD9-5F4F-4898-9733-F7820D3B81DA}" srcOrd="0" destOrd="0" presId="urn:microsoft.com/office/officeart/2018/2/layout/IconVerticalSolidList"/>
    <dgm:cxn modelId="{24C67A33-BAE5-4B46-B44E-B35AD78D9368}" type="presParOf" srcId="{8209CB40-140D-461D-8756-B20DCE0084DB}" destId="{0AB2E298-BAD0-4A91-9EA9-D91459FFFBA9}" srcOrd="1" destOrd="0" presId="urn:microsoft.com/office/officeart/2018/2/layout/IconVerticalSolidList"/>
    <dgm:cxn modelId="{D046DEF1-27C9-43F5-95BC-F28BCF7B70DA}" type="presParOf" srcId="{8209CB40-140D-461D-8756-B20DCE0084DB}" destId="{AE647669-3F11-46AF-B583-1B8418AAD2AE}" srcOrd="2" destOrd="0" presId="urn:microsoft.com/office/officeart/2018/2/layout/IconVerticalSolidList"/>
    <dgm:cxn modelId="{7CBBE99D-F7F8-475B-BCBF-36C75916EADA}" type="presParOf" srcId="{8209CB40-140D-461D-8756-B20DCE0084DB}" destId="{8BA2A8AC-C7E3-4FF0-A5B2-35190FC47861}" srcOrd="3" destOrd="0" presId="urn:microsoft.com/office/officeart/2018/2/layout/IconVerticalSolidList"/>
    <dgm:cxn modelId="{EBB2661F-C845-4C6E-AFE4-BE54FBE55787}" type="presParOf" srcId="{E2472577-C425-417B-A21F-66DCC3582E78}" destId="{30022127-0EEE-40AF-8234-968E7C7BE8CE}" srcOrd="1" destOrd="0" presId="urn:microsoft.com/office/officeart/2018/2/layout/IconVerticalSolidList"/>
    <dgm:cxn modelId="{6DB6FB2A-7CD1-4012-92FE-DEE5A3303BDB}" type="presParOf" srcId="{E2472577-C425-417B-A21F-66DCC3582E78}" destId="{C6AFDA60-092E-41D8-A5EE-AB4DAEDC75C0}" srcOrd="2" destOrd="0" presId="urn:microsoft.com/office/officeart/2018/2/layout/IconVerticalSolidList"/>
    <dgm:cxn modelId="{3DBB3EEF-F73E-441A-9491-A8109706AF10}" type="presParOf" srcId="{C6AFDA60-092E-41D8-A5EE-AB4DAEDC75C0}" destId="{A4F96D75-DDD9-445E-81EE-37D9BEFC44EB}" srcOrd="0" destOrd="0" presId="urn:microsoft.com/office/officeart/2018/2/layout/IconVerticalSolidList"/>
    <dgm:cxn modelId="{CFA5C815-1233-4FF5-BB1F-0B5E922EF78F}" type="presParOf" srcId="{C6AFDA60-092E-41D8-A5EE-AB4DAEDC75C0}" destId="{FFEBF0D9-AF89-492C-9B39-6B0BEC26DB71}" srcOrd="1" destOrd="0" presId="urn:microsoft.com/office/officeart/2018/2/layout/IconVerticalSolidList"/>
    <dgm:cxn modelId="{77CDB79A-8C32-416A-B337-DA80B27FA559}" type="presParOf" srcId="{C6AFDA60-092E-41D8-A5EE-AB4DAEDC75C0}" destId="{8E6E3E2D-29F3-4AAB-99CE-C6AF747A3D1F}" srcOrd="2" destOrd="0" presId="urn:microsoft.com/office/officeart/2018/2/layout/IconVerticalSolidList"/>
    <dgm:cxn modelId="{CD58AED4-49C0-4463-91BF-F9BFD31D379F}" type="presParOf" srcId="{C6AFDA60-092E-41D8-A5EE-AB4DAEDC75C0}" destId="{9361C1C0-1DC8-4A80-9383-7001AD26F67B}" srcOrd="3" destOrd="0" presId="urn:microsoft.com/office/officeart/2018/2/layout/IconVerticalSolidList"/>
    <dgm:cxn modelId="{D0815074-B792-44CF-ABFA-769CBB29AAFC}" type="presParOf" srcId="{E2472577-C425-417B-A21F-66DCC3582E78}" destId="{EF0FFA43-4B95-4A85-B2C8-D23933066CE6}" srcOrd="3" destOrd="0" presId="urn:microsoft.com/office/officeart/2018/2/layout/IconVerticalSolidList"/>
    <dgm:cxn modelId="{1434F5F0-F74F-4167-93E1-F1CB4EF600A4}" type="presParOf" srcId="{E2472577-C425-417B-A21F-66DCC3582E78}" destId="{A11BA5D4-F9B2-4F56-BB9A-6F45CE14BB8B}" srcOrd="4" destOrd="0" presId="urn:microsoft.com/office/officeart/2018/2/layout/IconVerticalSolidList"/>
    <dgm:cxn modelId="{4E7611F0-7FD4-4B5A-BE7B-E7FF1ECE783F}" type="presParOf" srcId="{A11BA5D4-F9B2-4F56-BB9A-6F45CE14BB8B}" destId="{0614E587-EB78-4A70-9A69-55418453A121}" srcOrd="0" destOrd="0" presId="urn:microsoft.com/office/officeart/2018/2/layout/IconVerticalSolidList"/>
    <dgm:cxn modelId="{828ED744-A28C-4973-8655-3E6315C668C7}" type="presParOf" srcId="{A11BA5D4-F9B2-4F56-BB9A-6F45CE14BB8B}" destId="{056A925D-54E5-4D50-A9CB-FC3C1F754367}" srcOrd="1" destOrd="0" presId="urn:microsoft.com/office/officeart/2018/2/layout/IconVerticalSolidList"/>
    <dgm:cxn modelId="{1CBD18A2-7924-4DCF-A47B-9C2D39AD0AF5}" type="presParOf" srcId="{A11BA5D4-F9B2-4F56-BB9A-6F45CE14BB8B}" destId="{03AB693D-B4C1-46DD-A518-7245240F6662}" srcOrd="2" destOrd="0" presId="urn:microsoft.com/office/officeart/2018/2/layout/IconVerticalSolidList"/>
    <dgm:cxn modelId="{1A6D6317-8CD5-4DB3-9BC4-E9EB9B622DA1}" type="presParOf" srcId="{A11BA5D4-F9B2-4F56-BB9A-6F45CE14BB8B}" destId="{84AF1378-76FC-4B2C-A2B3-7B83A407F9C7}" srcOrd="3" destOrd="0" presId="urn:microsoft.com/office/officeart/2018/2/layout/IconVerticalSolidList"/>
    <dgm:cxn modelId="{C58DD508-379C-4857-B83E-FDFCDD8B890A}" type="presParOf" srcId="{E2472577-C425-417B-A21F-66DCC3582E78}" destId="{45E08EAA-D400-4B5B-A154-07DD74A46DFD}" srcOrd="5" destOrd="0" presId="urn:microsoft.com/office/officeart/2018/2/layout/IconVerticalSolidList"/>
    <dgm:cxn modelId="{B55FBA06-D61C-4DC7-B5C5-215443F1521F}" type="presParOf" srcId="{E2472577-C425-417B-A21F-66DCC3582E78}" destId="{0C0575A4-CBB6-40F5-A6D4-C379C0095A6C}" srcOrd="6" destOrd="0" presId="urn:microsoft.com/office/officeart/2018/2/layout/IconVerticalSolidList"/>
    <dgm:cxn modelId="{5342F07B-7E92-406B-8391-2AF1AD01DE64}" type="presParOf" srcId="{0C0575A4-CBB6-40F5-A6D4-C379C0095A6C}" destId="{7C973F95-0933-4FE4-A9A6-8506E447EFE2}" srcOrd="0" destOrd="0" presId="urn:microsoft.com/office/officeart/2018/2/layout/IconVerticalSolidList"/>
    <dgm:cxn modelId="{8FE76B70-4AE0-4158-97FF-49AD8A17EB12}" type="presParOf" srcId="{0C0575A4-CBB6-40F5-A6D4-C379C0095A6C}" destId="{2AD8923E-645C-42E2-A4BC-B766FD2AE2FD}" srcOrd="1" destOrd="0" presId="urn:microsoft.com/office/officeart/2018/2/layout/IconVerticalSolidList"/>
    <dgm:cxn modelId="{4610407A-37AA-42A8-98FE-0D7F812EC23E}" type="presParOf" srcId="{0C0575A4-CBB6-40F5-A6D4-C379C0095A6C}" destId="{BDF9FC48-426B-4F06-AE52-A243EDA300AB}" srcOrd="2" destOrd="0" presId="urn:microsoft.com/office/officeart/2018/2/layout/IconVerticalSolidList"/>
    <dgm:cxn modelId="{3ECC5353-0173-4884-9BC5-AD71AF20724C}" type="presParOf" srcId="{0C0575A4-CBB6-40F5-A6D4-C379C0095A6C}" destId="{F1F46A38-F8A8-4A90-A4B5-85A0844F903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FB8A58F-909B-4064-A23A-51ED56FA7F98}"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4C9DB8ED-21AF-4BB3-A2FC-E85E74D2509A}">
      <dgm:prSet/>
      <dgm:spPr/>
      <dgm:t>
        <a:bodyPr/>
        <a:lstStyle/>
        <a:p>
          <a:r>
            <a:rPr lang="en-US" b="0" i="0"/>
            <a:t>Premium paid under the Policy is eligible for tax benefit under Sec.80C of Income Tax Act </a:t>
          </a:r>
          <a:endParaRPr lang="en-US"/>
        </a:p>
      </dgm:t>
    </dgm:pt>
    <dgm:pt modelId="{2F6A4498-1832-4EA8-803F-7220F1345DC3}" type="parTrans" cxnId="{84673259-4D2D-4881-86C0-FAFF25C59752}">
      <dgm:prSet/>
      <dgm:spPr/>
      <dgm:t>
        <a:bodyPr/>
        <a:lstStyle/>
        <a:p>
          <a:endParaRPr lang="en-US"/>
        </a:p>
      </dgm:t>
    </dgm:pt>
    <dgm:pt modelId="{29B6A5A9-0596-4950-A664-4A85A9704FB3}" type="sibTrans" cxnId="{84673259-4D2D-4881-86C0-FAFF25C59752}">
      <dgm:prSet/>
      <dgm:spPr/>
      <dgm:t>
        <a:bodyPr/>
        <a:lstStyle/>
        <a:p>
          <a:endParaRPr lang="en-US"/>
        </a:p>
      </dgm:t>
    </dgm:pt>
    <dgm:pt modelId="{6BD88299-53F9-4EC8-BD0E-FEBB953F958B}">
      <dgm:prSet/>
      <dgm:spPr/>
      <dgm:t>
        <a:bodyPr/>
        <a:lstStyle/>
        <a:p>
          <a:r>
            <a:rPr lang="en-US" b="0" i="0" dirty="0"/>
            <a:t>one-time Premium payment can be either financed by bank as a separate clean loan or paid by the borrower himself</a:t>
          </a:r>
          <a:endParaRPr lang="en-US" dirty="0"/>
        </a:p>
      </dgm:t>
    </dgm:pt>
    <dgm:pt modelId="{418907B9-7624-42DD-8E4C-172872979200}" type="parTrans" cxnId="{BD8C6592-9D9F-4C5C-BF97-D570893F4407}">
      <dgm:prSet/>
      <dgm:spPr/>
      <dgm:t>
        <a:bodyPr/>
        <a:lstStyle/>
        <a:p>
          <a:endParaRPr lang="en-US"/>
        </a:p>
      </dgm:t>
    </dgm:pt>
    <dgm:pt modelId="{2896491F-8981-4DE6-A1D1-4027D9C3BD9D}" type="sibTrans" cxnId="{BD8C6592-9D9F-4C5C-BF97-D570893F4407}">
      <dgm:prSet/>
      <dgm:spPr/>
      <dgm:t>
        <a:bodyPr/>
        <a:lstStyle/>
        <a:p>
          <a:endParaRPr lang="en-US"/>
        </a:p>
      </dgm:t>
    </dgm:pt>
    <dgm:pt modelId="{E425C39B-C30E-4C8E-A790-6D97E7042039}">
      <dgm:prSet/>
      <dgm:spPr/>
      <dgm:t>
        <a:bodyPr/>
        <a:lstStyle/>
        <a:p>
          <a:r>
            <a:rPr lang="en-US" b="0" i="0"/>
            <a:t>GMRA Scheme ‘IB HOME SURAKSHA’ - by arrangement with M/s Kotak Mahindra &amp; Aditya Birla Sun life Insurance Company Ltd. </a:t>
          </a:r>
          <a:endParaRPr lang="en-US"/>
        </a:p>
      </dgm:t>
    </dgm:pt>
    <dgm:pt modelId="{7FF60A81-B094-49DB-8FDA-8B7029756EC6}" type="parTrans" cxnId="{418EB989-22E1-4A5D-84DF-5165BAF3455B}">
      <dgm:prSet/>
      <dgm:spPr/>
      <dgm:t>
        <a:bodyPr/>
        <a:lstStyle/>
        <a:p>
          <a:endParaRPr lang="en-US"/>
        </a:p>
      </dgm:t>
    </dgm:pt>
    <dgm:pt modelId="{4892D8BB-5EF6-413E-9DF2-DDA05796C988}" type="sibTrans" cxnId="{418EB989-22E1-4A5D-84DF-5165BAF3455B}">
      <dgm:prSet/>
      <dgm:spPr/>
      <dgm:t>
        <a:bodyPr/>
        <a:lstStyle/>
        <a:p>
          <a:endParaRPr lang="en-US"/>
        </a:p>
      </dgm:t>
    </dgm:pt>
    <dgm:pt modelId="{8821BEB9-DF1A-4E58-87A7-1F7FAA75A9AC}">
      <dgm:prSet/>
      <dgm:spPr/>
      <dgm:t>
        <a:bodyPr/>
        <a:lstStyle/>
        <a:p>
          <a:r>
            <a:rPr lang="en-US" b="0" i="0"/>
            <a:t>Maximum 60 months – Repayable in 60 EMIs (maximum) commencing from the next month of disbursement of loan (No Holiday period permitted) </a:t>
          </a:r>
          <a:endParaRPr lang="en-US"/>
        </a:p>
      </dgm:t>
    </dgm:pt>
    <dgm:pt modelId="{28CCEF2F-E551-4631-9503-4821DD3ED04A}" type="parTrans" cxnId="{EC9F8DC8-C3DE-4782-88E6-0B5CACE3E515}">
      <dgm:prSet/>
      <dgm:spPr/>
      <dgm:t>
        <a:bodyPr/>
        <a:lstStyle/>
        <a:p>
          <a:endParaRPr lang="en-US"/>
        </a:p>
      </dgm:t>
    </dgm:pt>
    <dgm:pt modelId="{C1282832-DAC2-47FA-85F9-CBD97E9B1AE8}" type="sibTrans" cxnId="{EC9F8DC8-C3DE-4782-88E6-0B5CACE3E515}">
      <dgm:prSet/>
      <dgm:spPr/>
      <dgm:t>
        <a:bodyPr/>
        <a:lstStyle/>
        <a:p>
          <a:endParaRPr lang="en-US"/>
        </a:p>
      </dgm:t>
    </dgm:pt>
    <dgm:pt modelId="{27835342-AA08-472C-9613-56A8BB745E21}" type="pres">
      <dgm:prSet presAssocID="{9FB8A58F-909B-4064-A23A-51ED56FA7F98}" presName="linear" presStyleCnt="0">
        <dgm:presLayoutVars>
          <dgm:animLvl val="lvl"/>
          <dgm:resizeHandles val="exact"/>
        </dgm:presLayoutVars>
      </dgm:prSet>
      <dgm:spPr/>
      <dgm:t>
        <a:bodyPr/>
        <a:lstStyle/>
        <a:p>
          <a:endParaRPr lang="en-US"/>
        </a:p>
      </dgm:t>
    </dgm:pt>
    <dgm:pt modelId="{E93D633C-674A-4769-AA31-23CC60780E5B}" type="pres">
      <dgm:prSet presAssocID="{4C9DB8ED-21AF-4BB3-A2FC-E85E74D2509A}" presName="parentText" presStyleLbl="node1" presStyleIdx="0" presStyleCnt="4">
        <dgm:presLayoutVars>
          <dgm:chMax val="0"/>
          <dgm:bulletEnabled val="1"/>
        </dgm:presLayoutVars>
      </dgm:prSet>
      <dgm:spPr/>
      <dgm:t>
        <a:bodyPr/>
        <a:lstStyle/>
        <a:p>
          <a:endParaRPr lang="en-US"/>
        </a:p>
      </dgm:t>
    </dgm:pt>
    <dgm:pt modelId="{5170F4E0-FD1E-47A7-B3C9-69C6E8A6AFF0}" type="pres">
      <dgm:prSet presAssocID="{29B6A5A9-0596-4950-A664-4A85A9704FB3}" presName="spacer" presStyleCnt="0"/>
      <dgm:spPr/>
    </dgm:pt>
    <dgm:pt modelId="{56AA6D4D-359A-4258-B299-0FCC4AB276DC}" type="pres">
      <dgm:prSet presAssocID="{6BD88299-53F9-4EC8-BD0E-FEBB953F958B}" presName="parentText" presStyleLbl="node1" presStyleIdx="1" presStyleCnt="4">
        <dgm:presLayoutVars>
          <dgm:chMax val="0"/>
          <dgm:bulletEnabled val="1"/>
        </dgm:presLayoutVars>
      </dgm:prSet>
      <dgm:spPr/>
      <dgm:t>
        <a:bodyPr/>
        <a:lstStyle/>
        <a:p>
          <a:endParaRPr lang="en-US"/>
        </a:p>
      </dgm:t>
    </dgm:pt>
    <dgm:pt modelId="{6E75EF05-AA56-42A3-A978-70D2D6A63813}" type="pres">
      <dgm:prSet presAssocID="{2896491F-8981-4DE6-A1D1-4027D9C3BD9D}" presName="spacer" presStyleCnt="0"/>
      <dgm:spPr/>
    </dgm:pt>
    <dgm:pt modelId="{62E73EB4-69A6-493F-A408-BD532CDAE971}" type="pres">
      <dgm:prSet presAssocID="{E425C39B-C30E-4C8E-A790-6D97E7042039}" presName="parentText" presStyleLbl="node1" presStyleIdx="2" presStyleCnt="4">
        <dgm:presLayoutVars>
          <dgm:chMax val="0"/>
          <dgm:bulletEnabled val="1"/>
        </dgm:presLayoutVars>
      </dgm:prSet>
      <dgm:spPr/>
      <dgm:t>
        <a:bodyPr/>
        <a:lstStyle/>
        <a:p>
          <a:endParaRPr lang="en-US"/>
        </a:p>
      </dgm:t>
    </dgm:pt>
    <dgm:pt modelId="{CC89FB44-2E32-45D2-A01E-294DEE1A9DC0}" type="pres">
      <dgm:prSet presAssocID="{4892D8BB-5EF6-413E-9DF2-DDA05796C988}" presName="spacer" presStyleCnt="0"/>
      <dgm:spPr/>
    </dgm:pt>
    <dgm:pt modelId="{54BE5A75-230B-41AF-B641-2A962D29F1EE}" type="pres">
      <dgm:prSet presAssocID="{8821BEB9-DF1A-4E58-87A7-1F7FAA75A9AC}" presName="parentText" presStyleLbl="node1" presStyleIdx="3" presStyleCnt="4">
        <dgm:presLayoutVars>
          <dgm:chMax val="0"/>
          <dgm:bulletEnabled val="1"/>
        </dgm:presLayoutVars>
      </dgm:prSet>
      <dgm:spPr/>
      <dgm:t>
        <a:bodyPr/>
        <a:lstStyle/>
        <a:p>
          <a:endParaRPr lang="en-US"/>
        </a:p>
      </dgm:t>
    </dgm:pt>
  </dgm:ptLst>
  <dgm:cxnLst>
    <dgm:cxn modelId="{418EB989-22E1-4A5D-84DF-5165BAF3455B}" srcId="{9FB8A58F-909B-4064-A23A-51ED56FA7F98}" destId="{E425C39B-C30E-4C8E-A790-6D97E7042039}" srcOrd="2" destOrd="0" parTransId="{7FF60A81-B094-49DB-8FDA-8B7029756EC6}" sibTransId="{4892D8BB-5EF6-413E-9DF2-DDA05796C988}"/>
    <dgm:cxn modelId="{84673259-4D2D-4881-86C0-FAFF25C59752}" srcId="{9FB8A58F-909B-4064-A23A-51ED56FA7F98}" destId="{4C9DB8ED-21AF-4BB3-A2FC-E85E74D2509A}" srcOrd="0" destOrd="0" parTransId="{2F6A4498-1832-4EA8-803F-7220F1345DC3}" sibTransId="{29B6A5A9-0596-4950-A664-4A85A9704FB3}"/>
    <dgm:cxn modelId="{5B0B31A1-4774-4F93-ABFC-EAC50C57E771}" type="presOf" srcId="{E425C39B-C30E-4C8E-A790-6D97E7042039}" destId="{62E73EB4-69A6-493F-A408-BD532CDAE971}" srcOrd="0" destOrd="0" presId="urn:microsoft.com/office/officeart/2005/8/layout/vList2"/>
    <dgm:cxn modelId="{AEF0BEB4-3335-4C7E-BB60-B94FD12C9819}" type="presOf" srcId="{4C9DB8ED-21AF-4BB3-A2FC-E85E74D2509A}" destId="{E93D633C-674A-4769-AA31-23CC60780E5B}" srcOrd="0" destOrd="0" presId="urn:microsoft.com/office/officeart/2005/8/layout/vList2"/>
    <dgm:cxn modelId="{EC9F8DC8-C3DE-4782-88E6-0B5CACE3E515}" srcId="{9FB8A58F-909B-4064-A23A-51ED56FA7F98}" destId="{8821BEB9-DF1A-4E58-87A7-1F7FAA75A9AC}" srcOrd="3" destOrd="0" parTransId="{28CCEF2F-E551-4631-9503-4821DD3ED04A}" sibTransId="{C1282832-DAC2-47FA-85F9-CBD97E9B1AE8}"/>
    <dgm:cxn modelId="{1D954C02-44C4-43E5-9444-72C28637E449}" type="presOf" srcId="{8821BEB9-DF1A-4E58-87A7-1F7FAA75A9AC}" destId="{54BE5A75-230B-41AF-B641-2A962D29F1EE}" srcOrd="0" destOrd="0" presId="urn:microsoft.com/office/officeart/2005/8/layout/vList2"/>
    <dgm:cxn modelId="{5F5D03BA-7BEC-4510-AA98-1AF113585D88}" type="presOf" srcId="{6BD88299-53F9-4EC8-BD0E-FEBB953F958B}" destId="{56AA6D4D-359A-4258-B299-0FCC4AB276DC}" srcOrd="0" destOrd="0" presId="urn:microsoft.com/office/officeart/2005/8/layout/vList2"/>
    <dgm:cxn modelId="{BD8C6592-9D9F-4C5C-BF97-D570893F4407}" srcId="{9FB8A58F-909B-4064-A23A-51ED56FA7F98}" destId="{6BD88299-53F9-4EC8-BD0E-FEBB953F958B}" srcOrd="1" destOrd="0" parTransId="{418907B9-7624-42DD-8E4C-172872979200}" sibTransId="{2896491F-8981-4DE6-A1D1-4027D9C3BD9D}"/>
    <dgm:cxn modelId="{5F4156AE-593B-468F-95A9-8BC81C38D09A}" type="presOf" srcId="{9FB8A58F-909B-4064-A23A-51ED56FA7F98}" destId="{27835342-AA08-472C-9613-56A8BB745E21}" srcOrd="0" destOrd="0" presId="urn:microsoft.com/office/officeart/2005/8/layout/vList2"/>
    <dgm:cxn modelId="{173A2DC6-D87D-4FC5-973E-96C28056FD64}" type="presParOf" srcId="{27835342-AA08-472C-9613-56A8BB745E21}" destId="{E93D633C-674A-4769-AA31-23CC60780E5B}" srcOrd="0" destOrd="0" presId="urn:microsoft.com/office/officeart/2005/8/layout/vList2"/>
    <dgm:cxn modelId="{5326CE8A-1669-4682-A916-551FE50BD3AD}" type="presParOf" srcId="{27835342-AA08-472C-9613-56A8BB745E21}" destId="{5170F4E0-FD1E-47A7-B3C9-69C6E8A6AFF0}" srcOrd="1" destOrd="0" presId="urn:microsoft.com/office/officeart/2005/8/layout/vList2"/>
    <dgm:cxn modelId="{B2EAB010-9B3B-4128-A8B0-394F51D8A8DA}" type="presParOf" srcId="{27835342-AA08-472C-9613-56A8BB745E21}" destId="{56AA6D4D-359A-4258-B299-0FCC4AB276DC}" srcOrd="2" destOrd="0" presId="urn:microsoft.com/office/officeart/2005/8/layout/vList2"/>
    <dgm:cxn modelId="{4E95BD06-45AF-4937-B32C-BFC59D23D98D}" type="presParOf" srcId="{27835342-AA08-472C-9613-56A8BB745E21}" destId="{6E75EF05-AA56-42A3-A978-70D2D6A63813}" srcOrd="3" destOrd="0" presId="urn:microsoft.com/office/officeart/2005/8/layout/vList2"/>
    <dgm:cxn modelId="{55C2DEB9-AE8F-4E88-8F82-B37E62FA2D8B}" type="presParOf" srcId="{27835342-AA08-472C-9613-56A8BB745E21}" destId="{62E73EB4-69A6-493F-A408-BD532CDAE971}" srcOrd="4" destOrd="0" presId="urn:microsoft.com/office/officeart/2005/8/layout/vList2"/>
    <dgm:cxn modelId="{40FB3261-61EB-41B4-B28D-8760235A2DAE}" type="presParOf" srcId="{27835342-AA08-472C-9613-56A8BB745E21}" destId="{CC89FB44-2E32-45D2-A01E-294DEE1A9DC0}" srcOrd="5" destOrd="0" presId="urn:microsoft.com/office/officeart/2005/8/layout/vList2"/>
    <dgm:cxn modelId="{625196BF-3ED8-4852-96B8-711EC73525B3}" type="presParOf" srcId="{27835342-AA08-472C-9613-56A8BB745E21}" destId="{54BE5A75-230B-41AF-B641-2A962D29F1E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7ECFBBB-698D-40D2-96B5-EA487FA0B55D}"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56308813-1DB6-45A9-96BF-A66DCC6CF66D}">
      <dgm:prSet/>
      <dgm:spPr/>
      <dgm:t>
        <a:bodyPr/>
        <a:lstStyle/>
        <a:p>
          <a:r>
            <a:rPr lang="en-US" dirty="0"/>
            <a:t>Eligibility:NRIs gainfully employed abroad (who have put in a minimum period of confirmed service / experience of 2 years - including previous employment / experience and confirmed in the present employment) </a:t>
          </a:r>
        </a:p>
      </dgm:t>
    </dgm:pt>
    <dgm:pt modelId="{C6BA5183-FF20-4BE4-A0A1-F70472185F51}" type="parTrans" cxnId="{57BEC1F3-698D-4AF6-82FE-998B250EA106}">
      <dgm:prSet/>
      <dgm:spPr/>
      <dgm:t>
        <a:bodyPr/>
        <a:lstStyle/>
        <a:p>
          <a:endParaRPr lang="en-US"/>
        </a:p>
      </dgm:t>
    </dgm:pt>
    <dgm:pt modelId="{E9ED7A5B-9460-423C-BC16-E0BCBBE1B800}" type="sibTrans" cxnId="{57BEC1F3-698D-4AF6-82FE-998B250EA106}">
      <dgm:prSet/>
      <dgm:spPr/>
      <dgm:t>
        <a:bodyPr/>
        <a:lstStyle/>
        <a:p>
          <a:endParaRPr lang="en-US"/>
        </a:p>
      </dgm:t>
    </dgm:pt>
    <dgm:pt modelId="{D79232BB-EC6A-41C7-BED3-D47CF3A1FF10}">
      <dgm:prSet/>
      <dgm:spPr/>
      <dgm:t>
        <a:bodyPr/>
        <a:lstStyle/>
        <a:p>
          <a:r>
            <a:rPr lang="en-US"/>
            <a:t>With a residual contract period of service for at least three more years to run NRI professionals with a regular monthly income are also eligible</a:t>
          </a:r>
        </a:p>
      </dgm:t>
    </dgm:pt>
    <dgm:pt modelId="{CB9AC098-93D9-40F8-AC3A-A35D222FC23F}" type="parTrans" cxnId="{89037607-3D9B-45EB-8B81-FF9EF06C586D}">
      <dgm:prSet/>
      <dgm:spPr/>
      <dgm:t>
        <a:bodyPr/>
        <a:lstStyle/>
        <a:p>
          <a:endParaRPr lang="en-US"/>
        </a:p>
      </dgm:t>
    </dgm:pt>
    <dgm:pt modelId="{03A8F2B8-6519-44AC-8B58-025F62030E3B}" type="sibTrans" cxnId="{89037607-3D9B-45EB-8B81-FF9EF06C586D}">
      <dgm:prSet/>
      <dgm:spPr/>
      <dgm:t>
        <a:bodyPr/>
        <a:lstStyle/>
        <a:p>
          <a:endParaRPr lang="en-US"/>
        </a:p>
      </dgm:t>
    </dgm:pt>
    <dgm:pt modelId="{9F6DADE7-D9D0-43DF-8F2A-0F45065A2622}" type="pres">
      <dgm:prSet presAssocID="{27ECFBBB-698D-40D2-96B5-EA487FA0B55D}" presName="linear" presStyleCnt="0">
        <dgm:presLayoutVars>
          <dgm:animLvl val="lvl"/>
          <dgm:resizeHandles val="exact"/>
        </dgm:presLayoutVars>
      </dgm:prSet>
      <dgm:spPr/>
      <dgm:t>
        <a:bodyPr/>
        <a:lstStyle/>
        <a:p>
          <a:endParaRPr lang="en-US"/>
        </a:p>
      </dgm:t>
    </dgm:pt>
    <dgm:pt modelId="{83866F2E-B550-48F9-A90F-942B1F2227EA}" type="pres">
      <dgm:prSet presAssocID="{56308813-1DB6-45A9-96BF-A66DCC6CF66D}" presName="parentText" presStyleLbl="node1" presStyleIdx="0" presStyleCnt="2">
        <dgm:presLayoutVars>
          <dgm:chMax val="0"/>
          <dgm:bulletEnabled val="1"/>
        </dgm:presLayoutVars>
      </dgm:prSet>
      <dgm:spPr/>
      <dgm:t>
        <a:bodyPr/>
        <a:lstStyle/>
        <a:p>
          <a:endParaRPr lang="en-US"/>
        </a:p>
      </dgm:t>
    </dgm:pt>
    <dgm:pt modelId="{C8A22B27-5E1E-403E-8023-9AFD873546E7}" type="pres">
      <dgm:prSet presAssocID="{E9ED7A5B-9460-423C-BC16-E0BCBBE1B800}" presName="spacer" presStyleCnt="0"/>
      <dgm:spPr/>
    </dgm:pt>
    <dgm:pt modelId="{BDE01931-AC7D-468F-B56A-08DC7F556726}" type="pres">
      <dgm:prSet presAssocID="{D79232BB-EC6A-41C7-BED3-D47CF3A1FF10}" presName="parentText" presStyleLbl="node1" presStyleIdx="1" presStyleCnt="2">
        <dgm:presLayoutVars>
          <dgm:chMax val="0"/>
          <dgm:bulletEnabled val="1"/>
        </dgm:presLayoutVars>
      </dgm:prSet>
      <dgm:spPr/>
      <dgm:t>
        <a:bodyPr/>
        <a:lstStyle/>
        <a:p>
          <a:endParaRPr lang="en-US"/>
        </a:p>
      </dgm:t>
    </dgm:pt>
  </dgm:ptLst>
  <dgm:cxnLst>
    <dgm:cxn modelId="{382273CA-4A2D-4AB0-80A2-4689C1767CF6}" type="presOf" srcId="{D79232BB-EC6A-41C7-BED3-D47CF3A1FF10}" destId="{BDE01931-AC7D-468F-B56A-08DC7F556726}" srcOrd="0" destOrd="0" presId="urn:microsoft.com/office/officeart/2005/8/layout/vList2"/>
    <dgm:cxn modelId="{9CA6100C-D76C-4CCC-8E09-F85CD4B5F94D}" type="presOf" srcId="{27ECFBBB-698D-40D2-96B5-EA487FA0B55D}" destId="{9F6DADE7-D9D0-43DF-8F2A-0F45065A2622}" srcOrd="0" destOrd="0" presId="urn:microsoft.com/office/officeart/2005/8/layout/vList2"/>
    <dgm:cxn modelId="{57BEC1F3-698D-4AF6-82FE-998B250EA106}" srcId="{27ECFBBB-698D-40D2-96B5-EA487FA0B55D}" destId="{56308813-1DB6-45A9-96BF-A66DCC6CF66D}" srcOrd="0" destOrd="0" parTransId="{C6BA5183-FF20-4BE4-A0A1-F70472185F51}" sibTransId="{E9ED7A5B-9460-423C-BC16-E0BCBBE1B800}"/>
    <dgm:cxn modelId="{89037607-3D9B-45EB-8B81-FF9EF06C586D}" srcId="{27ECFBBB-698D-40D2-96B5-EA487FA0B55D}" destId="{D79232BB-EC6A-41C7-BED3-D47CF3A1FF10}" srcOrd="1" destOrd="0" parTransId="{CB9AC098-93D9-40F8-AC3A-A35D222FC23F}" sibTransId="{03A8F2B8-6519-44AC-8B58-025F62030E3B}"/>
    <dgm:cxn modelId="{69D18CB7-73B6-4ACC-AF40-E5999E7013A6}" type="presOf" srcId="{56308813-1DB6-45A9-96BF-A66DCC6CF66D}" destId="{83866F2E-B550-48F9-A90F-942B1F2227EA}" srcOrd="0" destOrd="0" presId="urn:microsoft.com/office/officeart/2005/8/layout/vList2"/>
    <dgm:cxn modelId="{8F72FA6C-9C0E-4BA2-90E1-B57CD230FB9D}" type="presParOf" srcId="{9F6DADE7-D9D0-43DF-8F2A-0F45065A2622}" destId="{83866F2E-B550-48F9-A90F-942B1F2227EA}" srcOrd="0" destOrd="0" presId="urn:microsoft.com/office/officeart/2005/8/layout/vList2"/>
    <dgm:cxn modelId="{59F5F3BA-6CD7-4D1A-AA8B-B7EF51F9F67D}" type="presParOf" srcId="{9F6DADE7-D9D0-43DF-8F2A-0F45065A2622}" destId="{C8A22B27-5E1E-403E-8023-9AFD873546E7}" srcOrd="1" destOrd="0" presId="urn:microsoft.com/office/officeart/2005/8/layout/vList2"/>
    <dgm:cxn modelId="{BC24C7B1-812A-4CD8-9A57-5D7EC2655275}" type="presParOf" srcId="{9F6DADE7-D9D0-43DF-8F2A-0F45065A2622}" destId="{BDE01931-AC7D-468F-B56A-08DC7F55672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CF9003B-0242-4AB1-8AA5-6110B8FFDCB7}" type="doc">
      <dgm:prSet loTypeId="urn:microsoft.com/office/officeart/2005/8/layout/default" loCatId="list" qsTypeId="urn:microsoft.com/office/officeart/2005/8/quickstyle/simple4" qsCatId="simple" csTypeId="urn:microsoft.com/office/officeart/2005/8/colors/colorful1" csCatId="colorful" phldr="1"/>
      <dgm:spPr/>
      <dgm:t>
        <a:bodyPr/>
        <a:lstStyle/>
        <a:p>
          <a:endParaRPr lang="en-US"/>
        </a:p>
      </dgm:t>
    </dgm:pt>
    <dgm:pt modelId="{50C04C0E-F0CB-4870-9274-442CE9A02405}">
      <dgm:prSet/>
      <dgm:spPr/>
      <dgm:t>
        <a:bodyPr/>
        <a:lstStyle/>
        <a:p>
          <a:r>
            <a:rPr lang="en-US" b="0" i="0"/>
            <a:t>Entry Level: Between 21 and 50 years</a:t>
          </a:r>
          <a:endParaRPr lang="en-US"/>
        </a:p>
      </dgm:t>
    </dgm:pt>
    <dgm:pt modelId="{91768E1A-A8C9-49B6-A7CD-7E89DDD3A8E3}" type="parTrans" cxnId="{63349772-820C-4A25-B833-E59F3D1774E3}">
      <dgm:prSet/>
      <dgm:spPr/>
      <dgm:t>
        <a:bodyPr/>
        <a:lstStyle/>
        <a:p>
          <a:endParaRPr lang="en-US"/>
        </a:p>
      </dgm:t>
    </dgm:pt>
    <dgm:pt modelId="{96F1C117-5006-4A51-B430-3018E1A72C91}" type="sibTrans" cxnId="{63349772-820C-4A25-B833-E59F3D1774E3}">
      <dgm:prSet/>
      <dgm:spPr/>
      <dgm:t>
        <a:bodyPr/>
        <a:lstStyle/>
        <a:p>
          <a:endParaRPr lang="en-US"/>
        </a:p>
      </dgm:t>
    </dgm:pt>
    <dgm:pt modelId="{1CAEEC4E-E28F-4071-B9AB-0040F39C7F97}">
      <dgm:prSet/>
      <dgm:spPr/>
      <dgm:t>
        <a:bodyPr/>
        <a:lstStyle/>
        <a:p>
          <a:r>
            <a:rPr lang="en-US" b="0" i="0"/>
            <a:t>Exit Level: Maximum 60 years </a:t>
          </a:r>
          <a:endParaRPr lang="en-US"/>
        </a:p>
      </dgm:t>
    </dgm:pt>
    <dgm:pt modelId="{905C93DC-8A2C-44F3-9260-22109944AB2D}" type="parTrans" cxnId="{B94DD69B-FBAE-454E-94FF-B0B6631ECB44}">
      <dgm:prSet/>
      <dgm:spPr/>
      <dgm:t>
        <a:bodyPr/>
        <a:lstStyle/>
        <a:p>
          <a:endParaRPr lang="en-US"/>
        </a:p>
      </dgm:t>
    </dgm:pt>
    <dgm:pt modelId="{21461B0F-5BBB-4829-8B42-829C4FD8E3EF}" type="sibTrans" cxnId="{B94DD69B-FBAE-454E-94FF-B0B6631ECB44}">
      <dgm:prSet/>
      <dgm:spPr/>
      <dgm:t>
        <a:bodyPr/>
        <a:lstStyle/>
        <a:p>
          <a:endParaRPr lang="en-US"/>
        </a:p>
      </dgm:t>
    </dgm:pt>
    <dgm:pt modelId="{48FB1C21-3EA9-4052-8918-6E222E22DBB0}">
      <dgm:prSet/>
      <dgm:spPr/>
      <dgm:t>
        <a:bodyPr/>
        <a:lstStyle/>
        <a:p>
          <a:r>
            <a:rPr lang="en-US" b="0" i="0" dirty="0"/>
            <a:t>ZLCC may permit the following on selective basis</a:t>
          </a:r>
          <a:endParaRPr lang="en-US" dirty="0"/>
        </a:p>
      </dgm:t>
    </dgm:pt>
    <dgm:pt modelId="{AF28F1B2-294A-4282-8AFB-0694D0524608}" type="parTrans" cxnId="{B6295752-1155-432C-AE76-B7780FC75DEB}">
      <dgm:prSet/>
      <dgm:spPr/>
      <dgm:t>
        <a:bodyPr/>
        <a:lstStyle/>
        <a:p>
          <a:endParaRPr lang="en-US"/>
        </a:p>
      </dgm:t>
    </dgm:pt>
    <dgm:pt modelId="{7F5F07E2-22FF-4FEC-A33F-3EF01E7BF0A0}" type="sibTrans" cxnId="{B6295752-1155-432C-AE76-B7780FC75DEB}">
      <dgm:prSet/>
      <dgm:spPr/>
      <dgm:t>
        <a:bodyPr/>
        <a:lstStyle/>
        <a:p>
          <a:endParaRPr lang="en-US"/>
        </a:p>
      </dgm:t>
    </dgm:pt>
    <dgm:pt modelId="{98AE5709-0268-4B96-B1CB-02C91682C353}">
      <dgm:prSet/>
      <dgm:spPr/>
      <dgm:t>
        <a:bodyPr/>
        <a:lstStyle/>
        <a:p>
          <a:r>
            <a:rPr lang="en-US" b="0" i="0"/>
            <a:t>a) Relaxation upto 60 years at entry level and upto 70 years at exit level.</a:t>
          </a:r>
          <a:endParaRPr lang="en-US"/>
        </a:p>
      </dgm:t>
    </dgm:pt>
    <dgm:pt modelId="{BEBFE5AB-7FAD-484C-8FEC-720A64FEB14B}" type="parTrans" cxnId="{FA038979-DABD-45C8-8D48-65AB5352DDF4}">
      <dgm:prSet/>
      <dgm:spPr/>
      <dgm:t>
        <a:bodyPr/>
        <a:lstStyle/>
        <a:p>
          <a:endParaRPr lang="en-US"/>
        </a:p>
      </dgm:t>
    </dgm:pt>
    <dgm:pt modelId="{A679CC7A-DDE1-42BC-9B1C-AB08B7FE8907}" type="sibTrans" cxnId="{FA038979-DABD-45C8-8D48-65AB5352DDF4}">
      <dgm:prSet/>
      <dgm:spPr/>
      <dgm:t>
        <a:bodyPr/>
        <a:lstStyle/>
        <a:p>
          <a:endParaRPr lang="en-US"/>
        </a:p>
      </dgm:t>
    </dgm:pt>
    <dgm:pt modelId="{A3824758-898B-423B-A8CE-1A020A33995E}">
      <dgm:prSet/>
      <dgm:spPr/>
      <dgm:t>
        <a:bodyPr/>
        <a:lstStyle/>
        <a:p>
          <a:r>
            <a:rPr lang="en-US" b="0" i="0" dirty="0"/>
            <a:t>b) Waiver of minimum period of residual service wherever renewal of employment contract / alternate employment is assured</a:t>
          </a:r>
          <a:endParaRPr lang="en-US" dirty="0"/>
        </a:p>
      </dgm:t>
    </dgm:pt>
    <dgm:pt modelId="{22C5560F-9179-4405-9593-E0AD43B10CEF}" type="parTrans" cxnId="{B322DE97-36A2-4A96-B677-AC629CE890EC}">
      <dgm:prSet/>
      <dgm:spPr/>
      <dgm:t>
        <a:bodyPr/>
        <a:lstStyle/>
        <a:p>
          <a:endParaRPr lang="en-US"/>
        </a:p>
      </dgm:t>
    </dgm:pt>
    <dgm:pt modelId="{DD8531EE-5BC7-422E-8687-A1CAD0069642}" type="sibTrans" cxnId="{B322DE97-36A2-4A96-B677-AC629CE890EC}">
      <dgm:prSet/>
      <dgm:spPr/>
      <dgm:t>
        <a:bodyPr/>
        <a:lstStyle/>
        <a:p>
          <a:endParaRPr lang="en-US"/>
        </a:p>
      </dgm:t>
    </dgm:pt>
    <dgm:pt modelId="{A8C0B2E1-199C-4442-987B-B7393FAF1837}" type="pres">
      <dgm:prSet presAssocID="{DCF9003B-0242-4AB1-8AA5-6110B8FFDCB7}" presName="diagram" presStyleCnt="0">
        <dgm:presLayoutVars>
          <dgm:dir/>
          <dgm:resizeHandles val="exact"/>
        </dgm:presLayoutVars>
      </dgm:prSet>
      <dgm:spPr/>
      <dgm:t>
        <a:bodyPr/>
        <a:lstStyle/>
        <a:p>
          <a:endParaRPr lang="en-US"/>
        </a:p>
      </dgm:t>
    </dgm:pt>
    <dgm:pt modelId="{82DBFCAD-D1BA-4B41-9797-F3EEF9DE2F58}" type="pres">
      <dgm:prSet presAssocID="{50C04C0E-F0CB-4870-9274-442CE9A02405}" presName="node" presStyleLbl="node1" presStyleIdx="0" presStyleCnt="5">
        <dgm:presLayoutVars>
          <dgm:bulletEnabled val="1"/>
        </dgm:presLayoutVars>
      </dgm:prSet>
      <dgm:spPr/>
      <dgm:t>
        <a:bodyPr/>
        <a:lstStyle/>
        <a:p>
          <a:endParaRPr lang="en-US"/>
        </a:p>
      </dgm:t>
    </dgm:pt>
    <dgm:pt modelId="{5278E496-F96B-4102-8A30-CFF982E1E898}" type="pres">
      <dgm:prSet presAssocID="{96F1C117-5006-4A51-B430-3018E1A72C91}" presName="sibTrans" presStyleCnt="0"/>
      <dgm:spPr/>
    </dgm:pt>
    <dgm:pt modelId="{3A91FFE2-F578-472A-BDCD-361141679B81}" type="pres">
      <dgm:prSet presAssocID="{1CAEEC4E-E28F-4071-B9AB-0040F39C7F97}" presName="node" presStyleLbl="node1" presStyleIdx="1" presStyleCnt="5">
        <dgm:presLayoutVars>
          <dgm:bulletEnabled val="1"/>
        </dgm:presLayoutVars>
      </dgm:prSet>
      <dgm:spPr/>
      <dgm:t>
        <a:bodyPr/>
        <a:lstStyle/>
        <a:p>
          <a:endParaRPr lang="en-US"/>
        </a:p>
      </dgm:t>
    </dgm:pt>
    <dgm:pt modelId="{FB0A8280-CE98-4F8A-BF09-09D9638A1E22}" type="pres">
      <dgm:prSet presAssocID="{21461B0F-5BBB-4829-8B42-829C4FD8E3EF}" presName="sibTrans" presStyleCnt="0"/>
      <dgm:spPr/>
    </dgm:pt>
    <dgm:pt modelId="{D8AA6FF4-9C74-4296-8A62-9B4CEA79C957}" type="pres">
      <dgm:prSet presAssocID="{48FB1C21-3EA9-4052-8918-6E222E22DBB0}" presName="node" presStyleLbl="node1" presStyleIdx="2" presStyleCnt="5">
        <dgm:presLayoutVars>
          <dgm:bulletEnabled val="1"/>
        </dgm:presLayoutVars>
      </dgm:prSet>
      <dgm:spPr/>
      <dgm:t>
        <a:bodyPr/>
        <a:lstStyle/>
        <a:p>
          <a:endParaRPr lang="en-US"/>
        </a:p>
      </dgm:t>
    </dgm:pt>
    <dgm:pt modelId="{2F92109A-73B9-4B54-A488-7DCE85550EB0}" type="pres">
      <dgm:prSet presAssocID="{7F5F07E2-22FF-4FEC-A33F-3EF01E7BF0A0}" presName="sibTrans" presStyleCnt="0"/>
      <dgm:spPr/>
    </dgm:pt>
    <dgm:pt modelId="{3004A346-2101-4688-BA9B-0BA8F0E194B6}" type="pres">
      <dgm:prSet presAssocID="{98AE5709-0268-4B96-B1CB-02C91682C353}" presName="node" presStyleLbl="node1" presStyleIdx="3" presStyleCnt="5">
        <dgm:presLayoutVars>
          <dgm:bulletEnabled val="1"/>
        </dgm:presLayoutVars>
      </dgm:prSet>
      <dgm:spPr/>
      <dgm:t>
        <a:bodyPr/>
        <a:lstStyle/>
        <a:p>
          <a:endParaRPr lang="en-US"/>
        </a:p>
      </dgm:t>
    </dgm:pt>
    <dgm:pt modelId="{E7853F25-F5FF-43DF-9CD8-A1DA1549BAA0}" type="pres">
      <dgm:prSet presAssocID="{A679CC7A-DDE1-42BC-9B1C-AB08B7FE8907}" presName="sibTrans" presStyleCnt="0"/>
      <dgm:spPr/>
    </dgm:pt>
    <dgm:pt modelId="{433273BC-5FC7-484F-912A-7F94BD67CA88}" type="pres">
      <dgm:prSet presAssocID="{A3824758-898B-423B-A8CE-1A020A33995E}" presName="node" presStyleLbl="node1" presStyleIdx="4" presStyleCnt="5" custScaleX="174028">
        <dgm:presLayoutVars>
          <dgm:bulletEnabled val="1"/>
        </dgm:presLayoutVars>
      </dgm:prSet>
      <dgm:spPr/>
      <dgm:t>
        <a:bodyPr/>
        <a:lstStyle/>
        <a:p>
          <a:endParaRPr lang="en-US"/>
        </a:p>
      </dgm:t>
    </dgm:pt>
  </dgm:ptLst>
  <dgm:cxnLst>
    <dgm:cxn modelId="{63349772-820C-4A25-B833-E59F3D1774E3}" srcId="{DCF9003B-0242-4AB1-8AA5-6110B8FFDCB7}" destId="{50C04C0E-F0CB-4870-9274-442CE9A02405}" srcOrd="0" destOrd="0" parTransId="{91768E1A-A8C9-49B6-A7CD-7E89DDD3A8E3}" sibTransId="{96F1C117-5006-4A51-B430-3018E1A72C91}"/>
    <dgm:cxn modelId="{61EAC43E-6E3D-4C02-8B41-57CE94F5A864}" type="presOf" srcId="{50C04C0E-F0CB-4870-9274-442CE9A02405}" destId="{82DBFCAD-D1BA-4B41-9797-F3EEF9DE2F58}" srcOrd="0" destOrd="0" presId="urn:microsoft.com/office/officeart/2005/8/layout/default"/>
    <dgm:cxn modelId="{B322DE97-36A2-4A96-B677-AC629CE890EC}" srcId="{DCF9003B-0242-4AB1-8AA5-6110B8FFDCB7}" destId="{A3824758-898B-423B-A8CE-1A020A33995E}" srcOrd="4" destOrd="0" parTransId="{22C5560F-9179-4405-9593-E0AD43B10CEF}" sibTransId="{DD8531EE-5BC7-422E-8687-A1CAD0069642}"/>
    <dgm:cxn modelId="{436CC925-71D7-4BB4-B589-055079083824}" type="presOf" srcId="{A3824758-898B-423B-A8CE-1A020A33995E}" destId="{433273BC-5FC7-484F-912A-7F94BD67CA88}" srcOrd="0" destOrd="0" presId="urn:microsoft.com/office/officeart/2005/8/layout/default"/>
    <dgm:cxn modelId="{F8325AFB-4AC6-46F7-AC37-428C308F7E0C}" type="presOf" srcId="{1CAEEC4E-E28F-4071-B9AB-0040F39C7F97}" destId="{3A91FFE2-F578-472A-BDCD-361141679B81}" srcOrd="0" destOrd="0" presId="urn:microsoft.com/office/officeart/2005/8/layout/default"/>
    <dgm:cxn modelId="{FA038979-DABD-45C8-8D48-65AB5352DDF4}" srcId="{DCF9003B-0242-4AB1-8AA5-6110B8FFDCB7}" destId="{98AE5709-0268-4B96-B1CB-02C91682C353}" srcOrd="3" destOrd="0" parTransId="{BEBFE5AB-7FAD-484C-8FEC-720A64FEB14B}" sibTransId="{A679CC7A-DDE1-42BC-9B1C-AB08B7FE8907}"/>
    <dgm:cxn modelId="{9CF1E3C2-5F45-4BC5-8BC4-B2A89F9E05B0}" type="presOf" srcId="{DCF9003B-0242-4AB1-8AA5-6110B8FFDCB7}" destId="{A8C0B2E1-199C-4442-987B-B7393FAF1837}" srcOrd="0" destOrd="0" presId="urn:microsoft.com/office/officeart/2005/8/layout/default"/>
    <dgm:cxn modelId="{B94DD69B-FBAE-454E-94FF-B0B6631ECB44}" srcId="{DCF9003B-0242-4AB1-8AA5-6110B8FFDCB7}" destId="{1CAEEC4E-E28F-4071-B9AB-0040F39C7F97}" srcOrd="1" destOrd="0" parTransId="{905C93DC-8A2C-44F3-9260-22109944AB2D}" sibTransId="{21461B0F-5BBB-4829-8B42-829C4FD8E3EF}"/>
    <dgm:cxn modelId="{DE247835-96C7-47E4-A153-60EFB7D5BD81}" type="presOf" srcId="{98AE5709-0268-4B96-B1CB-02C91682C353}" destId="{3004A346-2101-4688-BA9B-0BA8F0E194B6}" srcOrd="0" destOrd="0" presId="urn:microsoft.com/office/officeart/2005/8/layout/default"/>
    <dgm:cxn modelId="{B6295752-1155-432C-AE76-B7780FC75DEB}" srcId="{DCF9003B-0242-4AB1-8AA5-6110B8FFDCB7}" destId="{48FB1C21-3EA9-4052-8918-6E222E22DBB0}" srcOrd="2" destOrd="0" parTransId="{AF28F1B2-294A-4282-8AFB-0694D0524608}" sibTransId="{7F5F07E2-22FF-4FEC-A33F-3EF01E7BF0A0}"/>
    <dgm:cxn modelId="{27699F4E-309D-47BD-BB36-70E5CAACE138}" type="presOf" srcId="{48FB1C21-3EA9-4052-8918-6E222E22DBB0}" destId="{D8AA6FF4-9C74-4296-8A62-9B4CEA79C957}" srcOrd="0" destOrd="0" presId="urn:microsoft.com/office/officeart/2005/8/layout/default"/>
    <dgm:cxn modelId="{D99222E4-A4E0-4761-923C-3131AB156A45}" type="presParOf" srcId="{A8C0B2E1-199C-4442-987B-B7393FAF1837}" destId="{82DBFCAD-D1BA-4B41-9797-F3EEF9DE2F58}" srcOrd="0" destOrd="0" presId="urn:microsoft.com/office/officeart/2005/8/layout/default"/>
    <dgm:cxn modelId="{BE6D9A38-DA69-4772-B0CC-B5C0DC217758}" type="presParOf" srcId="{A8C0B2E1-199C-4442-987B-B7393FAF1837}" destId="{5278E496-F96B-4102-8A30-CFF982E1E898}" srcOrd="1" destOrd="0" presId="urn:microsoft.com/office/officeart/2005/8/layout/default"/>
    <dgm:cxn modelId="{1963EB89-AB53-44C5-96D4-88DF9103469C}" type="presParOf" srcId="{A8C0B2E1-199C-4442-987B-B7393FAF1837}" destId="{3A91FFE2-F578-472A-BDCD-361141679B81}" srcOrd="2" destOrd="0" presId="urn:microsoft.com/office/officeart/2005/8/layout/default"/>
    <dgm:cxn modelId="{1B465F3F-05D8-4F2E-961B-1B54EE41523C}" type="presParOf" srcId="{A8C0B2E1-199C-4442-987B-B7393FAF1837}" destId="{FB0A8280-CE98-4F8A-BF09-09D9638A1E22}" srcOrd="3" destOrd="0" presId="urn:microsoft.com/office/officeart/2005/8/layout/default"/>
    <dgm:cxn modelId="{92E7B715-9FE5-4F54-9BBB-174F827B7A43}" type="presParOf" srcId="{A8C0B2E1-199C-4442-987B-B7393FAF1837}" destId="{D8AA6FF4-9C74-4296-8A62-9B4CEA79C957}" srcOrd="4" destOrd="0" presId="urn:microsoft.com/office/officeart/2005/8/layout/default"/>
    <dgm:cxn modelId="{863DD107-8105-4E9D-B166-84C35EC4CE15}" type="presParOf" srcId="{A8C0B2E1-199C-4442-987B-B7393FAF1837}" destId="{2F92109A-73B9-4B54-A488-7DCE85550EB0}" srcOrd="5" destOrd="0" presId="urn:microsoft.com/office/officeart/2005/8/layout/default"/>
    <dgm:cxn modelId="{5B14DC35-933B-4C6B-9C39-77BD16B5C81D}" type="presParOf" srcId="{A8C0B2E1-199C-4442-987B-B7393FAF1837}" destId="{3004A346-2101-4688-BA9B-0BA8F0E194B6}" srcOrd="6" destOrd="0" presId="urn:microsoft.com/office/officeart/2005/8/layout/default"/>
    <dgm:cxn modelId="{F087F5F2-35EB-42B6-B8E2-5F21CB4F6223}" type="presParOf" srcId="{A8C0B2E1-199C-4442-987B-B7393FAF1837}" destId="{E7853F25-F5FF-43DF-9CD8-A1DA1549BAA0}" srcOrd="7" destOrd="0" presId="urn:microsoft.com/office/officeart/2005/8/layout/default"/>
    <dgm:cxn modelId="{8E07511B-4376-4A92-A87D-108C0CD9B9E6}" type="presParOf" srcId="{A8C0B2E1-199C-4442-987B-B7393FAF1837}" destId="{433273BC-5FC7-484F-912A-7F94BD67CA88}"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B5B89E3-246F-4583-B6F0-B4A67E57C2AD}"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D84CA4D9-11ED-4A1F-8797-EA972F486A5A}">
      <dgm:prSet/>
      <dgm:spPr/>
      <dgm:t>
        <a:bodyPr/>
        <a:lstStyle/>
        <a:p>
          <a:r>
            <a:rPr lang="en-US"/>
            <a:t>Permitted up to 36 times of the Gross Monthly Income (as per latest salary slip – for salaried class)</a:t>
          </a:r>
        </a:p>
      </dgm:t>
    </dgm:pt>
    <dgm:pt modelId="{F98C881F-1673-456A-8EE8-A6F0D16B6794}" type="parTrans" cxnId="{C16F31F0-D3C4-4B75-B45D-2B924A80566D}">
      <dgm:prSet/>
      <dgm:spPr/>
      <dgm:t>
        <a:bodyPr/>
        <a:lstStyle/>
        <a:p>
          <a:endParaRPr lang="en-US"/>
        </a:p>
      </dgm:t>
    </dgm:pt>
    <dgm:pt modelId="{49C76800-F1B3-425C-9134-948CAB2E3CD7}" type="sibTrans" cxnId="{C16F31F0-D3C4-4B75-B45D-2B924A80566D}">
      <dgm:prSet/>
      <dgm:spPr/>
      <dgm:t>
        <a:bodyPr/>
        <a:lstStyle/>
        <a:p>
          <a:endParaRPr lang="en-US"/>
        </a:p>
      </dgm:t>
    </dgm:pt>
    <dgm:pt modelId="{4C907786-E758-4A05-B034-3A593E649301}">
      <dgm:prSet/>
      <dgm:spPr/>
      <dgm:t>
        <a:bodyPr/>
        <a:lstStyle/>
        <a:p>
          <a:r>
            <a:rPr lang="en-US" dirty="0"/>
            <a:t>3 times of Annual Net Income (In case of Professional &amp; Self-employed / business class)</a:t>
          </a:r>
        </a:p>
      </dgm:t>
    </dgm:pt>
    <dgm:pt modelId="{50DA56B0-0DF5-49DA-9A4E-771B97C0ADD4}" type="parTrans" cxnId="{96B350E9-B603-4B90-AF79-0F8B40ABF69A}">
      <dgm:prSet/>
      <dgm:spPr/>
      <dgm:t>
        <a:bodyPr/>
        <a:lstStyle/>
        <a:p>
          <a:endParaRPr lang="en-US"/>
        </a:p>
      </dgm:t>
    </dgm:pt>
    <dgm:pt modelId="{DFBC922F-B771-441F-A80E-B243F334E51D}" type="sibTrans" cxnId="{96B350E9-B603-4B90-AF79-0F8B40ABF69A}">
      <dgm:prSet/>
      <dgm:spPr/>
      <dgm:t>
        <a:bodyPr/>
        <a:lstStyle/>
        <a:p>
          <a:endParaRPr lang="en-US"/>
        </a:p>
      </dgm:t>
    </dgm:pt>
    <dgm:pt modelId="{A5DF51C5-19C8-4BF1-A450-3B1F8ED7F019}">
      <dgm:prSet/>
      <dgm:spPr/>
      <dgm:t>
        <a:bodyPr/>
        <a:lstStyle/>
        <a:p>
          <a:r>
            <a:rPr lang="en-US"/>
            <a:t>Rural area -100 lacs, Semi urban-200 lacs ,Urban-600 lacs, Metro-1200 lacs</a:t>
          </a:r>
        </a:p>
      </dgm:t>
    </dgm:pt>
    <dgm:pt modelId="{99BDD417-594E-465D-9DD5-F1E68F3BD75B}" type="parTrans" cxnId="{4792999F-95A4-458C-AB35-C7A889698315}">
      <dgm:prSet/>
      <dgm:spPr/>
      <dgm:t>
        <a:bodyPr/>
        <a:lstStyle/>
        <a:p>
          <a:endParaRPr lang="en-US"/>
        </a:p>
      </dgm:t>
    </dgm:pt>
    <dgm:pt modelId="{CFFF3630-D068-4B43-AE29-0853325452C1}" type="sibTrans" cxnId="{4792999F-95A4-458C-AB35-C7A889698315}">
      <dgm:prSet/>
      <dgm:spPr/>
      <dgm:t>
        <a:bodyPr/>
        <a:lstStyle/>
        <a:p>
          <a:endParaRPr lang="en-US"/>
        </a:p>
      </dgm:t>
    </dgm:pt>
    <dgm:pt modelId="{68D0F46E-AF47-431B-A9B9-49C3CA47AED1}" type="pres">
      <dgm:prSet presAssocID="{5B5B89E3-246F-4583-B6F0-B4A67E57C2AD}" presName="hierChild1" presStyleCnt="0">
        <dgm:presLayoutVars>
          <dgm:chPref val="1"/>
          <dgm:dir/>
          <dgm:animOne val="branch"/>
          <dgm:animLvl val="lvl"/>
          <dgm:resizeHandles/>
        </dgm:presLayoutVars>
      </dgm:prSet>
      <dgm:spPr/>
      <dgm:t>
        <a:bodyPr/>
        <a:lstStyle/>
        <a:p>
          <a:endParaRPr lang="en-US"/>
        </a:p>
      </dgm:t>
    </dgm:pt>
    <dgm:pt modelId="{9BF93E26-5C59-4CA6-8284-BFC123102B08}" type="pres">
      <dgm:prSet presAssocID="{D84CA4D9-11ED-4A1F-8797-EA972F486A5A}" presName="hierRoot1" presStyleCnt="0"/>
      <dgm:spPr/>
    </dgm:pt>
    <dgm:pt modelId="{440B018C-60AC-4113-A816-6EF660B136D4}" type="pres">
      <dgm:prSet presAssocID="{D84CA4D9-11ED-4A1F-8797-EA972F486A5A}" presName="composite" presStyleCnt="0"/>
      <dgm:spPr/>
    </dgm:pt>
    <dgm:pt modelId="{82F58B41-BD19-49AC-9EBB-708290C1AB93}" type="pres">
      <dgm:prSet presAssocID="{D84CA4D9-11ED-4A1F-8797-EA972F486A5A}" presName="background" presStyleLbl="node0" presStyleIdx="0" presStyleCnt="3"/>
      <dgm:spPr/>
    </dgm:pt>
    <dgm:pt modelId="{666BA91E-D2C3-4B76-8F90-2CF8DA8F2794}" type="pres">
      <dgm:prSet presAssocID="{D84CA4D9-11ED-4A1F-8797-EA972F486A5A}" presName="text" presStyleLbl="fgAcc0" presStyleIdx="0" presStyleCnt="3" custLinFactNeighborX="-5371" custLinFactNeighborY="-36184">
        <dgm:presLayoutVars>
          <dgm:chPref val="3"/>
        </dgm:presLayoutVars>
      </dgm:prSet>
      <dgm:spPr/>
      <dgm:t>
        <a:bodyPr/>
        <a:lstStyle/>
        <a:p>
          <a:endParaRPr lang="en-US"/>
        </a:p>
      </dgm:t>
    </dgm:pt>
    <dgm:pt modelId="{A0E0A85B-D956-4BE8-B2B0-4A18BD7A71A3}" type="pres">
      <dgm:prSet presAssocID="{D84CA4D9-11ED-4A1F-8797-EA972F486A5A}" presName="hierChild2" presStyleCnt="0"/>
      <dgm:spPr/>
    </dgm:pt>
    <dgm:pt modelId="{F09D4D30-9D8F-4B01-98C0-515DFB7E9DF1}" type="pres">
      <dgm:prSet presAssocID="{4C907786-E758-4A05-B034-3A593E649301}" presName="hierRoot1" presStyleCnt="0"/>
      <dgm:spPr/>
    </dgm:pt>
    <dgm:pt modelId="{74D4D775-3DA7-4BC1-9098-7D7E5116D1B3}" type="pres">
      <dgm:prSet presAssocID="{4C907786-E758-4A05-B034-3A593E649301}" presName="composite" presStyleCnt="0"/>
      <dgm:spPr/>
    </dgm:pt>
    <dgm:pt modelId="{8E3D0503-326B-427B-ABEC-B8EB08B7F757}" type="pres">
      <dgm:prSet presAssocID="{4C907786-E758-4A05-B034-3A593E649301}" presName="background" presStyleLbl="node0" presStyleIdx="1" presStyleCnt="3"/>
      <dgm:spPr/>
    </dgm:pt>
    <dgm:pt modelId="{57CDF11C-4310-455C-B666-B24E28E97C65}" type="pres">
      <dgm:prSet presAssocID="{4C907786-E758-4A05-B034-3A593E649301}" presName="text" presStyleLbl="fgAcc0" presStyleIdx="1" presStyleCnt="3" custLinFactNeighborX="-13428" custLinFactNeighborY="-39004">
        <dgm:presLayoutVars>
          <dgm:chPref val="3"/>
        </dgm:presLayoutVars>
      </dgm:prSet>
      <dgm:spPr/>
      <dgm:t>
        <a:bodyPr/>
        <a:lstStyle/>
        <a:p>
          <a:endParaRPr lang="en-US"/>
        </a:p>
      </dgm:t>
    </dgm:pt>
    <dgm:pt modelId="{894BD4DE-CED7-466A-A534-3858279CF5E1}" type="pres">
      <dgm:prSet presAssocID="{4C907786-E758-4A05-B034-3A593E649301}" presName="hierChild2" presStyleCnt="0"/>
      <dgm:spPr/>
    </dgm:pt>
    <dgm:pt modelId="{17DAB926-4F93-4803-95F1-CB56BB6A6CD3}" type="pres">
      <dgm:prSet presAssocID="{A5DF51C5-19C8-4BF1-A450-3B1F8ED7F019}" presName="hierRoot1" presStyleCnt="0"/>
      <dgm:spPr/>
    </dgm:pt>
    <dgm:pt modelId="{CAA8A449-4613-4A66-8235-7FF469801048}" type="pres">
      <dgm:prSet presAssocID="{A5DF51C5-19C8-4BF1-A450-3B1F8ED7F019}" presName="composite" presStyleCnt="0"/>
      <dgm:spPr/>
    </dgm:pt>
    <dgm:pt modelId="{34228FA2-BACD-4A17-8938-643C5DB5CBCA}" type="pres">
      <dgm:prSet presAssocID="{A5DF51C5-19C8-4BF1-A450-3B1F8ED7F019}" presName="background" presStyleLbl="node0" presStyleIdx="2" presStyleCnt="3"/>
      <dgm:spPr/>
    </dgm:pt>
    <dgm:pt modelId="{AABCDA86-1575-4E83-BB7C-258BD0FE3B2E}" type="pres">
      <dgm:prSet presAssocID="{A5DF51C5-19C8-4BF1-A450-3B1F8ED7F019}" presName="text" presStyleLbl="fgAcc0" presStyleIdx="2" presStyleCnt="3" custLinFactNeighborX="-13807" custLinFactNeighborY="-23962">
        <dgm:presLayoutVars>
          <dgm:chPref val="3"/>
        </dgm:presLayoutVars>
      </dgm:prSet>
      <dgm:spPr/>
      <dgm:t>
        <a:bodyPr/>
        <a:lstStyle/>
        <a:p>
          <a:endParaRPr lang="en-US"/>
        </a:p>
      </dgm:t>
    </dgm:pt>
    <dgm:pt modelId="{F76B9EA1-AA3C-40C6-A416-93C2AC5606B1}" type="pres">
      <dgm:prSet presAssocID="{A5DF51C5-19C8-4BF1-A450-3B1F8ED7F019}" presName="hierChild2" presStyleCnt="0"/>
      <dgm:spPr/>
    </dgm:pt>
  </dgm:ptLst>
  <dgm:cxnLst>
    <dgm:cxn modelId="{78B9E4DC-293F-4A03-914D-8ED452B68B13}" type="presOf" srcId="{4C907786-E758-4A05-B034-3A593E649301}" destId="{57CDF11C-4310-455C-B666-B24E28E97C65}" srcOrd="0" destOrd="0" presId="urn:microsoft.com/office/officeart/2005/8/layout/hierarchy1"/>
    <dgm:cxn modelId="{96B350E9-B603-4B90-AF79-0F8B40ABF69A}" srcId="{5B5B89E3-246F-4583-B6F0-B4A67E57C2AD}" destId="{4C907786-E758-4A05-B034-3A593E649301}" srcOrd="1" destOrd="0" parTransId="{50DA56B0-0DF5-49DA-9A4E-771B97C0ADD4}" sibTransId="{DFBC922F-B771-441F-A80E-B243F334E51D}"/>
    <dgm:cxn modelId="{1BB3EB50-9633-48E6-A8AB-68C7E09FA7AD}" type="presOf" srcId="{5B5B89E3-246F-4583-B6F0-B4A67E57C2AD}" destId="{68D0F46E-AF47-431B-A9B9-49C3CA47AED1}" srcOrd="0" destOrd="0" presId="urn:microsoft.com/office/officeart/2005/8/layout/hierarchy1"/>
    <dgm:cxn modelId="{6801A313-6D13-4369-A8BC-DFD5246EAA74}" type="presOf" srcId="{A5DF51C5-19C8-4BF1-A450-3B1F8ED7F019}" destId="{AABCDA86-1575-4E83-BB7C-258BD0FE3B2E}" srcOrd="0" destOrd="0" presId="urn:microsoft.com/office/officeart/2005/8/layout/hierarchy1"/>
    <dgm:cxn modelId="{7E522F9B-74B4-49C7-8598-FEEF67E35176}" type="presOf" srcId="{D84CA4D9-11ED-4A1F-8797-EA972F486A5A}" destId="{666BA91E-D2C3-4B76-8F90-2CF8DA8F2794}" srcOrd="0" destOrd="0" presId="urn:microsoft.com/office/officeart/2005/8/layout/hierarchy1"/>
    <dgm:cxn modelId="{C16F31F0-D3C4-4B75-B45D-2B924A80566D}" srcId="{5B5B89E3-246F-4583-B6F0-B4A67E57C2AD}" destId="{D84CA4D9-11ED-4A1F-8797-EA972F486A5A}" srcOrd="0" destOrd="0" parTransId="{F98C881F-1673-456A-8EE8-A6F0D16B6794}" sibTransId="{49C76800-F1B3-425C-9134-948CAB2E3CD7}"/>
    <dgm:cxn modelId="{4792999F-95A4-458C-AB35-C7A889698315}" srcId="{5B5B89E3-246F-4583-B6F0-B4A67E57C2AD}" destId="{A5DF51C5-19C8-4BF1-A450-3B1F8ED7F019}" srcOrd="2" destOrd="0" parTransId="{99BDD417-594E-465D-9DD5-F1E68F3BD75B}" sibTransId="{CFFF3630-D068-4B43-AE29-0853325452C1}"/>
    <dgm:cxn modelId="{9147603B-EC0B-4771-B157-80336D5DE5F1}" type="presParOf" srcId="{68D0F46E-AF47-431B-A9B9-49C3CA47AED1}" destId="{9BF93E26-5C59-4CA6-8284-BFC123102B08}" srcOrd="0" destOrd="0" presId="urn:microsoft.com/office/officeart/2005/8/layout/hierarchy1"/>
    <dgm:cxn modelId="{193BBB91-1EA2-4A1D-964F-7B6422071524}" type="presParOf" srcId="{9BF93E26-5C59-4CA6-8284-BFC123102B08}" destId="{440B018C-60AC-4113-A816-6EF660B136D4}" srcOrd="0" destOrd="0" presId="urn:microsoft.com/office/officeart/2005/8/layout/hierarchy1"/>
    <dgm:cxn modelId="{61768F88-8E93-4DB8-90DC-3A0528FF98D9}" type="presParOf" srcId="{440B018C-60AC-4113-A816-6EF660B136D4}" destId="{82F58B41-BD19-49AC-9EBB-708290C1AB93}" srcOrd="0" destOrd="0" presId="urn:microsoft.com/office/officeart/2005/8/layout/hierarchy1"/>
    <dgm:cxn modelId="{F8CFEDBB-EE90-454A-9B55-2D1C45FAA710}" type="presParOf" srcId="{440B018C-60AC-4113-A816-6EF660B136D4}" destId="{666BA91E-D2C3-4B76-8F90-2CF8DA8F2794}" srcOrd="1" destOrd="0" presId="urn:microsoft.com/office/officeart/2005/8/layout/hierarchy1"/>
    <dgm:cxn modelId="{75FFB51D-E835-426A-9769-995C1A36FAE3}" type="presParOf" srcId="{9BF93E26-5C59-4CA6-8284-BFC123102B08}" destId="{A0E0A85B-D956-4BE8-B2B0-4A18BD7A71A3}" srcOrd="1" destOrd="0" presId="urn:microsoft.com/office/officeart/2005/8/layout/hierarchy1"/>
    <dgm:cxn modelId="{9F68F043-F124-4506-903B-2112E58F1BA9}" type="presParOf" srcId="{68D0F46E-AF47-431B-A9B9-49C3CA47AED1}" destId="{F09D4D30-9D8F-4B01-98C0-515DFB7E9DF1}" srcOrd="1" destOrd="0" presId="urn:microsoft.com/office/officeart/2005/8/layout/hierarchy1"/>
    <dgm:cxn modelId="{1DAB0EFA-998B-481E-9604-20347E04CB2F}" type="presParOf" srcId="{F09D4D30-9D8F-4B01-98C0-515DFB7E9DF1}" destId="{74D4D775-3DA7-4BC1-9098-7D7E5116D1B3}" srcOrd="0" destOrd="0" presId="urn:microsoft.com/office/officeart/2005/8/layout/hierarchy1"/>
    <dgm:cxn modelId="{D801C5D6-A46C-4F60-AFB2-A3D6C059BB2A}" type="presParOf" srcId="{74D4D775-3DA7-4BC1-9098-7D7E5116D1B3}" destId="{8E3D0503-326B-427B-ABEC-B8EB08B7F757}" srcOrd="0" destOrd="0" presId="urn:microsoft.com/office/officeart/2005/8/layout/hierarchy1"/>
    <dgm:cxn modelId="{C27C7211-3BC4-4A2E-A245-E892416BAE36}" type="presParOf" srcId="{74D4D775-3DA7-4BC1-9098-7D7E5116D1B3}" destId="{57CDF11C-4310-455C-B666-B24E28E97C65}" srcOrd="1" destOrd="0" presId="urn:microsoft.com/office/officeart/2005/8/layout/hierarchy1"/>
    <dgm:cxn modelId="{E50B9E6F-3F30-494E-AB5A-DE1ED8F6C64F}" type="presParOf" srcId="{F09D4D30-9D8F-4B01-98C0-515DFB7E9DF1}" destId="{894BD4DE-CED7-466A-A534-3858279CF5E1}" srcOrd="1" destOrd="0" presId="urn:microsoft.com/office/officeart/2005/8/layout/hierarchy1"/>
    <dgm:cxn modelId="{7FC8FA73-BFC2-4FA9-9EF8-BF0BE3214FC7}" type="presParOf" srcId="{68D0F46E-AF47-431B-A9B9-49C3CA47AED1}" destId="{17DAB926-4F93-4803-95F1-CB56BB6A6CD3}" srcOrd="2" destOrd="0" presId="urn:microsoft.com/office/officeart/2005/8/layout/hierarchy1"/>
    <dgm:cxn modelId="{0B76F2FC-DCFB-43A7-A468-6DCC6D5BB9EA}" type="presParOf" srcId="{17DAB926-4F93-4803-95F1-CB56BB6A6CD3}" destId="{CAA8A449-4613-4A66-8235-7FF469801048}" srcOrd="0" destOrd="0" presId="urn:microsoft.com/office/officeart/2005/8/layout/hierarchy1"/>
    <dgm:cxn modelId="{CBF1629F-1016-4FCF-ABB4-6EB0709E6225}" type="presParOf" srcId="{CAA8A449-4613-4A66-8235-7FF469801048}" destId="{34228FA2-BACD-4A17-8938-643C5DB5CBCA}" srcOrd="0" destOrd="0" presId="urn:microsoft.com/office/officeart/2005/8/layout/hierarchy1"/>
    <dgm:cxn modelId="{60317178-8F57-4BA4-B0AD-EA672260099B}" type="presParOf" srcId="{CAA8A449-4613-4A66-8235-7FF469801048}" destId="{AABCDA86-1575-4E83-BB7C-258BD0FE3B2E}" srcOrd="1" destOrd="0" presId="urn:microsoft.com/office/officeart/2005/8/layout/hierarchy1"/>
    <dgm:cxn modelId="{A314C5DC-85AF-4AAF-A576-E9AAEA4A41B8}" type="presParOf" srcId="{17DAB926-4F93-4803-95F1-CB56BB6A6CD3}" destId="{F76B9EA1-AA3C-40C6-A416-93C2AC5606B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CCB8F7C-E3CB-4055-AF1D-970A4819ADF7}"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CA2D3D14-6554-4652-8EFC-0B4CFC4A6C45}">
      <dgm:prSet/>
      <dgm:spPr/>
      <dgm:t>
        <a:bodyPr/>
        <a:lstStyle/>
        <a:p>
          <a:r>
            <a:rPr lang="en-US" b="0" i="0"/>
            <a:t>Maximum 180 EMIs.</a:t>
          </a:r>
          <a:endParaRPr lang="en-US"/>
        </a:p>
      </dgm:t>
    </dgm:pt>
    <dgm:pt modelId="{16354EF2-3D32-4310-8624-087AA0CCF9A9}" type="parTrans" cxnId="{E7A3F839-06D5-42D1-B313-4265BD01A2C3}">
      <dgm:prSet/>
      <dgm:spPr/>
      <dgm:t>
        <a:bodyPr/>
        <a:lstStyle/>
        <a:p>
          <a:endParaRPr lang="en-US"/>
        </a:p>
      </dgm:t>
    </dgm:pt>
    <dgm:pt modelId="{E18E04F5-AFCA-491A-B993-6ADE3522D181}" type="sibTrans" cxnId="{E7A3F839-06D5-42D1-B313-4265BD01A2C3}">
      <dgm:prSet/>
      <dgm:spPr/>
      <dgm:t>
        <a:bodyPr/>
        <a:lstStyle/>
        <a:p>
          <a:endParaRPr lang="en-US"/>
        </a:p>
      </dgm:t>
    </dgm:pt>
    <dgm:pt modelId="{596F9890-39C7-4ADE-B058-FBCF89F009D2}">
      <dgm:prSet/>
      <dgm:spPr/>
      <dgm:t>
        <a:bodyPr/>
        <a:lstStyle/>
        <a:p>
          <a:r>
            <a:rPr lang="en-US" b="0" i="0"/>
            <a:t>No holiday period to be allowed</a:t>
          </a:r>
          <a:endParaRPr lang="en-US"/>
        </a:p>
      </dgm:t>
    </dgm:pt>
    <dgm:pt modelId="{9BB1E651-3E9E-4E04-9E57-9B397636AA96}" type="parTrans" cxnId="{0B2A3D07-E323-45D8-B947-CE2DC5DA4EA6}">
      <dgm:prSet/>
      <dgm:spPr/>
      <dgm:t>
        <a:bodyPr/>
        <a:lstStyle/>
        <a:p>
          <a:endParaRPr lang="en-US"/>
        </a:p>
      </dgm:t>
    </dgm:pt>
    <dgm:pt modelId="{B49D5F9B-21AA-4E08-B757-37906F8D81B8}" type="sibTrans" cxnId="{0B2A3D07-E323-45D8-B947-CE2DC5DA4EA6}">
      <dgm:prSet/>
      <dgm:spPr/>
      <dgm:t>
        <a:bodyPr/>
        <a:lstStyle/>
        <a:p>
          <a:endParaRPr lang="en-US"/>
        </a:p>
      </dgm:t>
    </dgm:pt>
    <dgm:pt modelId="{253222DD-0338-4DA3-B8C0-F57F15044947}" type="pres">
      <dgm:prSet presAssocID="{FCCB8F7C-E3CB-4055-AF1D-970A4819ADF7}" presName="root" presStyleCnt="0">
        <dgm:presLayoutVars>
          <dgm:dir/>
          <dgm:resizeHandles val="exact"/>
        </dgm:presLayoutVars>
      </dgm:prSet>
      <dgm:spPr/>
      <dgm:t>
        <a:bodyPr/>
        <a:lstStyle/>
        <a:p>
          <a:endParaRPr lang="en-US"/>
        </a:p>
      </dgm:t>
    </dgm:pt>
    <dgm:pt modelId="{53FA8461-261E-4AF5-87A2-2A1E1374888D}" type="pres">
      <dgm:prSet presAssocID="{CA2D3D14-6554-4652-8EFC-0B4CFC4A6C45}" presName="compNode" presStyleCnt="0"/>
      <dgm:spPr/>
    </dgm:pt>
    <dgm:pt modelId="{7DD8848B-4F71-4343-967B-E0D7911AEBCE}" type="pres">
      <dgm:prSet presAssocID="{CA2D3D14-6554-4652-8EFC-0B4CFC4A6C45}" presName="iconRect" presStyleLbl="node1" presStyleIdx="0" presStyleCnt="2" custLinFactNeighborX="-16463" custLinFactNeighborY="-1928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Wi-Fi"/>
        </a:ext>
      </dgm:extLst>
    </dgm:pt>
    <dgm:pt modelId="{1F67FB96-E899-4462-93DA-EFA1AB4508A7}" type="pres">
      <dgm:prSet presAssocID="{CA2D3D14-6554-4652-8EFC-0B4CFC4A6C45}" presName="spaceRect" presStyleCnt="0"/>
      <dgm:spPr/>
    </dgm:pt>
    <dgm:pt modelId="{959C33E3-79B7-45EF-8F87-4C68AE51DB37}" type="pres">
      <dgm:prSet presAssocID="{CA2D3D14-6554-4652-8EFC-0B4CFC4A6C45}" presName="textRect" presStyleLbl="revTx" presStyleIdx="0" presStyleCnt="2">
        <dgm:presLayoutVars>
          <dgm:chMax val="1"/>
          <dgm:chPref val="1"/>
        </dgm:presLayoutVars>
      </dgm:prSet>
      <dgm:spPr/>
      <dgm:t>
        <a:bodyPr/>
        <a:lstStyle/>
        <a:p>
          <a:endParaRPr lang="en-US"/>
        </a:p>
      </dgm:t>
    </dgm:pt>
    <dgm:pt modelId="{05E7B6B1-2165-4092-A070-18112FBC220E}" type="pres">
      <dgm:prSet presAssocID="{E18E04F5-AFCA-491A-B993-6ADE3522D181}" presName="sibTrans" presStyleCnt="0"/>
      <dgm:spPr/>
    </dgm:pt>
    <dgm:pt modelId="{9125BFAF-A227-4DFB-B4B2-4E47D7EB3F17}" type="pres">
      <dgm:prSet presAssocID="{596F9890-39C7-4ADE-B058-FBCF89F009D2}" presName="compNode" presStyleCnt="0"/>
      <dgm:spPr/>
    </dgm:pt>
    <dgm:pt modelId="{42C01E4B-1411-44D8-BD3B-B2A9FA90F07A}" type="pres">
      <dgm:prSet presAssocID="{596F9890-39C7-4ADE-B058-FBCF89F009D2}"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No sign"/>
        </a:ext>
      </dgm:extLst>
    </dgm:pt>
    <dgm:pt modelId="{7B0D99A6-2E3B-4DD5-B510-BC88EEA695A1}" type="pres">
      <dgm:prSet presAssocID="{596F9890-39C7-4ADE-B058-FBCF89F009D2}" presName="spaceRect" presStyleCnt="0"/>
      <dgm:spPr/>
    </dgm:pt>
    <dgm:pt modelId="{3A6B37BF-A921-4228-BB56-4B206049CF22}" type="pres">
      <dgm:prSet presAssocID="{596F9890-39C7-4ADE-B058-FBCF89F009D2}" presName="textRect" presStyleLbl="revTx" presStyleIdx="1" presStyleCnt="2">
        <dgm:presLayoutVars>
          <dgm:chMax val="1"/>
          <dgm:chPref val="1"/>
        </dgm:presLayoutVars>
      </dgm:prSet>
      <dgm:spPr/>
      <dgm:t>
        <a:bodyPr/>
        <a:lstStyle/>
        <a:p>
          <a:endParaRPr lang="en-US"/>
        </a:p>
      </dgm:t>
    </dgm:pt>
  </dgm:ptLst>
  <dgm:cxnLst>
    <dgm:cxn modelId="{078CB11E-8303-4B0B-81A9-DB6584419B7D}" type="presOf" srcId="{FCCB8F7C-E3CB-4055-AF1D-970A4819ADF7}" destId="{253222DD-0338-4DA3-B8C0-F57F15044947}" srcOrd="0" destOrd="0" presId="urn:microsoft.com/office/officeart/2018/2/layout/IconLabelList"/>
    <dgm:cxn modelId="{0B2A3D07-E323-45D8-B947-CE2DC5DA4EA6}" srcId="{FCCB8F7C-E3CB-4055-AF1D-970A4819ADF7}" destId="{596F9890-39C7-4ADE-B058-FBCF89F009D2}" srcOrd="1" destOrd="0" parTransId="{9BB1E651-3E9E-4E04-9E57-9B397636AA96}" sibTransId="{B49D5F9B-21AA-4E08-B757-37906F8D81B8}"/>
    <dgm:cxn modelId="{A2DF9D39-6210-49FF-B4C0-14645D5CA1A2}" type="presOf" srcId="{CA2D3D14-6554-4652-8EFC-0B4CFC4A6C45}" destId="{959C33E3-79B7-45EF-8F87-4C68AE51DB37}" srcOrd="0" destOrd="0" presId="urn:microsoft.com/office/officeart/2018/2/layout/IconLabelList"/>
    <dgm:cxn modelId="{0E441ABA-5546-4B22-A998-9D09F15E1B7E}" type="presOf" srcId="{596F9890-39C7-4ADE-B058-FBCF89F009D2}" destId="{3A6B37BF-A921-4228-BB56-4B206049CF22}" srcOrd="0" destOrd="0" presId="urn:microsoft.com/office/officeart/2018/2/layout/IconLabelList"/>
    <dgm:cxn modelId="{E7A3F839-06D5-42D1-B313-4265BD01A2C3}" srcId="{FCCB8F7C-E3CB-4055-AF1D-970A4819ADF7}" destId="{CA2D3D14-6554-4652-8EFC-0B4CFC4A6C45}" srcOrd="0" destOrd="0" parTransId="{16354EF2-3D32-4310-8624-087AA0CCF9A9}" sibTransId="{E18E04F5-AFCA-491A-B993-6ADE3522D181}"/>
    <dgm:cxn modelId="{D6D06995-2919-4201-95CA-A75C85F2F6FE}" type="presParOf" srcId="{253222DD-0338-4DA3-B8C0-F57F15044947}" destId="{53FA8461-261E-4AF5-87A2-2A1E1374888D}" srcOrd="0" destOrd="0" presId="urn:microsoft.com/office/officeart/2018/2/layout/IconLabelList"/>
    <dgm:cxn modelId="{44CFB2D4-F865-42FA-9641-368EE8DE0418}" type="presParOf" srcId="{53FA8461-261E-4AF5-87A2-2A1E1374888D}" destId="{7DD8848B-4F71-4343-967B-E0D7911AEBCE}" srcOrd="0" destOrd="0" presId="urn:microsoft.com/office/officeart/2018/2/layout/IconLabelList"/>
    <dgm:cxn modelId="{A062AB7C-F122-409D-B876-FBEBEEC921E0}" type="presParOf" srcId="{53FA8461-261E-4AF5-87A2-2A1E1374888D}" destId="{1F67FB96-E899-4462-93DA-EFA1AB4508A7}" srcOrd="1" destOrd="0" presId="urn:microsoft.com/office/officeart/2018/2/layout/IconLabelList"/>
    <dgm:cxn modelId="{163F637E-CA86-4843-AEBD-DBB90B8DA3E9}" type="presParOf" srcId="{53FA8461-261E-4AF5-87A2-2A1E1374888D}" destId="{959C33E3-79B7-45EF-8F87-4C68AE51DB37}" srcOrd="2" destOrd="0" presId="urn:microsoft.com/office/officeart/2018/2/layout/IconLabelList"/>
    <dgm:cxn modelId="{7D876D3C-C11D-4CDF-963F-A476DFCECFCF}" type="presParOf" srcId="{253222DD-0338-4DA3-B8C0-F57F15044947}" destId="{05E7B6B1-2165-4092-A070-18112FBC220E}" srcOrd="1" destOrd="0" presId="urn:microsoft.com/office/officeart/2018/2/layout/IconLabelList"/>
    <dgm:cxn modelId="{F3A65E87-110E-401B-9872-B5A59CD4FCDA}" type="presParOf" srcId="{253222DD-0338-4DA3-B8C0-F57F15044947}" destId="{9125BFAF-A227-4DFB-B4B2-4E47D7EB3F17}" srcOrd="2" destOrd="0" presId="urn:microsoft.com/office/officeart/2018/2/layout/IconLabelList"/>
    <dgm:cxn modelId="{9390FED8-2888-46F2-8F8D-A624A4D69B2B}" type="presParOf" srcId="{9125BFAF-A227-4DFB-B4B2-4E47D7EB3F17}" destId="{42C01E4B-1411-44D8-BD3B-B2A9FA90F07A}" srcOrd="0" destOrd="0" presId="urn:microsoft.com/office/officeart/2018/2/layout/IconLabelList"/>
    <dgm:cxn modelId="{C7C4E0AF-B7F3-4FDC-850D-7CFA7CFB6EAF}" type="presParOf" srcId="{9125BFAF-A227-4DFB-B4B2-4E47D7EB3F17}" destId="{7B0D99A6-2E3B-4DD5-B510-BC88EEA695A1}" srcOrd="1" destOrd="0" presId="urn:microsoft.com/office/officeart/2018/2/layout/IconLabelList"/>
    <dgm:cxn modelId="{F97DA5ED-1B67-4D7E-8410-6525AB1A807A}" type="presParOf" srcId="{9125BFAF-A227-4DFB-B4B2-4E47D7EB3F17}" destId="{3A6B37BF-A921-4228-BB56-4B206049CF22}"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63CE2CC-16CD-426A-9B6F-FAB8CF82133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4CD94CCF-397A-49B2-8C07-2D1DD0274BA0}">
      <dgm:prSet/>
      <dgm:spPr/>
      <dgm:t>
        <a:bodyPr/>
        <a:lstStyle/>
        <a:p>
          <a:r>
            <a:rPr lang="en-US" b="0" i="0" dirty="0"/>
            <a:t>Lien on our Bank Term Deposits (except IB TAX Saver) including interest accrued net of TDS</a:t>
          </a:r>
          <a:endParaRPr lang="en-US" dirty="0"/>
        </a:p>
      </dgm:t>
    </dgm:pt>
    <dgm:pt modelId="{5B8EAFE5-E06E-4B81-AE17-1D1C394417AE}" type="parTrans" cxnId="{7D77AFA8-AC1D-4A8D-8D6D-F177B0391F80}">
      <dgm:prSet/>
      <dgm:spPr/>
      <dgm:t>
        <a:bodyPr/>
        <a:lstStyle/>
        <a:p>
          <a:endParaRPr lang="en-US"/>
        </a:p>
      </dgm:t>
    </dgm:pt>
    <dgm:pt modelId="{4657AD7E-3E73-4DC7-80F9-7D922C1806DC}" type="sibTrans" cxnId="{7D77AFA8-AC1D-4A8D-8D6D-F177B0391F80}">
      <dgm:prSet/>
      <dgm:spPr/>
      <dgm:t>
        <a:bodyPr/>
        <a:lstStyle/>
        <a:p>
          <a:endParaRPr lang="en-US"/>
        </a:p>
      </dgm:t>
    </dgm:pt>
    <dgm:pt modelId="{F3E2E411-3FE3-472B-A4A1-2782C8D54CB5}">
      <dgm:prSet/>
      <dgm:spPr/>
      <dgm:t>
        <a:bodyPr/>
        <a:lstStyle/>
        <a:p>
          <a:r>
            <a:rPr lang="en-US" b="0" i="0"/>
            <a:t>i) Deposits can be in the name of individual/Joint names. ii) Third party deposits can also be accepted. However, guarantee from such third party should be obtained </a:t>
          </a:r>
          <a:endParaRPr lang="en-US"/>
        </a:p>
      </dgm:t>
    </dgm:pt>
    <dgm:pt modelId="{B7BF9C6B-3C1D-44C9-99FF-ACA14B72C4E2}" type="parTrans" cxnId="{94D50391-267F-4606-94C2-9584F19B81C0}">
      <dgm:prSet/>
      <dgm:spPr/>
      <dgm:t>
        <a:bodyPr/>
        <a:lstStyle/>
        <a:p>
          <a:endParaRPr lang="en-US"/>
        </a:p>
      </dgm:t>
    </dgm:pt>
    <dgm:pt modelId="{84F4BADE-EFAC-4187-89AC-4D919F368E8A}" type="sibTrans" cxnId="{94D50391-267F-4606-94C2-9584F19B81C0}">
      <dgm:prSet/>
      <dgm:spPr/>
      <dgm:t>
        <a:bodyPr/>
        <a:lstStyle/>
        <a:p>
          <a:endParaRPr lang="en-US"/>
        </a:p>
      </dgm:t>
    </dgm:pt>
    <dgm:pt modelId="{E57CEDB8-DF47-400E-A7EF-9435C3BC719D}">
      <dgm:prSet/>
      <dgm:spPr/>
      <dgm:t>
        <a:bodyPr/>
        <a:lstStyle/>
        <a:p>
          <a:r>
            <a:rPr lang="en-US" b="0" i="0"/>
            <a:t>2) Pledge of NSCs (incl. int. acrd.), which have run for a minimum period of 3 years</a:t>
          </a:r>
          <a:endParaRPr lang="en-US"/>
        </a:p>
      </dgm:t>
    </dgm:pt>
    <dgm:pt modelId="{6AD752C7-84BA-4E65-980F-C35566A8603C}" type="parTrans" cxnId="{CBEE6F3F-9A76-48FA-9D2C-1DA813733C8A}">
      <dgm:prSet/>
      <dgm:spPr/>
      <dgm:t>
        <a:bodyPr/>
        <a:lstStyle/>
        <a:p>
          <a:endParaRPr lang="en-US"/>
        </a:p>
      </dgm:t>
    </dgm:pt>
    <dgm:pt modelId="{443F0AA6-4FBE-4766-86E6-8611060512E0}" type="sibTrans" cxnId="{CBEE6F3F-9A76-48FA-9D2C-1DA813733C8A}">
      <dgm:prSet/>
      <dgm:spPr/>
      <dgm:t>
        <a:bodyPr/>
        <a:lstStyle/>
        <a:p>
          <a:endParaRPr lang="en-US"/>
        </a:p>
      </dgm:t>
    </dgm:pt>
    <dgm:pt modelId="{E76DF1A5-ADFD-41DC-8C54-4DF071FF1132}">
      <dgm:prSet/>
      <dgm:spPr/>
      <dgm:t>
        <a:bodyPr/>
        <a:lstStyle/>
        <a:p>
          <a:r>
            <a:rPr lang="en-US" b="0" i="0"/>
            <a:t>3) LIC policies - Assignment of Life Insurance Policies (to the extent of surrender value of the policy) etc. LIC policies should have run for a minimum period of 3 years</a:t>
          </a:r>
          <a:endParaRPr lang="en-US"/>
        </a:p>
      </dgm:t>
    </dgm:pt>
    <dgm:pt modelId="{B0FC8248-AA51-4984-BA2F-55BAF3AAED2C}" type="parTrans" cxnId="{564A9BEB-167D-4956-B202-183A4B8DA22E}">
      <dgm:prSet/>
      <dgm:spPr/>
      <dgm:t>
        <a:bodyPr/>
        <a:lstStyle/>
        <a:p>
          <a:endParaRPr lang="en-US"/>
        </a:p>
      </dgm:t>
    </dgm:pt>
    <dgm:pt modelId="{124CC1C8-92A5-4D69-9E9C-C01B5A58443D}" type="sibTrans" cxnId="{564A9BEB-167D-4956-B202-183A4B8DA22E}">
      <dgm:prSet/>
      <dgm:spPr/>
      <dgm:t>
        <a:bodyPr/>
        <a:lstStyle/>
        <a:p>
          <a:endParaRPr lang="en-US"/>
        </a:p>
      </dgm:t>
    </dgm:pt>
    <dgm:pt modelId="{912A6F6D-AD24-41DF-9B1B-50F55FD1CF34}" type="pres">
      <dgm:prSet presAssocID="{C63CE2CC-16CD-426A-9B6F-FAB8CF821330}" presName="root" presStyleCnt="0">
        <dgm:presLayoutVars>
          <dgm:dir/>
          <dgm:resizeHandles val="exact"/>
        </dgm:presLayoutVars>
      </dgm:prSet>
      <dgm:spPr/>
      <dgm:t>
        <a:bodyPr/>
        <a:lstStyle/>
        <a:p>
          <a:endParaRPr lang="en-US"/>
        </a:p>
      </dgm:t>
    </dgm:pt>
    <dgm:pt modelId="{16446AE3-312F-4479-884E-C3523862BE89}" type="pres">
      <dgm:prSet presAssocID="{4CD94CCF-397A-49B2-8C07-2D1DD0274BA0}" presName="compNode" presStyleCnt="0"/>
      <dgm:spPr/>
    </dgm:pt>
    <dgm:pt modelId="{F72B8EF2-9435-40FD-B509-E86B5D779844}" type="pres">
      <dgm:prSet presAssocID="{4CD94CCF-397A-49B2-8C07-2D1DD0274BA0}" presName="bgRect" presStyleLbl="bgShp" presStyleIdx="0" presStyleCnt="4" custLinFactNeighborX="-1847" custLinFactNeighborY="-93232"/>
      <dgm:spPr/>
    </dgm:pt>
    <dgm:pt modelId="{C34578BC-1196-40E4-8F8C-5A976F7F9412}" type="pres">
      <dgm:prSet presAssocID="{4CD94CCF-397A-49B2-8C07-2D1DD0274BA0}" presName="iconRect" presStyleLbl="node1" presStyleIdx="0" presStyleCnt="4"/>
      <dgm:spPr>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Bank Check"/>
        </a:ext>
      </dgm:extLst>
    </dgm:pt>
    <dgm:pt modelId="{024AEB22-1C51-4DB2-8B7E-41F4F2842C3D}" type="pres">
      <dgm:prSet presAssocID="{4CD94CCF-397A-49B2-8C07-2D1DD0274BA0}" presName="spaceRect" presStyleCnt="0"/>
      <dgm:spPr/>
    </dgm:pt>
    <dgm:pt modelId="{773BABEF-62A4-4113-A354-4D49BEB3915D}" type="pres">
      <dgm:prSet presAssocID="{4CD94CCF-397A-49B2-8C07-2D1DD0274BA0}" presName="parTx" presStyleLbl="revTx" presStyleIdx="0" presStyleCnt="4">
        <dgm:presLayoutVars>
          <dgm:chMax val="0"/>
          <dgm:chPref val="0"/>
        </dgm:presLayoutVars>
      </dgm:prSet>
      <dgm:spPr/>
      <dgm:t>
        <a:bodyPr/>
        <a:lstStyle/>
        <a:p>
          <a:endParaRPr lang="en-US"/>
        </a:p>
      </dgm:t>
    </dgm:pt>
    <dgm:pt modelId="{1FC0E09A-4654-442F-8719-1945B636C4FF}" type="pres">
      <dgm:prSet presAssocID="{4657AD7E-3E73-4DC7-80F9-7D922C1806DC}" presName="sibTrans" presStyleCnt="0"/>
      <dgm:spPr/>
    </dgm:pt>
    <dgm:pt modelId="{84FE316A-10DC-4718-97BC-76B8EAF9EE79}" type="pres">
      <dgm:prSet presAssocID="{F3E2E411-3FE3-472B-A4A1-2782C8D54CB5}" presName="compNode" presStyleCnt="0"/>
      <dgm:spPr/>
    </dgm:pt>
    <dgm:pt modelId="{00332AAE-5A1D-4601-931D-341DB89782CC}" type="pres">
      <dgm:prSet presAssocID="{F3E2E411-3FE3-472B-A4A1-2782C8D54CB5}" presName="bgRect" presStyleLbl="bgShp" presStyleIdx="1" presStyleCnt="4" custLinFactNeighborY="-24648"/>
      <dgm:spPr/>
    </dgm:pt>
    <dgm:pt modelId="{23688469-F089-4909-BD19-D13E6AEA4425}" type="pres">
      <dgm:prSet presAssocID="{F3E2E411-3FE3-472B-A4A1-2782C8D54CB5}" presName="iconRect" presStyleLbl="node1" presStyleIdx="1" presStyleCnt="4"/>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Credit card"/>
        </a:ext>
      </dgm:extLst>
    </dgm:pt>
    <dgm:pt modelId="{26D45AAB-67B7-4A77-B47F-DC75E2A2E0BF}" type="pres">
      <dgm:prSet presAssocID="{F3E2E411-3FE3-472B-A4A1-2782C8D54CB5}" presName="spaceRect" presStyleCnt="0"/>
      <dgm:spPr/>
    </dgm:pt>
    <dgm:pt modelId="{B5B513A8-1853-4960-84FB-498ADA51D341}" type="pres">
      <dgm:prSet presAssocID="{F3E2E411-3FE3-472B-A4A1-2782C8D54CB5}" presName="parTx" presStyleLbl="revTx" presStyleIdx="1" presStyleCnt="4">
        <dgm:presLayoutVars>
          <dgm:chMax val="0"/>
          <dgm:chPref val="0"/>
        </dgm:presLayoutVars>
      </dgm:prSet>
      <dgm:spPr/>
      <dgm:t>
        <a:bodyPr/>
        <a:lstStyle/>
        <a:p>
          <a:endParaRPr lang="en-US"/>
        </a:p>
      </dgm:t>
    </dgm:pt>
    <dgm:pt modelId="{A7FAF0B4-556E-42DF-8808-E5EE6A5F4319}" type="pres">
      <dgm:prSet presAssocID="{84F4BADE-EFAC-4187-89AC-4D919F368E8A}" presName="sibTrans" presStyleCnt="0"/>
      <dgm:spPr/>
    </dgm:pt>
    <dgm:pt modelId="{BDF0B3EE-1DD6-4355-9E4F-94496C819E58}" type="pres">
      <dgm:prSet presAssocID="{E57CEDB8-DF47-400E-A7EF-9435C3BC719D}" presName="compNode" presStyleCnt="0"/>
      <dgm:spPr/>
    </dgm:pt>
    <dgm:pt modelId="{019B57BA-BF3F-4C33-81C8-6A4A84129688}" type="pres">
      <dgm:prSet presAssocID="{E57CEDB8-DF47-400E-A7EF-9435C3BC719D}" presName="bgRect" presStyleLbl="bgShp" presStyleIdx="2" presStyleCnt="4"/>
      <dgm:spPr/>
    </dgm:pt>
    <dgm:pt modelId="{726E50D7-4A4A-463E-8FC0-56E21972A9A2}" type="pres">
      <dgm:prSet presAssocID="{E57CEDB8-DF47-400E-A7EF-9435C3BC719D}" presName="iconRect" presStyleLbl="node1" presStyleIdx="2" presStyleCnt="4"/>
      <dgm:spPr>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en-US"/>
        </a:p>
      </dgm:t>
      <dgm:extLst>
        <a:ext uri="{E40237B7-FDA0-4F09-8148-C483321AD2D9}">
          <dgm14:cNvPr xmlns:dgm14="http://schemas.microsoft.com/office/drawing/2010/diagram" id="0" name="" descr="Present"/>
        </a:ext>
      </dgm:extLst>
    </dgm:pt>
    <dgm:pt modelId="{E42B10FC-0C79-44EE-9E3E-F52A3A3F5D22}" type="pres">
      <dgm:prSet presAssocID="{E57CEDB8-DF47-400E-A7EF-9435C3BC719D}" presName="spaceRect" presStyleCnt="0"/>
      <dgm:spPr/>
    </dgm:pt>
    <dgm:pt modelId="{CC4E84B5-8EDD-49F0-AD1A-1DE0807BB88F}" type="pres">
      <dgm:prSet presAssocID="{E57CEDB8-DF47-400E-A7EF-9435C3BC719D}" presName="parTx" presStyleLbl="revTx" presStyleIdx="2" presStyleCnt="4">
        <dgm:presLayoutVars>
          <dgm:chMax val="0"/>
          <dgm:chPref val="0"/>
        </dgm:presLayoutVars>
      </dgm:prSet>
      <dgm:spPr/>
      <dgm:t>
        <a:bodyPr/>
        <a:lstStyle/>
        <a:p>
          <a:endParaRPr lang="en-US"/>
        </a:p>
      </dgm:t>
    </dgm:pt>
    <dgm:pt modelId="{2829C93C-A456-4858-9101-CD60F1D66359}" type="pres">
      <dgm:prSet presAssocID="{443F0AA6-4FBE-4766-86E6-8611060512E0}" presName="sibTrans" presStyleCnt="0"/>
      <dgm:spPr/>
    </dgm:pt>
    <dgm:pt modelId="{142B479B-1725-41F8-92FB-26992056DD70}" type="pres">
      <dgm:prSet presAssocID="{E76DF1A5-ADFD-41DC-8C54-4DF071FF1132}" presName="compNode" presStyleCnt="0"/>
      <dgm:spPr/>
    </dgm:pt>
    <dgm:pt modelId="{64456682-D810-4DE5-9E86-B2CFC6E46276}" type="pres">
      <dgm:prSet presAssocID="{E76DF1A5-ADFD-41DC-8C54-4DF071FF1132}" presName="bgRect" presStyleLbl="bgShp" presStyleIdx="3" presStyleCnt="4"/>
      <dgm:spPr/>
    </dgm:pt>
    <dgm:pt modelId="{973D5290-2FEA-4E7E-AC00-BF295786108F}" type="pres">
      <dgm:prSet presAssocID="{E76DF1A5-ADFD-41DC-8C54-4DF071FF1132}" presName="iconRect" presStyleLbl="node1" presStyleIdx="3" presStyleCnt="4"/>
      <dgm:spPr>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t>
        <a:bodyPr/>
        <a:lstStyle/>
        <a:p>
          <a:endParaRPr lang="en-US"/>
        </a:p>
      </dgm:t>
      <dgm:extLst>
        <a:ext uri="{E40237B7-FDA0-4F09-8148-C483321AD2D9}">
          <dgm14:cNvPr xmlns:dgm14="http://schemas.microsoft.com/office/drawing/2010/diagram" id="0" name="" descr="Gavel"/>
        </a:ext>
      </dgm:extLst>
    </dgm:pt>
    <dgm:pt modelId="{F3D074DA-E374-4C14-A6C7-98C68BFDF580}" type="pres">
      <dgm:prSet presAssocID="{E76DF1A5-ADFD-41DC-8C54-4DF071FF1132}" presName="spaceRect" presStyleCnt="0"/>
      <dgm:spPr/>
    </dgm:pt>
    <dgm:pt modelId="{EA4DAE58-C2A5-4CA2-9E54-5DAE807D5F97}" type="pres">
      <dgm:prSet presAssocID="{E76DF1A5-ADFD-41DC-8C54-4DF071FF1132}" presName="parTx" presStyleLbl="revTx" presStyleIdx="3" presStyleCnt="4">
        <dgm:presLayoutVars>
          <dgm:chMax val="0"/>
          <dgm:chPref val="0"/>
        </dgm:presLayoutVars>
      </dgm:prSet>
      <dgm:spPr/>
      <dgm:t>
        <a:bodyPr/>
        <a:lstStyle/>
        <a:p>
          <a:endParaRPr lang="en-US"/>
        </a:p>
      </dgm:t>
    </dgm:pt>
  </dgm:ptLst>
  <dgm:cxnLst>
    <dgm:cxn modelId="{688AC446-726C-4A74-90FA-0CEB3DD39A7C}" type="presOf" srcId="{E57CEDB8-DF47-400E-A7EF-9435C3BC719D}" destId="{CC4E84B5-8EDD-49F0-AD1A-1DE0807BB88F}" srcOrd="0" destOrd="0" presId="urn:microsoft.com/office/officeart/2018/2/layout/IconVerticalSolidList"/>
    <dgm:cxn modelId="{564A9BEB-167D-4956-B202-183A4B8DA22E}" srcId="{C63CE2CC-16CD-426A-9B6F-FAB8CF821330}" destId="{E76DF1A5-ADFD-41DC-8C54-4DF071FF1132}" srcOrd="3" destOrd="0" parTransId="{B0FC8248-AA51-4984-BA2F-55BAF3AAED2C}" sibTransId="{124CC1C8-92A5-4D69-9E9C-C01B5A58443D}"/>
    <dgm:cxn modelId="{3FCD226D-C75C-4A58-81AE-52789963F77A}" type="presOf" srcId="{E76DF1A5-ADFD-41DC-8C54-4DF071FF1132}" destId="{EA4DAE58-C2A5-4CA2-9E54-5DAE807D5F97}" srcOrd="0" destOrd="0" presId="urn:microsoft.com/office/officeart/2018/2/layout/IconVerticalSolidList"/>
    <dgm:cxn modelId="{47F74803-7DF1-47E4-B9F7-C4A44D20FFE9}" type="presOf" srcId="{F3E2E411-3FE3-472B-A4A1-2782C8D54CB5}" destId="{B5B513A8-1853-4960-84FB-498ADA51D341}" srcOrd="0" destOrd="0" presId="urn:microsoft.com/office/officeart/2018/2/layout/IconVerticalSolidList"/>
    <dgm:cxn modelId="{94D50391-267F-4606-94C2-9584F19B81C0}" srcId="{C63CE2CC-16CD-426A-9B6F-FAB8CF821330}" destId="{F3E2E411-3FE3-472B-A4A1-2782C8D54CB5}" srcOrd="1" destOrd="0" parTransId="{B7BF9C6B-3C1D-44C9-99FF-ACA14B72C4E2}" sibTransId="{84F4BADE-EFAC-4187-89AC-4D919F368E8A}"/>
    <dgm:cxn modelId="{7D77AFA8-AC1D-4A8D-8D6D-F177B0391F80}" srcId="{C63CE2CC-16CD-426A-9B6F-FAB8CF821330}" destId="{4CD94CCF-397A-49B2-8C07-2D1DD0274BA0}" srcOrd="0" destOrd="0" parTransId="{5B8EAFE5-E06E-4B81-AE17-1D1C394417AE}" sibTransId="{4657AD7E-3E73-4DC7-80F9-7D922C1806DC}"/>
    <dgm:cxn modelId="{B24FD869-C049-48FF-9EB9-5F30528BD961}" type="presOf" srcId="{C63CE2CC-16CD-426A-9B6F-FAB8CF821330}" destId="{912A6F6D-AD24-41DF-9B1B-50F55FD1CF34}" srcOrd="0" destOrd="0" presId="urn:microsoft.com/office/officeart/2018/2/layout/IconVerticalSolidList"/>
    <dgm:cxn modelId="{CBEE6F3F-9A76-48FA-9D2C-1DA813733C8A}" srcId="{C63CE2CC-16CD-426A-9B6F-FAB8CF821330}" destId="{E57CEDB8-DF47-400E-A7EF-9435C3BC719D}" srcOrd="2" destOrd="0" parTransId="{6AD752C7-84BA-4E65-980F-C35566A8603C}" sibTransId="{443F0AA6-4FBE-4766-86E6-8611060512E0}"/>
    <dgm:cxn modelId="{3A965A2B-E49D-41F7-B78B-19B322744BE0}" type="presOf" srcId="{4CD94CCF-397A-49B2-8C07-2D1DD0274BA0}" destId="{773BABEF-62A4-4113-A354-4D49BEB3915D}" srcOrd="0" destOrd="0" presId="urn:microsoft.com/office/officeart/2018/2/layout/IconVerticalSolidList"/>
    <dgm:cxn modelId="{B06C2B77-3FED-4533-8E00-5C81BEC8BE4D}" type="presParOf" srcId="{912A6F6D-AD24-41DF-9B1B-50F55FD1CF34}" destId="{16446AE3-312F-4479-884E-C3523862BE89}" srcOrd="0" destOrd="0" presId="urn:microsoft.com/office/officeart/2018/2/layout/IconVerticalSolidList"/>
    <dgm:cxn modelId="{088AB202-12D4-422D-846F-2C4A567B119A}" type="presParOf" srcId="{16446AE3-312F-4479-884E-C3523862BE89}" destId="{F72B8EF2-9435-40FD-B509-E86B5D779844}" srcOrd="0" destOrd="0" presId="urn:microsoft.com/office/officeart/2018/2/layout/IconVerticalSolidList"/>
    <dgm:cxn modelId="{5C8AFD26-7218-4291-8056-9A540E83DFEA}" type="presParOf" srcId="{16446AE3-312F-4479-884E-C3523862BE89}" destId="{C34578BC-1196-40E4-8F8C-5A976F7F9412}" srcOrd="1" destOrd="0" presId="urn:microsoft.com/office/officeart/2018/2/layout/IconVerticalSolidList"/>
    <dgm:cxn modelId="{56839F17-41CB-44D0-B660-3FF96845E9D3}" type="presParOf" srcId="{16446AE3-312F-4479-884E-C3523862BE89}" destId="{024AEB22-1C51-4DB2-8B7E-41F4F2842C3D}" srcOrd="2" destOrd="0" presId="urn:microsoft.com/office/officeart/2018/2/layout/IconVerticalSolidList"/>
    <dgm:cxn modelId="{9FA6516D-F61A-458E-BFD3-1556EC788A5D}" type="presParOf" srcId="{16446AE3-312F-4479-884E-C3523862BE89}" destId="{773BABEF-62A4-4113-A354-4D49BEB3915D}" srcOrd="3" destOrd="0" presId="urn:microsoft.com/office/officeart/2018/2/layout/IconVerticalSolidList"/>
    <dgm:cxn modelId="{4EF917C0-F934-417C-A7E9-AC1E7227649B}" type="presParOf" srcId="{912A6F6D-AD24-41DF-9B1B-50F55FD1CF34}" destId="{1FC0E09A-4654-442F-8719-1945B636C4FF}" srcOrd="1" destOrd="0" presId="urn:microsoft.com/office/officeart/2018/2/layout/IconVerticalSolidList"/>
    <dgm:cxn modelId="{B885E454-1969-4F6C-A957-8DB2CBB82D2B}" type="presParOf" srcId="{912A6F6D-AD24-41DF-9B1B-50F55FD1CF34}" destId="{84FE316A-10DC-4718-97BC-76B8EAF9EE79}" srcOrd="2" destOrd="0" presId="urn:microsoft.com/office/officeart/2018/2/layout/IconVerticalSolidList"/>
    <dgm:cxn modelId="{EE589BAE-7AB3-40E6-BAB5-069B9B3E66AD}" type="presParOf" srcId="{84FE316A-10DC-4718-97BC-76B8EAF9EE79}" destId="{00332AAE-5A1D-4601-931D-341DB89782CC}" srcOrd="0" destOrd="0" presId="urn:microsoft.com/office/officeart/2018/2/layout/IconVerticalSolidList"/>
    <dgm:cxn modelId="{A4D58564-284C-498A-8221-61EDA437B3B4}" type="presParOf" srcId="{84FE316A-10DC-4718-97BC-76B8EAF9EE79}" destId="{23688469-F089-4909-BD19-D13E6AEA4425}" srcOrd="1" destOrd="0" presId="urn:microsoft.com/office/officeart/2018/2/layout/IconVerticalSolidList"/>
    <dgm:cxn modelId="{87180C4D-39E3-407D-AC9C-37D0701F60A9}" type="presParOf" srcId="{84FE316A-10DC-4718-97BC-76B8EAF9EE79}" destId="{26D45AAB-67B7-4A77-B47F-DC75E2A2E0BF}" srcOrd="2" destOrd="0" presId="urn:microsoft.com/office/officeart/2018/2/layout/IconVerticalSolidList"/>
    <dgm:cxn modelId="{96E01067-96EE-4C2C-B537-1A4498B4F914}" type="presParOf" srcId="{84FE316A-10DC-4718-97BC-76B8EAF9EE79}" destId="{B5B513A8-1853-4960-84FB-498ADA51D341}" srcOrd="3" destOrd="0" presId="urn:microsoft.com/office/officeart/2018/2/layout/IconVerticalSolidList"/>
    <dgm:cxn modelId="{FEC86B64-E1A2-451E-A8B5-A1E288D75FDE}" type="presParOf" srcId="{912A6F6D-AD24-41DF-9B1B-50F55FD1CF34}" destId="{A7FAF0B4-556E-42DF-8808-E5EE6A5F4319}" srcOrd="3" destOrd="0" presId="urn:microsoft.com/office/officeart/2018/2/layout/IconVerticalSolidList"/>
    <dgm:cxn modelId="{785C1FE6-B8C1-46CF-BDA8-EAD448057EBC}" type="presParOf" srcId="{912A6F6D-AD24-41DF-9B1B-50F55FD1CF34}" destId="{BDF0B3EE-1DD6-4355-9E4F-94496C819E58}" srcOrd="4" destOrd="0" presId="urn:microsoft.com/office/officeart/2018/2/layout/IconVerticalSolidList"/>
    <dgm:cxn modelId="{39AE155A-535B-4639-AA2D-6B2BE16AD7E1}" type="presParOf" srcId="{BDF0B3EE-1DD6-4355-9E4F-94496C819E58}" destId="{019B57BA-BF3F-4C33-81C8-6A4A84129688}" srcOrd="0" destOrd="0" presId="urn:microsoft.com/office/officeart/2018/2/layout/IconVerticalSolidList"/>
    <dgm:cxn modelId="{39D94AAB-9B3C-43AC-AC97-1E7745895C4F}" type="presParOf" srcId="{BDF0B3EE-1DD6-4355-9E4F-94496C819E58}" destId="{726E50D7-4A4A-463E-8FC0-56E21972A9A2}" srcOrd="1" destOrd="0" presId="urn:microsoft.com/office/officeart/2018/2/layout/IconVerticalSolidList"/>
    <dgm:cxn modelId="{6D63BEF4-6644-4BF2-9925-B610B9BADDAD}" type="presParOf" srcId="{BDF0B3EE-1DD6-4355-9E4F-94496C819E58}" destId="{E42B10FC-0C79-44EE-9E3E-F52A3A3F5D22}" srcOrd="2" destOrd="0" presId="urn:microsoft.com/office/officeart/2018/2/layout/IconVerticalSolidList"/>
    <dgm:cxn modelId="{F2FCA15C-02E3-4FDA-8DF5-AC1C01DB66CD}" type="presParOf" srcId="{BDF0B3EE-1DD6-4355-9E4F-94496C819E58}" destId="{CC4E84B5-8EDD-49F0-AD1A-1DE0807BB88F}" srcOrd="3" destOrd="0" presId="urn:microsoft.com/office/officeart/2018/2/layout/IconVerticalSolidList"/>
    <dgm:cxn modelId="{570ED255-AD01-4538-AA37-F1C8D609BDCA}" type="presParOf" srcId="{912A6F6D-AD24-41DF-9B1B-50F55FD1CF34}" destId="{2829C93C-A456-4858-9101-CD60F1D66359}" srcOrd="5" destOrd="0" presId="urn:microsoft.com/office/officeart/2018/2/layout/IconVerticalSolidList"/>
    <dgm:cxn modelId="{54B46911-6E8F-441E-9C86-72AD6717581A}" type="presParOf" srcId="{912A6F6D-AD24-41DF-9B1B-50F55FD1CF34}" destId="{142B479B-1725-41F8-92FB-26992056DD70}" srcOrd="6" destOrd="0" presId="urn:microsoft.com/office/officeart/2018/2/layout/IconVerticalSolidList"/>
    <dgm:cxn modelId="{AA80D663-964C-4117-93EC-9135B81CBED0}" type="presParOf" srcId="{142B479B-1725-41F8-92FB-26992056DD70}" destId="{64456682-D810-4DE5-9E86-B2CFC6E46276}" srcOrd="0" destOrd="0" presId="urn:microsoft.com/office/officeart/2018/2/layout/IconVerticalSolidList"/>
    <dgm:cxn modelId="{9DB2EFF0-EBBD-4788-A562-62CCC013F92E}" type="presParOf" srcId="{142B479B-1725-41F8-92FB-26992056DD70}" destId="{973D5290-2FEA-4E7E-AC00-BF295786108F}" srcOrd="1" destOrd="0" presId="urn:microsoft.com/office/officeart/2018/2/layout/IconVerticalSolidList"/>
    <dgm:cxn modelId="{5F98E70E-4488-4546-BEB0-2215DE48F9D2}" type="presParOf" srcId="{142B479B-1725-41F8-92FB-26992056DD70}" destId="{F3D074DA-E374-4C14-A6C7-98C68BFDF580}" srcOrd="2" destOrd="0" presId="urn:microsoft.com/office/officeart/2018/2/layout/IconVerticalSolidList"/>
    <dgm:cxn modelId="{EE0D1220-9B7D-427A-98A9-2465284924B0}" type="presParOf" srcId="{142B479B-1725-41F8-92FB-26992056DD70}" destId="{EA4DAE58-C2A5-4CA2-9E54-5DAE807D5F9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154B20-25A6-4C67-A261-9B90EAF84247}">
      <dsp:nvSpPr>
        <dsp:cNvPr id="0" name=""/>
        <dsp:cNvSpPr/>
      </dsp:nvSpPr>
      <dsp:spPr>
        <a:xfrm>
          <a:off x="0" y="8894"/>
          <a:ext cx="8946541" cy="1005543"/>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a:t>Their income is regular &amp; backed by income proof</a:t>
          </a:r>
        </a:p>
      </dsp:txBody>
      <dsp:txXfrm>
        <a:off x="49087" y="57981"/>
        <a:ext cx="8848367" cy="907369"/>
      </dsp:txXfrm>
    </dsp:sp>
    <dsp:sp modelId="{A7F7B979-047F-4D4A-B050-664D303E48B3}">
      <dsp:nvSpPr>
        <dsp:cNvPr id="0" name=""/>
        <dsp:cNvSpPr/>
      </dsp:nvSpPr>
      <dsp:spPr>
        <a:xfrm>
          <a:off x="0" y="1066277"/>
          <a:ext cx="8946541" cy="1005543"/>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a:t>Number of such Co-applicants should be generally restricted to three (i.e. one Applicant + three Co-applicants) </a:t>
          </a:r>
          <a:r>
            <a:rPr lang="en-US" sz="1800" kern="1200" dirty="0" smtClean="0"/>
            <a:t>(More than this  </a:t>
          </a:r>
          <a:r>
            <a:rPr lang="en-US" sz="1800" kern="1200" dirty="0"/>
            <a:t>ZLCC Power)</a:t>
          </a:r>
        </a:p>
      </dsp:txBody>
      <dsp:txXfrm>
        <a:off x="49087" y="1115364"/>
        <a:ext cx="8848367" cy="907369"/>
      </dsp:txXfrm>
    </dsp:sp>
    <dsp:sp modelId="{9AE393D9-6859-4ABC-9D11-F634E303BD55}">
      <dsp:nvSpPr>
        <dsp:cNvPr id="0" name=""/>
        <dsp:cNvSpPr/>
      </dsp:nvSpPr>
      <dsp:spPr>
        <a:xfrm>
          <a:off x="0" y="2123660"/>
          <a:ext cx="8946541" cy="1005543"/>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a:t>In case of income of parents taken for eligibility calculations, NOC from all the Legal heirs to be obtained for considering income of the parents</a:t>
          </a:r>
        </a:p>
      </dsp:txBody>
      <dsp:txXfrm>
        <a:off x="49087" y="2172747"/>
        <a:ext cx="8848367" cy="907369"/>
      </dsp:txXfrm>
    </dsp:sp>
    <dsp:sp modelId="{B10139DE-61CC-49F6-A880-836BB5E47D05}">
      <dsp:nvSpPr>
        <dsp:cNvPr id="0" name=""/>
        <dsp:cNvSpPr/>
      </dsp:nvSpPr>
      <dsp:spPr>
        <a:xfrm>
          <a:off x="0" y="3181043"/>
          <a:ext cx="8946541" cy="1005543"/>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a:t>Who are not close relatives, but they are </a:t>
          </a:r>
          <a:r>
            <a:rPr lang="en-US" sz="1800" kern="1200" dirty="0" smtClean="0"/>
            <a:t>crowners </a:t>
          </a:r>
          <a:r>
            <a:rPr lang="en-US" sz="1800" kern="1200" dirty="0"/>
            <a:t>and co-borrowers in the proposal up to RAPC level, can be considered subject to administrative approval of ZLCC</a:t>
          </a:r>
        </a:p>
      </dsp:txBody>
      <dsp:txXfrm>
        <a:off x="49087" y="3230130"/>
        <a:ext cx="8848367" cy="9073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C277E6-FC0C-44DA-97C0-565469C0A7E7}">
      <dsp:nvSpPr>
        <dsp:cNvPr id="0" name=""/>
        <dsp:cNvSpPr/>
      </dsp:nvSpPr>
      <dsp:spPr>
        <a:xfrm>
          <a:off x="0" y="2682"/>
          <a:ext cx="7262671" cy="135957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C11E7D-3E90-4FFD-9C5B-EEAA24A6337B}">
      <dsp:nvSpPr>
        <dsp:cNvPr id="0" name=""/>
        <dsp:cNvSpPr/>
      </dsp:nvSpPr>
      <dsp:spPr>
        <a:xfrm>
          <a:off x="411272" y="308587"/>
          <a:ext cx="747768" cy="74776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342714C-69B3-434F-88C7-8FACF8055029}">
      <dsp:nvSpPr>
        <dsp:cNvPr id="0" name=""/>
        <dsp:cNvSpPr/>
      </dsp:nvSpPr>
      <dsp:spPr>
        <a:xfrm>
          <a:off x="1570313" y="2682"/>
          <a:ext cx="5692357" cy="1359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889" tIns="143889" rIns="143889" bIns="143889" numCol="1" spcCol="1270" anchor="ctr" anchorCtr="0">
          <a:noAutofit/>
        </a:bodyPr>
        <a:lstStyle/>
        <a:p>
          <a:pPr lvl="0" algn="l" defTabSz="800100">
            <a:lnSpc>
              <a:spcPct val="90000"/>
            </a:lnSpc>
            <a:spcBef>
              <a:spcPct val="0"/>
            </a:spcBef>
            <a:spcAft>
              <a:spcPct val="35000"/>
            </a:spcAft>
          </a:pPr>
          <a:r>
            <a:rPr lang="en-US" sz="1800" kern="1200" dirty="0"/>
            <a:t>In case of Professional &amp; Self-employed / business category – based on average of latest two years’ subject to the applicants have minimum 3 years’ experience in the business.</a:t>
          </a:r>
        </a:p>
      </dsp:txBody>
      <dsp:txXfrm>
        <a:off x="1570313" y="2682"/>
        <a:ext cx="5692357" cy="1359578"/>
      </dsp:txXfrm>
    </dsp:sp>
    <dsp:sp modelId="{81F2FE31-B22F-414C-9E79-0190B68EC671}">
      <dsp:nvSpPr>
        <dsp:cNvPr id="0" name=""/>
        <dsp:cNvSpPr/>
      </dsp:nvSpPr>
      <dsp:spPr>
        <a:xfrm>
          <a:off x="0" y="1702155"/>
          <a:ext cx="7262671" cy="135957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B803C8-D173-4776-BE14-FF6AC321C55F}">
      <dsp:nvSpPr>
        <dsp:cNvPr id="0" name=""/>
        <dsp:cNvSpPr/>
      </dsp:nvSpPr>
      <dsp:spPr>
        <a:xfrm>
          <a:off x="411272" y="2008061"/>
          <a:ext cx="747768" cy="74776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9FF7729-C0AB-4D9E-9EC7-BE9E41EA6E94}">
      <dsp:nvSpPr>
        <dsp:cNvPr id="0" name=""/>
        <dsp:cNvSpPr/>
      </dsp:nvSpPr>
      <dsp:spPr>
        <a:xfrm>
          <a:off x="1570313" y="1702155"/>
          <a:ext cx="5692357" cy="1359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889" tIns="143889" rIns="143889" bIns="143889" numCol="1" spcCol="1270" anchor="ctr" anchorCtr="0">
          <a:noAutofit/>
        </a:bodyPr>
        <a:lstStyle/>
        <a:p>
          <a:pPr lvl="0" algn="l" defTabSz="800100">
            <a:lnSpc>
              <a:spcPct val="90000"/>
            </a:lnSpc>
            <a:spcBef>
              <a:spcPct val="0"/>
            </a:spcBef>
            <a:spcAft>
              <a:spcPct val="35000"/>
            </a:spcAft>
          </a:pPr>
          <a:r>
            <a:rPr lang="en-US" sz="1800" kern="1200"/>
            <a:t>RAPCLCC/ZLCC may consider the higher of the following</a:t>
          </a:r>
        </a:p>
      </dsp:txBody>
      <dsp:txXfrm>
        <a:off x="1570313" y="1702155"/>
        <a:ext cx="5692357" cy="1359578"/>
      </dsp:txXfrm>
    </dsp:sp>
    <dsp:sp modelId="{C0DE7A8C-3E1B-485D-82F4-93404473BC18}">
      <dsp:nvSpPr>
        <dsp:cNvPr id="0" name=""/>
        <dsp:cNvSpPr/>
      </dsp:nvSpPr>
      <dsp:spPr>
        <a:xfrm>
          <a:off x="0" y="3401629"/>
          <a:ext cx="7262671" cy="135957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CB837E-095D-40D7-8F69-69BB8ADA33EB}">
      <dsp:nvSpPr>
        <dsp:cNvPr id="0" name=""/>
        <dsp:cNvSpPr/>
      </dsp:nvSpPr>
      <dsp:spPr>
        <a:xfrm>
          <a:off x="411272" y="3707534"/>
          <a:ext cx="747768" cy="74776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5F9C5C3-0CB7-45AC-869B-9AFD30A6D74A}">
      <dsp:nvSpPr>
        <dsp:cNvPr id="0" name=""/>
        <dsp:cNvSpPr/>
      </dsp:nvSpPr>
      <dsp:spPr>
        <a:xfrm>
          <a:off x="1570313" y="3401629"/>
          <a:ext cx="5692357" cy="1359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889" tIns="143889" rIns="143889" bIns="143889" numCol="1" spcCol="1270" anchor="ctr" anchorCtr="0">
          <a:noAutofit/>
        </a:bodyPr>
        <a:lstStyle/>
        <a:p>
          <a:pPr lvl="0" algn="l" defTabSz="800100">
            <a:lnSpc>
              <a:spcPct val="90000"/>
            </a:lnSpc>
            <a:spcBef>
              <a:spcPct val="0"/>
            </a:spcBef>
            <a:spcAft>
              <a:spcPct val="35000"/>
            </a:spcAft>
          </a:pPr>
          <a:r>
            <a:rPr lang="en-US" sz="1800" kern="1200"/>
            <a:t>a)  Income as per latest IT Return + Depreciation claimed </a:t>
          </a:r>
        </a:p>
      </dsp:txBody>
      <dsp:txXfrm>
        <a:off x="1570313" y="3401629"/>
        <a:ext cx="5692357" cy="1359578"/>
      </dsp:txXfrm>
    </dsp:sp>
    <dsp:sp modelId="{6B075421-60C6-481E-A86A-3C4A0E0A85DF}">
      <dsp:nvSpPr>
        <dsp:cNvPr id="0" name=""/>
        <dsp:cNvSpPr/>
      </dsp:nvSpPr>
      <dsp:spPr>
        <a:xfrm>
          <a:off x="0" y="5101102"/>
          <a:ext cx="7262671" cy="135957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7668B4-2BF0-4E3E-B2AF-5117B630C212}">
      <dsp:nvSpPr>
        <dsp:cNvPr id="0" name=""/>
        <dsp:cNvSpPr/>
      </dsp:nvSpPr>
      <dsp:spPr>
        <a:xfrm>
          <a:off x="411272" y="5407007"/>
          <a:ext cx="747768" cy="747768"/>
        </a:xfrm>
        <a:prstGeom prst="rect">
          <a:avLst/>
        </a:prstGeom>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91C4AEA-5AFA-488B-A8EA-BFE765E22170}">
      <dsp:nvSpPr>
        <dsp:cNvPr id="0" name=""/>
        <dsp:cNvSpPr/>
      </dsp:nvSpPr>
      <dsp:spPr>
        <a:xfrm>
          <a:off x="0" y="4561608"/>
          <a:ext cx="5692357" cy="1359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889" tIns="143889" rIns="143889" bIns="143889" numCol="1" spcCol="1270" anchor="ctr" anchorCtr="0">
          <a:noAutofit/>
        </a:bodyPr>
        <a:lstStyle/>
        <a:p>
          <a:pPr lvl="0" algn="l" defTabSz="800100">
            <a:lnSpc>
              <a:spcPct val="90000"/>
            </a:lnSpc>
            <a:spcBef>
              <a:spcPct val="0"/>
            </a:spcBef>
            <a:spcAft>
              <a:spcPct val="35000"/>
            </a:spcAft>
          </a:pPr>
          <a:r>
            <a:rPr lang="en-US" sz="1800" kern="1200" dirty="0"/>
            <a:t>b)5% of annual sales revenue as per latest audited balance sheet </a:t>
          </a:r>
        </a:p>
      </dsp:txBody>
      <dsp:txXfrm>
        <a:off x="0" y="4561608"/>
        <a:ext cx="5692357" cy="13595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157302-3810-4D4F-845D-CA7C7249BA22}">
      <dsp:nvSpPr>
        <dsp:cNvPr id="0" name=""/>
        <dsp:cNvSpPr/>
      </dsp:nvSpPr>
      <dsp:spPr>
        <a:xfrm>
          <a:off x="76442" y="467351"/>
          <a:ext cx="1507920" cy="150792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018A5B-03C8-430D-9039-754705F21A69}">
      <dsp:nvSpPr>
        <dsp:cNvPr id="0" name=""/>
        <dsp:cNvSpPr/>
      </dsp:nvSpPr>
      <dsp:spPr>
        <a:xfrm>
          <a:off x="393105" y="784015"/>
          <a:ext cx="874593" cy="87459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E93B9CF-44BA-4F95-A206-34C89B3DAE43}">
      <dsp:nvSpPr>
        <dsp:cNvPr id="0" name=""/>
        <dsp:cNvSpPr/>
      </dsp:nvSpPr>
      <dsp:spPr>
        <a:xfrm>
          <a:off x="1907488" y="467351"/>
          <a:ext cx="3554383" cy="1507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755650">
            <a:lnSpc>
              <a:spcPct val="90000"/>
            </a:lnSpc>
            <a:spcBef>
              <a:spcPct val="0"/>
            </a:spcBef>
            <a:spcAft>
              <a:spcPct val="35000"/>
            </a:spcAft>
          </a:pPr>
          <a:r>
            <a:rPr lang="en-US" sz="1700" kern="1200" dirty="0"/>
            <a:t>Loan will be considered based on monthly NTHP criteria (as applicable) only.</a:t>
          </a:r>
        </a:p>
      </dsp:txBody>
      <dsp:txXfrm>
        <a:off x="1907488" y="467351"/>
        <a:ext cx="3554383" cy="1507920"/>
      </dsp:txXfrm>
    </dsp:sp>
    <dsp:sp modelId="{01E53FC9-4BDD-4F60-AF7E-70AAF6E07579}">
      <dsp:nvSpPr>
        <dsp:cNvPr id="0" name=""/>
        <dsp:cNvSpPr/>
      </dsp:nvSpPr>
      <dsp:spPr>
        <a:xfrm>
          <a:off x="6081196" y="467351"/>
          <a:ext cx="1507920" cy="150792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F9018E-2D12-48DF-B01D-54A517EDB57A}">
      <dsp:nvSpPr>
        <dsp:cNvPr id="0" name=""/>
        <dsp:cNvSpPr/>
      </dsp:nvSpPr>
      <dsp:spPr>
        <a:xfrm>
          <a:off x="6397860" y="784015"/>
          <a:ext cx="874593" cy="87459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F9BEB31-FA04-42DC-B751-A34E34779428}">
      <dsp:nvSpPr>
        <dsp:cNvPr id="0" name=""/>
        <dsp:cNvSpPr/>
      </dsp:nvSpPr>
      <dsp:spPr>
        <a:xfrm>
          <a:off x="7912242" y="467351"/>
          <a:ext cx="3554383" cy="1507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755650">
            <a:lnSpc>
              <a:spcPct val="90000"/>
            </a:lnSpc>
            <a:spcBef>
              <a:spcPct val="0"/>
            </a:spcBef>
            <a:spcAft>
              <a:spcPct val="35000"/>
            </a:spcAft>
          </a:pPr>
          <a:r>
            <a:rPr lang="en-US" sz="1700" kern="1200" dirty="0"/>
            <a:t>If Gross Annual Income of the Applicants (Individually or Jointly) is up to Rs.15.00 lakhs, take home income should not be less than </a:t>
          </a:r>
          <a:r>
            <a:rPr lang="en-US" sz="1700" kern="1200" dirty="0">
              <a:highlight>
                <a:srgbClr val="00FF00"/>
              </a:highlight>
            </a:rPr>
            <a:t>40% of the Gross Annual Income.</a:t>
          </a:r>
        </a:p>
      </dsp:txBody>
      <dsp:txXfrm>
        <a:off x="7912242" y="467351"/>
        <a:ext cx="3554383" cy="1507920"/>
      </dsp:txXfrm>
    </dsp:sp>
    <dsp:sp modelId="{016A4397-AAF9-4BA7-9975-F67CC2BB4C5B}">
      <dsp:nvSpPr>
        <dsp:cNvPr id="0" name=""/>
        <dsp:cNvSpPr/>
      </dsp:nvSpPr>
      <dsp:spPr>
        <a:xfrm>
          <a:off x="76442" y="2784419"/>
          <a:ext cx="1507920" cy="150792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4B08BF-50DB-46FF-8F9B-5B8B6BEDB07B}">
      <dsp:nvSpPr>
        <dsp:cNvPr id="0" name=""/>
        <dsp:cNvSpPr/>
      </dsp:nvSpPr>
      <dsp:spPr>
        <a:xfrm>
          <a:off x="393105" y="3101083"/>
          <a:ext cx="874593" cy="87459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42D499E-47F1-4EBC-82BB-29155D315542}">
      <dsp:nvSpPr>
        <dsp:cNvPr id="0" name=""/>
        <dsp:cNvSpPr/>
      </dsp:nvSpPr>
      <dsp:spPr>
        <a:xfrm>
          <a:off x="1907488" y="2784419"/>
          <a:ext cx="3554383" cy="1507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755650">
            <a:lnSpc>
              <a:spcPct val="90000"/>
            </a:lnSpc>
            <a:spcBef>
              <a:spcPct val="0"/>
            </a:spcBef>
            <a:spcAft>
              <a:spcPct val="35000"/>
            </a:spcAft>
          </a:pPr>
          <a:r>
            <a:rPr lang="en-US" sz="1700" kern="1200" dirty="0"/>
            <a:t>If Gross Annual Income of the Applicant (Individually or Jointly) is above Rs.15.00 lakhs, NTHP should be minimum Rs</a:t>
          </a:r>
          <a:r>
            <a:rPr lang="en-US" sz="1700" kern="1200" dirty="0">
              <a:highlight>
                <a:srgbClr val="800080"/>
              </a:highlight>
            </a:rPr>
            <a:t>.</a:t>
          </a:r>
          <a:r>
            <a:rPr lang="en-US" sz="1700" kern="1200" dirty="0">
              <a:highlight>
                <a:srgbClr val="00FF00"/>
              </a:highlight>
            </a:rPr>
            <a:t>50000 per month. </a:t>
          </a:r>
        </a:p>
      </dsp:txBody>
      <dsp:txXfrm>
        <a:off x="1907488" y="2784419"/>
        <a:ext cx="3554383" cy="1507920"/>
      </dsp:txXfrm>
    </dsp:sp>
    <dsp:sp modelId="{CA557780-0C84-4828-A6EE-8DF11B4C07FF}">
      <dsp:nvSpPr>
        <dsp:cNvPr id="0" name=""/>
        <dsp:cNvSpPr/>
      </dsp:nvSpPr>
      <dsp:spPr>
        <a:xfrm>
          <a:off x="6081196" y="2784419"/>
          <a:ext cx="1507920" cy="150792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085760-01AC-4459-92BB-34B1BEBAAD46}">
      <dsp:nvSpPr>
        <dsp:cNvPr id="0" name=""/>
        <dsp:cNvSpPr/>
      </dsp:nvSpPr>
      <dsp:spPr>
        <a:xfrm>
          <a:off x="6397860" y="3101083"/>
          <a:ext cx="874593" cy="874593"/>
        </a:xfrm>
        <a:prstGeom prst="rect">
          <a:avLst/>
        </a:prstGeom>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933B111-1CD8-4AFB-B499-A7F1D5B7BCAC}">
      <dsp:nvSpPr>
        <dsp:cNvPr id="0" name=""/>
        <dsp:cNvSpPr/>
      </dsp:nvSpPr>
      <dsp:spPr>
        <a:xfrm>
          <a:off x="7912242" y="2784419"/>
          <a:ext cx="3554383" cy="1507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755650">
            <a:lnSpc>
              <a:spcPct val="90000"/>
            </a:lnSpc>
            <a:spcBef>
              <a:spcPct val="0"/>
            </a:spcBef>
            <a:spcAft>
              <a:spcPct val="35000"/>
            </a:spcAft>
          </a:pPr>
          <a:r>
            <a:rPr lang="en-US" sz="1700" kern="1200" dirty="0"/>
            <a:t>60% of future rental income from the property to be purchased / constructed /owned by the applicant can also be include</a:t>
          </a:r>
        </a:p>
      </dsp:txBody>
      <dsp:txXfrm>
        <a:off x="7912242" y="2784419"/>
        <a:ext cx="3554383" cy="15079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8E6BD9-5F4F-4898-9733-F7820D3B81DA}">
      <dsp:nvSpPr>
        <dsp:cNvPr id="0" name=""/>
        <dsp:cNvSpPr/>
      </dsp:nvSpPr>
      <dsp:spPr>
        <a:xfrm>
          <a:off x="0" y="2175"/>
          <a:ext cx="11656193" cy="110244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B2E298-BAD0-4A91-9EA9-D91459FFFBA9}">
      <dsp:nvSpPr>
        <dsp:cNvPr id="0" name=""/>
        <dsp:cNvSpPr/>
      </dsp:nvSpPr>
      <dsp:spPr>
        <a:xfrm>
          <a:off x="333489" y="250224"/>
          <a:ext cx="606343" cy="606343"/>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BA2A8AC-C7E3-4FF0-A5B2-35190FC47861}">
      <dsp:nvSpPr>
        <dsp:cNvPr id="0" name=""/>
        <dsp:cNvSpPr/>
      </dsp:nvSpPr>
      <dsp:spPr>
        <a:xfrm>
          <a:off x="1273321" y="2175"/>
          <a:ext cx="10382871" cy="1102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675" tIns="116675" rIns="116675" bIns="116675" numCol="1" spcCol="1270" anchor="ctr" anchorCtr="0">
          <a:noAutofit/>
        </a:bodyPr>
        <a:lstStyle/>
        <a:p>
          <a:pPr lvl="0" algn="l" defTabSz="889000">
            <a:lnSpc>
              <a:spcPct val="90000"/>
            </a:lnSpc>
            <a:spcBef>
              <a:spcPct val="0"/>
            </a:spcBef>
            <a:spcAft>
              <a:spcPct val="35000"/>
            </a:spcAft>
          </a:pPr>
          <a:r>
            <a:rPr lang="en-US" sz="2000" b="0" i="0" kern="1200" dirty="0"/>
            <a:t>The maximum repayment period is restricted to 30 years for Home Loan accounts (inclusive of holiday period) (or) Up to the age of 70 years whichever is earlier.</a:t>
          </a:r>
          <a:endParaRPr lang="en-US" sz="2000" kern="1200" dirty="0"/>
        </a:p>
      </dsp:txBody>
      <dsp:txXfrm>
        <a:off x="1273321" y="2175"/>
        <a:ext cx="10382871" cy="1102443"/>
      </dsp:txXfrm>
    </dsp:sp>
    <dsp:sp modelId="{A4F96D75-DDD9-445E-81EE-37D9BEFC44EB}">
      <dsp:nvSpPr>
        <dsp:cNvPr id="0" name=""/>
        <dsp:cNvSpPr/>
      </dsp:nvSpPr>
      <dsp:spPr>
        <a:xfrm>
          <a:off x="0" y="1380229"/>
          <a:ext cx="11656193" cy="110244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EBF0D9-AF89-492C-9B39-6B0BEC26DB71}">
      <dsp:nvSpPr>
        <dsp:cNvPr id="0" name=""/>
        <dsp:cNvSpPr/>
      </dsp:nvSpPr>
      <dsp:spPr>
        <a:xfrm>
          <a:off x="333489" y="1628279"/>
          <a:ext cx="606343" cy="606343"/>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361C1C0-1DC8-4A80-9383-7001AD26F67B}">
      <dsp:nvSpPr>
        <dsp:cNvPr id="0" name=""/>
        <dsp:cNvSpPr/>
      </dsp:nvSpPr>
      <dsp:spPr>
        <a:xfrm>
          <a:off x="1273321" y="1380229"/>
          <a:ext cx="10382871" cy="1102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675" tIns="116675" rIns="116675" bIns="116675" numCol="1" spcCol="1270" anchor="ctr" anchorCtr="0">
          <a:noAutofit/>
        </a:bodyPr>
        <a:lstStyle/>
        <a:p>
          <a:pPr lvl="0" algn="l" defTabSz="889000">
            <a:lnSpc>
              <a:spcPct val="90000"/>
            </a:lnSpc>
            <a:spcBef>
              <a:spcPct val="0"/>
            </a:spcBef>
            <a:spcAft>
              <a:spcPct val="35000"/>
            </a:spcAft>
          </a:pPr>
          <a:r>
            <a:rPr lang="en-US" sz="2000" b="0" i="0" kern="1200" dirty="0"/>
            <a:t>For take over accounts, the repayment period can be extended beyond the period sanctioned by the original lender subject to a maximum of 30 years (or) Up to the age of 70 years (the age by which the loan should be fully repaid). </a:t>
          </a:r>
          <a:endParaRPr lang="en-US" sz="2000" kern="1200" dirty="0"/>
        </a:p>
      </dsp:txBody>
      <dsp:txXfrm>
        <a:off x="1273321" y="1380229"/>
        <a:ext cx="10382871" cy="1102443"/>
      </dsp:txXfrm>
    </dsp:sp>
    <dsp:sp modelId="{0614E587-EB78-4A70-9A69-55418453A121}">
      <dsp:nvSpPr>
        <dsp:cNvPr id="0" name=""/>
        <dsp:cNvSpPr/>
      </dsp:nvSpPr>
      <dsp:spPr>
        <a:xfrm>
          <a:off x="0" y="2758283"/>
          <a:ext cx="11656193" cy="110244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6A925D-54E5-4D50-A9CB-FC3C1F754367}">
      <dsp:nvSpPr>
        <dsp:cNvPr id="0" name=""/>
        <dsp:cNvSpPr/>
      </dsp:nvSpPr>
      <dsp:spPr>
        <a:xfrm>
          <a:off x="333489" y="3006333"/>
          <a:ext cx="606343" cy="606343"/>
        </a:xfrm>
        <a:prstGeom prst="rect">
          <a:avLst/>
        </a:prstGeom>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4AF1378-76FC-4B2C-A2B3-7B83A407F9C7}">
      <dsp:nvSpPr>
        <dsp:cNvPr id="0" name=""/>
        <dsp:cNvSpPr/>
      </dsp:nvSpPr>
      <dsp:spPr>
        <a:xfrm>
          <a:off x="1273321" y="2758283"/>
          <a:ext cx="10382871" cy="1102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675" tIns="116675" rIns="116675" bIns="116675" numCol="1" spcCol="1270" anchor="ctr" anchorCtr="0">
          <a:noAutofit/>
        </a:bodyPr>
        <a:lstStyle/>
        <a:p>
          <a:pPr lvl="0" algn="l" defTabSz="889000">
            <a:lnSpc>
              <a:spcPct val="90000"/>
            </a:lnSpc>
            <a:spcBef>
              <a:spcPct val="0"/>
            </a:spcBef>
            <a:spcAft>
              <a:spcPct val="35000"/>
            </a:spcAft>
          </a:pPr>
          <a:r>
            <a:rPr lang="en-US" sz="2000" b="0" i="0" kern="1200"/>
            <a:t>Maximum repayment period for Home Loan for Repairs and Renovation is 10 years. </a:t>
          </a:r>
          <a:endParaRPr lang="en-US" sz="2000" kern="1200"/>
        </a:p>
      </dsp:txBody>
      <dsp:txXfrm>
        <a:off x="1273321" y="2758283"/>
        <a:ext cx="10382871" cy="1102443"/>
      </dsp:txXfrm>
    </dsp:sp>
    <dsp:sp modelId="{7C973F95-0933-4FE4-A9A6-8506E447EFE2}">
      <dsp:nvSpPr>
        <dsp:cNvPr id="0" name=""/>
        <dsp:cNvSpPr/>
      </dsp:nvSpPr>
      <dsp:spPr>
        <a:xfrm>
          <a:off x="0" y="4136337"/>
          <a:ext cx="11656193" cy="110244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D8923E-645C-42E2-A4BC-B766FD2AE2FD}">
      <dsp:nvSpPr>
        <dsp:cNvPr id="0" name=""/>
        <dsp:cNvSpPr/>
      </dsp:nvSpPr>
      <dsp:spPr>
        <a:xfrm>
          <a:off x="333489" y="4384387"/>
          <a:ext cx="606343" cy="606343"/>
        </a:xfrm>
        <a:prstGeom prst="rect">
          <a:avLst/>
        </a:prstGeom>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1F46A38-F8A8-4A90-A4B5-85A0844F903B}">
      <dsp:nvSpPr>
        <dsp:cNvPr id="0" name=""/>
        <dsp:cNvSpPr/>
      </dsp:nvSpPr>
      <dsp:spPr>
        <a:xfrm>
          <a:off x="1273321" y="4136337"/>
          <a:ext cx="10382871" cy="1102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675" tIns="116675" rIns="116675" bIns="116675" numCol="1" spcCol="1270" anchor="ctr" anchorCtr="0">
          <a:noAutofit/>
        </a:bodyPr>
        <a:lstStyle/>
        <a:p>
          <a:pPr lvl="0" algn="l" defTabSz="889000">
            <a:lnSpc>
              <a:spcPct val="90000"/>
            </a:lnSpc>
            <a:spcBef>
              <a:spcPct val="0"/>
            </a:spcBef>
            <a:spcAft>
              <a:spcPct val="35000"/>
            </a:spcAft>
          </a:pPr>
          <a:r>
            <a:rPr lang="en-US" sz="2000" b="0" i="0" kern="1200" dirty="0"/>
            <a:t>Commercial Real Estate (CRE) for borrowers (Other than Salaried Class), maximum loan tenor will be 25 years.</a:t>
          </a:r>
          <a:endParaRPr lang="en-US" sz="2000" kern="1200" dirty="0"/>
        </a:p>
      </dsp:txBody>
      <dsp:txXfrm>
        <a:off x="1273321" y="4136337"/>
        <a:ext cx="10382871" cy="11024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3D633C-674A-4769-AA31-23CC60780E5B}">
      <dsp:nvSpPr>
        <dsp:cNvPr id="0" name=""/>
        <dsp:cNvSpPr/>
      </dsp:nvSpPr>
      <dsp:spPr>
        <a:xfrm>
          <a:off x="0" y="78176"/>
          <a:ext cx="6496050" cy="1062871"/>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b="0" i="0" kern="1200"/>
            <a:t>Premium paid under the Policy is eligible for tax benefit under Sec.80C of Income Tax Act </a:t>
          </a:r>
          <a:endParaRPr lang="en-US" sz="1900" kern="1200"/>
        </a:p>
      </dsp:txBody>
      <dsp:txXfrm>
        <a:off x="51885" y="130061"/>
        <a:ext cx="6392280" cy="959101"/>
      </dsp:txXfrm>
    </dsp:sp>
    <dsp:sp modelId="{56AA6D4D-359A-4258-B299-0FCC4AB276DC}">
      <dsp:nvSpPr>
        <dsp:cNvPr id="0" name=""/>
        <dsp:cNvSpPr/>
      </dsp:nvSpPr>
      <dsp:spPr>
        <a:xfrm>
          <a:off x="0" y="1195768"/>
          <a:ext cx="6496050" cy="1062871"/>
        </a:xfrm>
        <a:prstGeom prst="roundRect">
          <a:avLst/>
        </a:prstGeom>
        <a:gradFill rotWithShape="0">
          <a:gsLst>
            <a:gs pos="0">
              <a:schemeClr val="accent2">
                <a:hueOff val="-443578"/>
                <a:satOff val="2739"/>
                <a:lumOff val="-392"/>
                <a:alphaOff val="0"/>
                <a:tint val="98000"/>
                <a:lumMod val="114000"/>
              </a:schemeClr>
            </a:gs>
            <a:gs pos="100000">
              <a:schemeClr val="accent2">
                <a:hueOff val="-443578"/>
                <a:satOff val="2739"/>
                <a:lumOff val="-392"/>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b="0" i="0" kern="1200" dirty="0"/>
            <a:t>one-time Premium payment can be either financed by bank as a separate clean loan or paid by the borrower himself</a:t>
          </a:r>
          <a:endParaRPr lang="en-US" sz="1900" kern="1200" dirty="0"/>
        </a:p>
      </dsp:txBody>
      <dsp:txXfrm>
        <a:off x="51885" y="1247653"/>
        <a:ext cx="6392280" cy="959101"/>
      </dsp:txXfrm>
    </dsp:sp>
    <dsp:sp modelId="{62E73EB4-69A6-493F-A408-BD532CDAE971}">
      <dsp:nvSpPr>
        <dsp:cNvPr id="0" name=""/>
        <dsp:cNvSpPr/>
      </dsp:nvSpPr>
      <dsp:spPr>
        <a:xfrm>
          <a:off x="0" y="2313360"/>
          <a:ext cx="6496050" cy="1062871"/>
        </a:xfrm>
        <a:prstGeom prst="roundRect">
          <a:avLst/>
        </a:prstGeom>
        <a:gradFill rotWithShape="0">
          <a:gsLst>
            <a:gs pos="0">
              <a:schemeClr val="accent2">
                <a:hueOff val="-887157"/>
                <a:satOff val="5477"/>
                <a:lumOff val="-784"/>
                <a:alphaOff val="0"/>
                <a:tint val="98000"/>
                <a:lumMod val="114000"/>
              </a:schemeClr>
            </a:gs>
            <a:gs pos="100000">
              <a:schemeClr val="accent2">
                <a:hueOff val="-887157"/>
                <a:satOff val="5477"/>
                <a:lumOff val="-784"/>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b="0" i="0" kern="1200"/>
            <a:t>GMRA Scheme ‘IB HOME SURAKSHA’ - by arrangement with M/s Kotak Mahindra &amp; Aditya Birla Sun life Insurance Company Ltd. </a:t>
          </a:r>
          <a:endParaRPr lang="en-US" sz="1900" kern="1200"/>
        </a:p>
      </dsp:txBody>
      <dsp:txXfrm>
        <a:off x="51885" y="2365245"/>
        <a:ext cx="6392280" cy="959101"/>
      </dsp:txXfrm>
    </dsp:sp>
    <dsp:sp modelId="{54BE5A75-230B-41AF-B641-2A962D29F1EE}">
      <dsp:nvSpPr>
        <dsp:cNvPr id="0" name=""/>
        <dsp:cNvSpPr/>
      </dsp:nvSpPr>
      <dsp:spPr>
        <a:xfrm>
          <a:off x="0" y="3430951"/>
          <a:ext cx="6496050" cy="1062871"/>
        </a:xfrm>
        <a:prstGeom prst="roundRect">
          <a:avLst/>
        </a:prstGeom>
        <a:gradFill rotWithShape="0">
          <a:gsLst>
            <a:gs pos="0">
              <a:schemeClr val="accent2">
                <a:hueOff val="-1330735"/>
                <a:satOff val="8216"/>
                <a:lumOff val="-1176"/>
                <a:alphaOff val="0"/>
                <a:tint val="98000"/>
                <a:lumMod val="114000"/>
              </a:schemeClr>
            </a:gs>
            <a:gs pos="100000">
              <a:schemeClr val="accent2">
                <a:hueOff val="-1330735"/>
                <a:satOff val="8216"/>
                <a:lumOff val="-1176"/>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b="0" i="0" kern="1200"/>
            <a:t>Maximum 60 months – Repayable in 60 EMIs (maximum) commencing from the next month of disbursement of loan (No Holiday period permitted) </a:t>
          </a:r>
          <a:endParaRPr lang="en-US" sz="1900" kern="1200"/>
        </a:p>
      </dsp:txBody>
      <dsp:txXfrm>
        <a:off x="51885" y="3482836"/>
        <a:ext cx="6392280" cy="9591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866F2E-B550-48F9-A90F-942B1F2227EA}">
      <dsp:nvSpPr>
        <dsp:cNvPr id="0" name=""/>
        <dsp:cNvSpPr/>
      </dsp:nvSpPr>
      <dsp:spPr>
        <a:xfrm>
          <a:off x="0" y="194406"/>
          <a:ext cx="5614987" cy="216216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a:t>Eligibility:NRIs gainfully employed abroad (who have put in a minimum period of confirmed service / experience of 2 years - including previous employment / experience and confirmed in the present employment) </a:t>
          </a:r>
        </a:p>
      </dsp:txBody>
      <dsp:txXfrm>
        <a:off x="105548" y="299954"/>
        <a:ext cx="5403891" cy="1951064"/>
      </dsp:txXfrm>
    </dsp:sp>
    <dsp:sp modelId="{BDE01931-AC7D-468F-B56A-08DC7F556726}">
      <dsp:nvSpPr>
        <dsp:cNvPr id="0" name=""/>
        <dsp:cNvSpPr/>
      </dsp:nvSpPr>
      <dsp:spPr>
        <a:xfrm>
          <a:off x="0" y="2417046"/>
          <a:ext cx="5614987" cy="2162160"/>
        </a:xfrm>
        <a:prstGeom prst="roundRect">
          <a:avLst/>
        </a:prstGeom>
        <a:solidFill>
          <a:schemeClr val="accent2">
            <a:hueOff val="-1330735"/>
            <a:satOff val="8216"/>
            <a:lumOff val="-117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a:t>With a residual contract period of service for at least three more years to run NRI professionals with a regular monthly income are also eligible</a:t>
          </a:r>
        </a:p>
      </dsp:txBody>
      <dsp:txXfrm>
        <a:off x="105548" y="2522594"/>
        <a:ext cx="5403891" cy="195106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DBFCAD-D1BA-4B41-9797-F3EEF9DE2F58}">
      <dsp:nvSpPr>
        <dsp:cNvPr id="0" name=""/>
        <dsp:cNvSpPr/>
      </dsp:nvSpPr>
      <dsp:spPr>
        <a:xfrm>
          <a:off x="792" y="102985"/>
          <a:ext cx="3092601" cy="1855561"/>
        </a:xfrm>
        <a:prstGeom prst="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kern="1200"/>
            <a:t>Entry Level: Between 21 and 50 years</a:t>
          </a:r>
          <a:endParaRPr lang="en-US" sz="2400" kern="1200"/>
        </a:p>
      </dsp:txBody>
      <dsp:txXfrm>
        <a:off x="792" y="102985"/>
        <a:ext cx="3092601" cy="1855561"/>
      </dsp:txXfrm>
    </dsp:sp>
    <dsp:sp modelId="{3A91FFE2-F578-472A-BDCD-361141679B81}">
      <dsp:nvSpPr>
        <dsp:cNvPr id="0" name=""/>
        <dsp:cNvSpPr/>
      </dsp:nvSpPr>
      <dsp:spPr>
        <a:xfrm>
          <a:off x="3402655" y="102985"/>
          <a:ext cx="3092601" cy="1855561"/>
        </a:xfrm>
        <a:prstGeom prst="rect">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kern="1200"/>
            <a:t>Exit Level: Maximum 60 years </a:t>
          </a:r>
          <a:endParaRPr lang="en-US" sz="2400" kern="1200"/>
        </a:p>
      </dsp:txBody>
      <dsp:txXfrm>
        <a:off x="3402655" y="102985"/>
        <a:ext cx="3092601" cy="1855561"/>
      </dsp:txXfrm>
    </dsp:sp>
    <dsp:sp modelId="{D8AA6FF4-9C74-4296-8A62-9B4CEA79C957}">
      <dsp:nvSpPr>
        <dsp:cNvPr id="0" name=""/>
        <dsp:cNvSpPr/>
      </dsp:nvSpPr>
      <dsp:spPr>
        <a:xfrm>
          <a:off x="792" y="2267806"/>
          <a:ext cx="3092601" cy="1855561"/>
        </a:xfrm>
        <a:prstGeom prst="rect">
          <a:avLst/>
        </a:prstGeom>
        <a:gradFill rotWithShape="0">
          <a:gsLst>
            <a:gs pos="0">
              <a:schemeClr val="accent4">
                <a:hueOff val="0"/>
                <a:satOff val="0"/>
                <a:lumOff val="0"/>
                <a:alphaOff val="0"/>
                <a:tint val="98000"/>
                <a:lumMod val="114000"/>
              </a:schemeClr>
            </a:gs>
            <a:gs pos="100000">
              <a:schemeClr val="accent4">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kern="1200" dirty="0"/>
            <a:t>ZLCC may permit the following on selective basis</a:t>
          </a:r>
          <a:endParaRPr lang="en-US" sz="2400" kern="1200" dirty="0"/>
        </a:p>
      </dsp:txBody>
      <dsp:txXfrm>
        <a:off x="792" y="2267806"/>
        <a:ext cx="3092601" cy="1855561"/>
      </dsp:txXfrm>
    </dsp:sp>
    <dsp:sp modelId="{3004A346-2101-4688-BA9B-0BA8F0E194B6}">
      <dsp:nvSpPr>
        <dsp:cNvPr id="0" name=""/>
        <dsp:cNvSpPr/>
      </dsp:nvSpPr>
      <dsp:spPr>
        <a:xfrm>
          <a:off x="3402655" y="2267806"/>
          <a:ext cx="3092601" cy="1855561"/>
        </a:xfrm>
        <a:prstGeom prst="rect">
          <a:avLst/>
        </a:prstGeom>
        <a:gradFill rotWithShape="0">
          <a:gsLst>
            <a:gs pos="0">
              <a:schemeClr val="accent5">
                <a:hueOff val="0"/>
                <a:satOff val="0"/>
                <a:lumOff val="0"/>
                <a:alphaOff val="0"/>
                <a:tint val="98000"/>
                <a:lumMod val="114000"/>
              </a:schemeClr>
            </a:gs>
            <a:gs pos="100000">
              <a:schemeClr val="accent5">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kern="1200"/>
            <a:t>a) Relaxation upto 60 years at entry level and upto 70 years at exit level.</a:t>
          </a:r>
          <a:endParaRPr lang="en-US" sz="2400" kern="1200"/>
        </a:p>
      </dsp:txBody>
      <dsp:txXfrm>
        <a:off x="3402655" y="2267806"/>
        <a:ext cx="3092601" cy="1855561"/>
      </dsp:txXfrm>
    </dsp:sp>
    <dsp:sp modelId="{433273BC-5FC7-484F-912A-7F94BD67CA88}">
      <dsp:nvSpPr>
        <dsp:cNvPr id="0" name=""/>
        <dsp:cNvSpPr/>
      </dsp:nvSpPr>
      <dsp:spPr>
        <a:xfrm>
          <a:off x="557028" y="4432628"/>
          <a:ext cx="5381993" cy="1855561"/>
        </a:xfrm>
        <a:prstGeom prst="rect">
          <a:avLst/>
        </a:prstGeom>
        <a:gradFill rotWithShape="0">
          <a:gsLst>
            <a:gs pos="0">
              <a:schemeClr val="accent6">
                <a:hueOff val="0"/>
                <a:satOff val="0"/>
                <a:lumOff val="0"/>
                <a:alphaOff val="0"/>
                <a:tint val="98000"/>
                <a:lumMod val="114000"/>
              </a:schemeClr>
            </a:gs>
            <a:gs pos="100000">
              <a:schemeClr val="accent6">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kern="1200" dirty="0"/>
            <a:t>b) Waiver of minimum period of residual service wherever renewal of employment contract / alternate employment is assured</a:t>
          </a:r>
          <a:endParaRPr lang="en-US" sz="2400" kern="1200" dirty="0"/>
        </a:p>
      </dsp:txBody>
      <dsp:txXfrm>
        <a:off x="557028" y="4432628"/>
        <a:ext cx="5381993" cy="185556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F58B41-BD19-49AC-9EBB-708290C1AB93}">
      <dsp:nvSpPr>
        <dsp:cNvPr id="0" name=""/>
        <dsp:cNvSpPr/>
      </dsp:nvSpPr>
      <dsp:spPr>
        <a:xfrm>
          <a:off x="-164584" y="-136596"/>
          <a:ext cx="3064322" cy="194584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6BA91E-D2C3-4B76-8F90-2CF8DA8F2794}">
      <dsp:nvSpPr>
        <dsp:cNvPr id="0" name=""/>
        <dsp:cNvSpPr/>
      </dsp:nvSpPr>
      <dsp:spPr>
        <a:xfrm>
          <a:off x="175895" y="186859"/>
          <a:ext cx="3064322" cy="1945844"/>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a:t>Permitted up to 36 times of the Gross Monthly Income (as per latest salary slip – for salaried class)</a:t>
          </a:r>
        </a:p>
      </dsp:txBody>
      <dsp:txXfrm>
        <a:off x="232887" y="243851"/>
        <a:ext cx="2950338" cy="1831860"/>
      </dsp:txXfrm>
    </dsp:sp>
    <dsp:sp modelId="{8E3D0503-326B-427B-ABEC-B8EB08B7F757}">
      <dsp:nvSpPr>
        <dsp:cNvPr id="0" name=""/>
        <dsp:cNvSpPr/>
      </dsp:nvSpPr>
      <dsp:spPr>
        <a:xfrm>
          <a:off x="3333806" y="-191469"/>
          <a:ext cx="3064322" cy="194584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CDF11C-4310-455C-B666-B24E28E97C65}">
      <dsp:nvSpPr>
        <dsp:cNvPr id="0" name=""/>
        <dsp:cNvSpPr/>
      </dsp:nvSpPr>
      <dsp:spPr>
        <a:xfrm>
          <a:off x="3674286" y="131986"/>
          <a:ext cx="3064322" cy="1945844"/>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a:t>3 times of Annual Net Income (In case of Professional &amp; Self-employed / business class)</a:t>
          </a:r>
        </a:p>
      </dsp:txBody>
      <dsp:txXfrm>
        <a:off x="3731278" y="188978"/>
        <a:ext cx="2950338" cy="1831860"/>
      </dsp:txXfrm>
    </dsp:sp>
    <dsp:sp modelId="{34228FA2-BACD-4A17-8938-643C5DB5CBCA}">
      <dsp:nvSpPr>
        <dsp:cNvPr id="0" name=""/>
        <dsp:cNvSpPr/>
      </dsp:nvSpPr>
      <dsp:spPr>
        <a:xfrm>
          <a:off x="7067475" y="101224"/>
          <a:ext cx="3064322" cy="194584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BCDA86-1575-4E83-BB7C-258BD0FE3B2E}">
      <dsp:nvSpPr>
        <dsp:cNvPr id="0" name=""/>
        <dsp:cNvSpPr/>
      </dsp:nvSpPr>
      <dsp:spPr>
        <a:xfrm>
          <a:off x="7407956" y="424680"/>
          <a:ext cx="3064322" cy="1945844"/>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a:t>Rural area -100 lacs, Semi urban-200 lacs ,Urban-600 lacs, Metro-1200 lacs</a:t>
          </a:r>
        </a:p>
      </dsp:txBody>
      <dsp:txXfrm>
        <a:off x="7464948" y="481672"/>
        <a:ext cx="2950338" cy="183186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D8848B-4F71-4343-967B-E0D7911AEBCE}">
      <dsp:nvSpPr>
        <dsp:cNvPr id="0" name=""/>
        <dsp:cNvSpPr/>
      </dsp:nvSpPr>
      <dsp:spPr>
        <a:xfrm>
          <a:off x="1617644" y="0"/>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59C33E3-79B7-45EF-8F87-4C68AE51DB37}">
      <dsp:nvSpPr>
        <dsp:cNvPr id="0" name=""/>
        <dsp:cNvSpPr/>
      </dsp:nvSpPr>
      <dsp:spPr>
        <a:xfrm>
          <a:off x="749684" y="2549312"/>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111250">
            <a:lnSpc>
              <a:spcPct val="90000"/>
            </a:lnSpc>
            <a:spcBef>
              <a:spcPct val="0"/>
            </a:spcBef>
            <a:spcAft>
              <a:spcPct val="35000"/>
            </a:spcAft>
          </a:pPr>
          <a:r>
            <a:rPr lang="en-US" sz="2500" b="0" i="0" kern="1200"/>
            <a:t>Maximum 180 EMIs.</a:t>
          </a:r>
          <a:endParaRPr lang="en-US" sz="2500" kern="1200"/>
        </a:p>
      </dsp:txBody>
      <dsp:txXfrm>
        <a:off x="749684" y="2549312"/>
        <a:ext cx="4320000" cy="720000"/>
      </dsp:txXfrm>
    </dsp:sp>
    <dsp:sp modelId="{42C01E4B-1411-44D8-BD3B-B2A9FA90F07A}">
      <dsp:nvSpPr>
        <dsp:cNvPr id="0" name=""/>
        <dsp:cNvSpPr/>
      </dsp:nvSpPr>
      <dsp:spPr>
        <a:xfrm>
          <a:off x="7013685" y="13496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A6B37BF-A921-4228-BB56-4B206049CF22}">
      <dsp:nvSpPr>
        <dsp:cNvPr id="0" name=""/>
        <dsp:cNvSpPr/>
      </dsp:nvSpPr>
      <dsp:spPr>
        <a:xfrm>
          <a:off x="5825684" y="2549312"/>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111250">
            <a:lnSpc>
              <a:spcPct val="90000"/>
            </a:lnSpc>
            <a:spcBef>
              <a:spcPct val="0"/>
            </a:spcBef>
            <a:spcAft>
              <a:spcPct val="35000"/>
            </a:spcAft>
          </a:pPr>
          <a:r>
            <a:rPr lang="en-US" sz="2500" b="0" i="0" kern="1200"/>
            <a:t>No holiday period to be allowed</a:t>
          </a:r>
          <a:endParaRPr lang="en-US" sz="2500" kern="1200"/>
        </a:p>
      </dsp:txBody>
      <dsp:txXfrm>
        <a:off x="5825684" y="2549312"/>
        <a:ext cx="4320000" cy="7200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B8EF2-9435-40FD-B509-E86B5D779844}">
      <dsp:nvSpPr>
        <dsp:cNvPr id="0" name=""/>
        <dsp:cNvSpPr/>
      </dsp:nvSpPr>
      <dsp:spPr>
        <a:xfrm>
          <a:off x="0" y="0"/>
          <a:ext cx="9404352" cy="85327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4578BC-1196-40E4-8F8C-5A976F7F9412}">
      <dsp:nvSpPr>
        <dsp:cNvPr id="0" name=""/>
        <dsp:cNvSpPr/>
      </dsp:nvSpPr>
      <dsp:spPr>
        <a:xfrm>
          <a:off x="258116" y="193670"/>
          <a:ext cx="469302" cy="469302"/>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73BABEF-62A4-4113-A354-4D49BEB3915D}">
      <dsp:nvSpPr>
        <dsp:cNvPr id="0" name=""/>
        <dsp:cNvSpPr/>
      </dsp:nvSpPr>
      <dsp:spPr>
        <a:xfrm>
          <a:off x="985535" y="1683"/>
          <a:ext cx="8418816" cy="853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305" tIns="90305" rIns="90305" bIns="90305" numCol="1" spcCol="1270" anchor="ctr" anchorCtr="0">
          <a:noAutofit/>
        </a:bodyPr>
        <a:lstStyle/>
        <a:p>
          <a:pPr lvl="0" algn="l" defTabSz="666750">
            <a:lnSpc>
              <a:spcPct val="90000"/>
            </a:lnSpc>
            <a:spcBef>
              <a:spcPct val="0"/>
            </a:spcBef>
            <a:spcAft>
              <a:spcPct val="35000"/>
            </a:spcAft>
          </a:pPr>
          <a:r>
            <a:rPr lang="en-US" sz="1500" b="0" i="0" kern="1200" dirty="0"/>
            <a:t>Lien on our Bank Term Deposits (except IB TAX Saver) including interest accrued net of TDS</a:t>
          </a:r>
          <a:endParaRPr lang="en-US" sz="1500" kern="1200" dirty="0"/>
        </a:p>
      </dsp:txBody>
      <dsp:txXfrm>
        <a:off x="985535" y="1683"/>
        <a:ext cx="8418816" cy="853277"/>
      </dsp:txXfrm>
    </dsp:sp>
    <dsp:sp modelId="{00332AAE-5A1D-4601-931D-341DB89782CC}">
      <dsp:nvSpPr>
        <dsp:cNvPr id="0" name=""/>
        <dsp:cNvSpPr/>
      </dsp:nvSpPr>
      <dsp:spPr>
        <a:xfrm>
          <a:off x="0" y="857964"/>
          <a:ext cx="9404352" cy="85327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688469-F089-4909-BD19-D13E6AEA4425}">
      <dsp:nvSpPr>
        <dsp:cNvPr id="0" name=""/>
        <dsp:cNvSpPr/>
      </dsp:nvSpPr>
      <dsp:spPr>
        <a:xfrm>
          <a:off x="258116" y="1260267"/>
          <a:ext cx="469302" cy="469302"/>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5B513A8-1853-4960-84FB-498ADA51D341}">
      <dsp:nvSpPr>
        <dsp:cNvPr id="0" name=""/>
        <dsp:cNvSpPr/>
      </dsp:nvSpPr>
      <dsp:spPr>
        <a:xfrm>
          <a:off x="985535" y="1068280"/>
          <a:ext cx="8418816" cy="853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305" tIns="90305" rIns="90305" bIns="90305" numCol="1" spcCol="1270" anchor="ctr" anchorCtr="0">
          <a:noAutofit/>
        </a:bodyPr>
        <a:lstStyle/>
        <a:p>
          <a:pPr lvl="0" algn="l" defTabSz="666750">
            <a:lnSpc>
              <a:spcPct val="90000"/>
            </a:lnSpc>
            <a:spcBef>
              <a:spcPct val="0"/>
            </a:spcBef>
            <a:spcAft>
              <a:spcPct val="35000"/>
            </a:spcAft>
          </a:pPr>
          <a:r>
            <a:rPr lang="en-US" sz="1500" b="0" i="0" kern="1200"/>
            <a:t>i) Deposits can be in the name of individual/Joint names. ii) Third party deposits can also be accepted. However, guarantee from such third party should be obtained </a:t>
          </a:r>
          <a:endParaRPr lang="en-US" sz="1500" kern="1200"/>
        </a:p>
      </dsp:txBody>
      <dsp:txXfrm>
        <a:off x="985535" y="1068280"/>
        <a:ext cx="8418816" cy="853277"/>
      </dsp:txXfrm>
    </dsp:sp>
    <dsp:sp modelId="{019B57BA-BF3F-4C33-81C8-6A4A84129688}">
      <dsp:nvSpPr>
        <dsp:cNvPr id="0" name=""/>
        <dsp:cNvSpPr/>
      </dsp:nvSpPr>
      <dsp:spPr>
        <a:xfrm>
          <a:off x="0" y="2134876"/>
          <a:ext cx="9404352" cy="853277"/>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6E50D7-4A4A-463E-8FC0-56E21972A9A2}">
      <dsp:nvSpPr>
        <dsp:cNvPr id="0" name=""/>
        <dsp:cNvSpPr/>
      </dsp:nvSpPr>
      <dsp:spPr>
        <a:xfrm>
          <a:off x="258116" y="2326864"/>
          <a:ext cx="469302" cy="469302"/>
        </a:xfrm>
        <a:prstGeom prst="rect">
          <a:avLst/>
        </a:prstGeom>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C4E84B5-8EDD-49F0-AD1A-1DE0807BB88F}">
      <dsp:nvSpPr>
        <dsp:cNvPr id="0" name=""/>
        <dsp:cNvSpPr/>
      </dsp:nvSpPr>
      <dsp:spPr>
        <a:xfrm>
          <a:off x="985535" y="2134876"/>
          <a:ext cx="8418816" cy="853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305" tIns="90305" rIns="90305" bIns="90305" numCol="1" spcCol="1270" anchor="ctr" anchorCtr="0">
          <a:noAutofit/>
        </a:bodyPr>
        <a:lstStyle/>
        <a:p>
          <a:pPr lvl="0" algn="l" defTabSz="666750">
            <a:lnSpc>
              <a:spcPct val="90000"/>
            </a:lnSpc>
            <a:spcBef>
              <a:spcPct val="0"/>
            </a:spcBef>
            <a:spcAft>
              <a:spcPct val="35000"/>
            </a:spcAft>
          </a:pPr>
          <a:r>
            <a:rPr lang="en-US" sz="1500" b="0" i="0" kern="1200"/>
            <a:t>2) Pledge of NSCs (incl. int. acrd.), which have run for a minimum period of 3 years</a:t>
          </a:r>
          <a:endParaRPr lang="en-US" sz="1500" kern="1200"/>
        </a:p>
      </dsp:txBody>
      <dsp:txXfrm>
        <a:off x="985535" y="2134876"/>
        <a:ext cx="8418816" cy="853277"/>
      </dsp:txXfrm>
    </dsp:sp>
    <dsp:sp modelId="{64456682-D810-4DE5-9E86-B2CFC6E46276}">
      <dsp:nvSpPr>
        <dsp:cNvPr id="0" name=""/>
        <dsp:cNvSpPr/>
      </dsp:nvSpPr>
      <dsp:spPr>
        <a:xfrm>
          <a:off x="0" y="3201473"/>
          <a:ext cx="9404352" cy="853277"/>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3D5290-2FEA-4E7E-AC00-BF295786108F}">
      <dsp:nvSpPr>
        <dsp:cNvPr id="0" name=""/>
        <dsp:cNvSpPr/>
      </dsp:nvSpPr>
      <dsp:spPr>
        <a:xfrm>
          <a:off x="258116" y="3393460"/>
          <a:ext cx="469302" cy="469302"/>
        </a:xfrm>
        <a:prstGeom prst="rect">
          <a:avLst/>
        </a:prstGeom>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A4DAE58-C2A5-4CA2-9E54-5DAE807D5F97}">
      <dsp:nvSpPr>
        <dsp:cNvPr id="0" name=""/>
        <dsp:cNvSpPr/>
      </dsp:nvSpPr>
      <dsp:spPr>
        <a:xfrm>
          <a:off x="985535" y="3201473"/>
          <a:ext cx="8418816" cy="853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305" tIns="90305" rIns="90305" bIns="90305" numCol="1" spcCol="1270" anchor="ctr" anchorCtr="0">
          <a:noAutofit/>
        </a:bodyPr>
        <a:lstStyle/>
        <a:p>
          <a:pPr lvl="0" algn="l" defTabSz="666750">
            <a:lnSpc>
              <a:spcPct val="90000"/>
            </a:lnSpc>
            <a:spcBef>
              <a:spcPct val="0"/>
            </a:spcBef>
            <a:spcAft>
              <a:spcPct val="35000"/>
            </a:spcAft>
          </a:pPr>
          <a:r>
            <a:rPr lang="en-US" sz="1500" b="0" i="0" kern="1200"/>
            <a:t>3) LIC policies - Assignment of Life Insurance Policies (to the extent of surrender value of the policy) etc. LIC policies should have run for a minimum period of 3 years</a:t>
          </a:r>
          <a:endParaRPr lang="en-US" sz="1500" kern="1200"/>
        </a:p>
      </dsp:txBody>
      <dsp:txXfrm>
        <a:off x="985535" y="3201473"/>
        <a:ext cx="8418816" cy="85327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xmlns="">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CC13D1-8C56-4A30-B982-5C6B65D5038A}" type="datetimeFigureOut">
              <a:rPr lang="en-US" smtClean="0"/>
              <a:t>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15D20A-CFA9-4CBA-8F4F-ABFA7811EB1A}" type="slidenum">
              <a:rPr lang="en-US" smtClean="0"/>
              <a:t>‹#›</a:t>
            </a:fld>
            <a:endParaRPr lang="en-US"/>
          </a:p>
        </p:txBody>
      </p:sp>
    </p:spTree>
    <p:extLst>
      <p:ext uri="{BB962C8B-B14F-4D97-AF65-F5344CB8AC3E}">
        <p14:creationId xmlns:p14="http://schemas.microsoft.com/office/powerpoint/2010/main" val="735194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15D20A-CFA9-4CBA-8F4F-ABFA7811EB1A}" type="slidenum">
              <a:rPr lang="en-US" smtClean="0"/>
              <a:t>23</a:t>
            </a:fld>
            <a:endParaRPr lang="en-US"/>
          </a:p>
        </p:txBody>
      </p:sp>
    </p:spTree>
    <p:extLst>
      <p:ext uri="{BB962C8B-B14F-4D97-AF65-F5344CB8AC3E}">
        <p14:creationId xmlns:p14="http://schemas.microsoft.com/office/powerpoint/2010/main" val="2508206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A15D20A-CFA9-4CBA-8F4F-ABFA7811EB1A}" type="slidenum">
              <a:rPr lang="en-US" smtClean="0"/>
              <a:t>45</a:t>
            </a:fld>
            <a:endParaRPr lang="en-US"/>
          </a:p>
        </p:txBody>
      </p:sp>
    </p:spTree>
    <p:extLst>
      <p:ext uri="{BB962C8B-B14F-4D97-AF65-F5344CB8AC3E}">
        <p14:creationId xmlns:p14="http://schemas.microsoft.com/office/powerpoint/2010/main" val="4125905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A15D20A-CFA9-4CBA-8F4F-ABFA7811EB1A}" type="slidenum">
              <a:rPr lang="en-US" smtClean="0"/>
              <a:t>46</a:t>
            </a:fld>
            <a:endParaRPr lang="en-US"/>
          </a:p>
        </p:txBody>
      </p:sp>
    </p:spTree>
    <p:extLst>
      <p:ext uri="{BB962C8B-B14F-4D97-AF65-F5344CB8AC3E}">
        <p14:creationId xmlns:p14="http://schemas.microsoft.com/office/powerpoint/2010/main" val="2191209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A15D20A-CFA9-4CBA-8F4F-ABFA7811EB1A}" type="slidenum">
              <a:rPr lang="en-US" smtClean="0"/>
              <a:t>47</a:t>
            </a:fld>
            <a:endParaRPr lang="en-US"/>
          </a:p>
        </p:txBody>
      </p:sp>
    </p:spTree>
    <p:extLst>
      <p:ext uri="{BB962C8B-B14F-4D97-AF65-F5344CB8AC3E}">
        <p14:creationId xmlns:p14="http://schemas.microsoft.com/office/powerpoint/2010/main" val="2518823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A15D20A-CFA9-4CBA-8F4F-ABFA7811EB1A}" type="slidenum">
              <a:rPr lang="en-US" smtClean="0"/>
              <a:t>57</a:t>
            </a:fld>
            <a:endParaRPr lang="en-US"/>
          </a:p>
        </p:txBody>
      </p:sp>
    </p:spTree>
    <p:extLst>
      <p:ext uri="{BB962C8B-B14F-4D97-AF65-F5344CB8AC3E}">
        <p14:creationId xmlns:p14="http://schemas.microsoft.com/office/powerpoint/2010/main" val="2421685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A15D20A-CFA9-4CBA-8F4F-ABFA7811EB1A}" type="slidenum">
              <a:rPr lang="en-US" smtClean="0"/>
              <a:t>61</a:t>
            </a:fld>
            <a:endParaRPr lang="en-US"/>
          </a:p>
        </p:txBody>
      </p:sp>
    </p:spTree>
    <p:extLst>
      <p:ext uri="{BB962C8B-B14F-4D97-AF65-F5344CB8AC3E}">
        <p14:creationId xmlns:p14="http://schemas.microsoft.com/office/powerpoint/2010/main" val="3222132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A15D20A-CFA9-4CBA-8F4F-ABFA7811EB1A}" type="slidenum">
              <a:rPr lang="en-US" smtClean="0"/>
              <a:t>62</a:t>
            </a:fld>
            <a:endParaRPr lang="en-US"/>
          </a:p>
        </p:txBody>
      </p:sp>
    </p:spTree>
    <p:extLst>
      <p:ext uri="{BB962C8B-B14F-4D97-AF65-F5344CB8AC3E}">
        <p14:creationId xmlns:p14="http://schemas.microsoft.com/office/powerpoint/2010/main" val="448176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7736193-EDE3-4BB5-AE5F-E6E5472AB8BE}"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3321919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736193-EDE3-4BB5-AE5F-E6E5472AB8BE}"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2359149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736193-EDE3-4BB5-AE5F-E6E5472AB8BE}"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1968048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736193-EDE3-4BB5-AE5F-E6E5472AB8BE}"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3708237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736193-EDE3-4BB5-AE5F-E6E5472AB8BE}" type="datetimeFigureOut">
              <a:rPr lang="en-US" smtClean="0"/>
              <a:t>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4005768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E7736193-EDE3-4BB5-AE5F-E6E5472AB8BE}" type="datetimeFigureOut">
              <a:rPr lang="en-US" smtClean="0"/>
              <a:t>2/2/2025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3080608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7736193-EDE3-4BB5-AE5F-E6E5472AB8BE}" type="datetimeFigureOut">
              <a:rPr lang="en-US" smtClean="0"/>
              <a:t>2/2/2025</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985611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E7736193-EDE3-4BB5-AE5F-E6E5472AB8BE}" type="datetimeFigureOut">
              <a:rPr lang="en-US" smtClean="0"/>
              <a:t>2/2/2025</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280624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736193-EDE3-4BB5-AE5F-E6E5472AB8BE}"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1853515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736193-EDE3-4BB5-AE5F-E6E5472AB8BE}"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137434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7736193-EDE3-4BB5-AE5F-E6E5472AB8BE}"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2541415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7736193-EDE3-4BB5-AE5F-E6E5472AB8BE}"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C2C9B9-B4B7-45CC-A7EB-16F8BADE9045}" type="slidenum">
              <a:rPr lang="en-US" smtClean="0"/>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8770903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736193-EDE3-4BB5-AE5F-E6E5472AB8BE}"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4670354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7736193-EDE3-4BB5-AE5F-E6E5472AB8BE}" type="datetimeFigureOut">
              <a:rPr lang="en-US" smtClean="0"/>
              <a:t>2/2/2025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564051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7736193-EDE3-4BB5-AE5F-E6E5472AB8BE}" type="datetimeFigureOut">
              <a:rPr lang="en-US" smtClean="0"/>
              <a:t>2/2/2025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3030527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736193-EDE3-4BB5-AE5F-E6E5472AB8BE}"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34938407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736193-EDE3-4BB5-AE5F-E6E5472AB8BE}"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2608566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7736193-EDE3-4BB5-AE5F-E6E5472AB8BE}" type="datetimeFigureOut">
              <a:rPr lang="en-US" smtClean="0"/>
              <a:t>2/2/2025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CC2C9B9-B4B7-45CC-A7EB-16F8BADE9045}" type="slidenum">
              <a:rPr lang="en-US" smtClean="0"/>
              <a:t>‹#›</a:t>
            </a:fld>
            <a:endParaRPr lang="en-US"/>
          </a:p>
        </p:txBody>
      </p:sp>
      <p:sp>
        <p:nvSpPr>
          <p:cNvPr id="13" name="TextBox 12">
            <a:extLst>
              <a:ext uri="{FF2B5EF4-FFF2-40B4-BE49-F238E27FC236}">
                <a16:creationId xmlns:a16="http://schemas.microsoft.com/office/drawing/2014/main" id="{43450482-250A-931A-D20F-4E2BFCD316A2}"/>
              </a:ext>
            </a:extLst>
          </p:cNvPr>
          <p:cNvSpPr txBox="1"/>
          <p:nvPr userDrawn="1">
            <p:extLst>
              <p:ext uri="{1162E1C5-73C7-4A58-AE30-91384D911F3F}">
                <p184:classification xmlns:p184="http://schemas.microsoft.com/office/powerpoint/2018/4/main" xmlns="" val="hdr"/>
              </p:ext>
            </p:extLst>
          </p:nvPr>
        </p:nvSpPr>
        <p:spPr>
          <a:xfrm>
            <a:off x="63500" y="63500"/>
            <a:ext cx="1165225" cy="152400"/>
          </a:xfrm>
          <a:prstGeom prst="rect">
            <a:avLst/>
          </a:prstGeom>
        </p:spPr>
        <p:txBody>
          <a:bodyPr horzOverflow="overflow" lIns="0" tIns="0" rIns="0" bIns="0">
            <a:spAutoFit/>
          </a:bodyPr>
          <a:lstStyle/>
          <a:p>
            <a:pPr algn="l"/>
            <a:r>
              <a:rPr lang="en-US" sz="1000">
                <a:solidFill>
                  <a:srgbClr val="008000"/>
                </a:solidFill>
                <a:latin typeface="Calibri" panose="020F0502020204030204" pitchFamily="34" charset="0"/>
                <a:ea typeface="Calibri" panose="020F0502020204030204" pitchFamily="34" charset="0"/>
                <a:cs typeface="Calibri" panose="020F0502020204030204" pitchFamily="34" charset="0"/>
              </a:rPr>
              <a:t>Classification: Internal</a:t>
            </a:r>
          </a:p>
        </p:txBody>
      </p:sp>
      <p:sp>
        <p:nvSpPr>
          <p:cNvPr id="15" name="TextBox 14">
            <a:extLst>
              <a:ext uri="{FF2B5EF4-FFF2-40B4-BE49-F238E27FC236}">
                <a16:creationId xmlns:a16="http://schemas.microsoft.com/office/drawing/2014/main" id="{BDCDF5EC-4488-2BCD-274B-FBF12C102E21}"/>
              </a:ext>
            </a:extLst>
          </p:cNvPr>
          <p:cNvSpPr txBox="1"/>
          <p:nvPr userDrawn="1">
            <p:extLst>
              <p:ext uri="{1162E1C5-73C7-4A58-AE30-91384D911F3F}">
                <p184:classification xmlns:p184="http://schemas.microsoft.com/office/powerpoint/2018/4/main" xmlns="" val="ftr"/>
              </p:ext>
            </p:extLst>
          </p:nvPr>
        </p:nvSpPr>
        <p:spPr>
          <a:xfrm>
            <a:off x="63500" y="6642100"/>
            <a:ext cx="2271713" cy="152400"/>
          </a:xfrm>
          <a:prstGeom prst="rect">
            <a:avLst/>
          </a:prstGeom>
        </p:spPr>
        <p:txBody>
          <a:bodyPr horzOverflow="overflow" lIns="0" tIns="0" rIns="0" bIns="0">
            <a:spAutoFit/>
          </a:bodyPr>
          <a:lstStyle/>
          <a:p>
            <a:pPr algn="l"/>
            <a:r>
              <a:rPr lang="en-US" sz="1000">
                <a:solidFill>
                  <a:srgbClr val="008000"/>
                </a:solidFill>
                <a:latin typeface="Calibri" panose="020F0502020204030204" pitchFamily="34" charset="0"/>
                <a:ea typeface="Calibri" panose="020F0502020204030204" pitchFamily="34" charset="0"/>
                <a:cs typeface="Calibri" panose="020F0502020204030204" pitchFamily="34" charset="0"/>
              </a:rPr>
              <a:t>This message has been classified as Internal</a:t>
            </a:r>
          </a:p>
        </p:txBody>
      </p:sp>
    </p:spTree>
    <p:extLst>
      <p:ext uri="{BB962C8B-B14F-4D97-AF65-F5344CB8AC3E}">
        <p14:creationId xmlns:p14="http://schemas.microsoft.com/office/powerpoint/2010/main" val="426643476"/>
      </p:ext>
    </p:extLst>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tmp"/><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25.jpeg"/><Relationship Id="rId5" Type="http://schemas.openxmlformats.org/officeDocument/2006/relationships/image" Target="../media/image5.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9.svg"/></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71.svg"/><Relationship Id="rId3" Type="http://schemas.openxmlformats.org/officeDocument/2006/relationships/image" Target="../media/image2.png"/><Relationship Id="rId7" Type="http://schemas.openxmlformats.org/officeDocument/2006/relationships/image" Target="../media/image31.pn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36.jpe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4" name="Picture 3" descr="A midsection of a person holding a miniature house">
            <a:extLst>
              <a:ext uri="{FF2B5EF4-FFF2-40B4-BE49-F238E27FC236}">
                <a16:creationId xmlns:a16="http://schemas.microsoft.com/office/drawing/2014/main" id="{1EF5D656-3BD0-76EA-BDA5-8A9E2E849CD6}"/>
              </a:ext>
            </a:extLst>
          </p:cNvPr>
          <p:cNvPicPr>
            <a:picLocks noChangeAspect="1"/>
          </p:cNvPicPr>
          <p:nvPr/>
        </p:nvPicPr>
        <p:blipFill>
          <a:blip r:embed="rId3">
            <a:duotone>
              <a:prstClr val="black"/>
              <a:schemeClr val="accent5">
                <a:tint val="45000"/>
                <a:satMod val="400000"/>
              </a:schemeClr>
            </a:duotone>
            <a:alphaModFix amt="25000"/>
          </a:blip>
          <a:srcRect t="18831" r="9091"/>
          <a:stretch/>
        </p:blipFill>
        <p:spPr>
          <a:xfrm>
            <a:off x="20" y="10"/>
            <a:ext cx="12191980" cy="6857990"/>
          </a:xfrm>
          <a:prstGeom prst="rect">
            <a:avLst/>
          </a:prstGeom>
        </p:spPr>
      </p:pic>
      <p:sp>
        <p:nvSpPr>
          <p:cNvPr id="2" name="Title 1">
            <a:extLst>
              <a:ext uri="{FF2B5EF4-FFF2-40B4-BE49-F238E27FC236}">
                <a16:creationId xmlns:a16="http://schemas.microsoft.com/office/drawing/2014/main" id="{C420CCAB-5ACF-E947-4BA0-446DDE203062}"/>
              </a:ext>
            </a:extLst>
          </p:cNvPr>
          <p:cNvSpPr>
            <a:spLocks noGrp="1"/>
          </p:cNvSpPr>
          <p:nvPr>
            <p:ph type="ctrTitle"/>
          </p:nvPr>
        </p:nvSpPr>
        <p:spPr>
          <a:xfrm>
            <a:off x="1154955" y="1447800"/>
            <a:ext cx="8825658" cy="3329581"/>
          </a:xfrm>
        </p:spPr>
        <p:txBody>
          <a:bodyPr>
            <a:normAutofit/>
          </a:bodyPr>
          <a:lstStyle/>
          <a:p>
            <a:r>
              <a:rPr lang="en-US" dirty="0" smtClean="0"/>
              <a:t>Retail Loan Scheme</a:t>
            </a:r>
            <a:endParaRPr lang="en-US" dirty="0"/>
          </a:p>
        </p:txBody>
      </p:sp>
      <p:sp>
        <p:nvSpPr>
          <p:cNvPr id="9" name="Rectangle 8">
            <a:extLst>
              <a:ext uri="{FF2B5EF4-FFF2-40B4-BE49-F238E27FC236}">
                <a16:creationId xmlns:a16="http://schemas.microsoft.com/office/drawing/2014/main" id="{318E9D62-7BA3-4D5E-8915-0D0E8661E3D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Subtitle 4"/>
          <p:cNvSpPr>
            <a:spLocks noGrp="1"/>
          </p:cNvSpPr>
          <p:nvPr>
            <p:ph type="subTitle" idx="1"/>
          </p:nvPr>
        </p:nvSpPr>
        <p:spPr/>
        <p:txBody>
          <a:bodyPr/>
          <a:lstStyle/>
          <a:p>
            <a:r>
              <a:rPr lang="en-US" dirty="0" err="1" smtClean="0"/>
              <a:t>Mithu</a:t>
            </a:r>
            <a:r>
              <a:rPr lang="en-US" dirty="0" smtClean="0"/>
              <a:t> Kumar </a:t>
            </a:r>
            <a:r>
              <a:rPr lang="en-US" dirty="0" err="1" smtClean="0"/>
              <a:t>jha</a:t>
            </a:r>
            <a:r>
              <a:rPr lang="en-US" dirty="0" smtClean="0"/>
              <a:t> </a:t>
            </a:r>
          </a:p>
          <a:p>
            <a:r>
              <a:rPr lang="en-US" dirty="0" smtClean="0"/>
              <a:t>Cm &amp; faculty </a:t>
            </a:r>
            <a:endParaRPr lang="en-IN" dirty="0"/>
          </a:p>
        </p:txBody>
      </p:sp>
    </p:spTree>
    <p:extLst>
      <p:ext uri="{BB962C8B-B14F-4D97-AF65-F5344CB8AC3E}">
        <p14:creationId xmlns:p14="http://schemas.microsoft.com/office/powerpoint/2010/main" val="284759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52BEFF1-896C-45B1-B02C-96A6A1BC389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1"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23" name="Freeform: Shape 22">
            <a:extLst>
              <a:ext uri="{FF2B5EF4-FFF2-40B4-BE49-F238E27FC236}">
                <a16:creationId xmlns:a16="http://schemas.microsoft.com/office/drawing/2014/main" id="{8598F259-6F54-47A3-8D13-1603D786A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BA768A8-4FED-4ED8-9E46-6BE72188ECD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F69CA61-6C86-3C21-9C80-CA72144F5142}"/>
              </a:ext>
            </a:extLst>
          </p:cNvPr>
          <p:cNvSpPr>
            <a:spLocks noGrp="1"/>
          </p:cNvSpPr>
          <p:nvPr>
            <p:ph type="title"/>
          </p:nvPr>
        </p:nvSpPr>
        <p:spPr>
          <a:xfrm>
            <a:off x="453984" y="151769"/>
            <a:ext cx="2773847" cy="1393567"/>
          </a:xfrm>
        </p:spPr>
        <p:txBody>
          <a:bodyPr>
            <a:normAutofit fontScale="90000"/>
          </a:bodyPr>
          <a:lstStyle/>
          <a:p>
            <a:pPr algn="r"/>
            <a:r>
              <a:rPr lang="en-US" dirty="0">
                <a:solidFill>
                  <a:srgbClr val="FFFFFF"/>
                </a:solidFill>
              </a:rPr>
              <a:t>Home loan Residents</a:t>
            </a:r>
          </a:p>
        </p:txBody>
      </p:sp>
      <p:sp>
        <p:nvSpPr>
          <p:cNvPr id="7" name="Content Placeholder 2">
            <a:extLst>
              <a:ext uri="{FF2B5EF4-FFF2-40B4-BE49-F238E27FC236}">
                <a16:creationId xmlns:a16="http://schemas.microsoft.com/office/drawing/2014/main" id="{5A8DD437-4C95-06DB-4A11-B7724C434E4B}"/>
              </a:ext>
            </a:extLst>
          </p:cNvPr>
          <p:cNvSpPr>
            <a:spLocks noGrp="1"/>
          </p:cNvSpPr>
          <p:nvPr>
            <p:ph idx="1"/>
          </p:nvPr>
        </p:nvSpPr>
        <p:spPr>
          <a:xfrm>
            <a:off x="3357021" y="273504"/>
            <a:ext cx="6987890" cy="5806875"/>
          </a:xfrm>
        </p:spPr>
        <p:txBody>
          <a:bodyPr>
            <a:normAutofit/>
          </a:bodyPr>
          <a:lstStyle/>
          <a:p>
            <a:pPr>
              <a:lnSpc>
                <a:spcPct val="90000"/>
              </a:lnSpc>
            </a:pPr>
            <a:r>
              <a:rPr lang="en-US" dirty="0"/>
              <a:t>Eligibility :</a:t>
            </a:r>
          </a:p>
          <a:p>
            <a:pPr marL="0" indent="0">
              <a:lnSpc>
                <a:spcPct val="90000"/>
              </a:lnSpc>
              <a:buNone/>
            </a:pPr>
            <a:r>
              <a:rPr lang="en-US" dirty="0"/>
              <a:t>        </a:t>
            </a:r>
            <a:r>
              <a:rPr lang="en-US" b="1" dirty="0"/>
              <a:t>Salaried Class / Businessman / P&amp;SE</a:t>
            </a:r>
            <a:r>
              <a:rPr lang="en-US" dirty="0"/>
              <a:t>: </a:t>
            </a:r>
          </a:p>
          <a:p>
            <a:pPr marL="0" indent="0">
              <a:lnSpc>
                <a:spcPct val="90000"/>
              </a:lnSpc>
              <a:buNone/>
            </a:pPr>
            <a:r>
              <a:rPr lang="en-US" dirty="0"/>
              <a:t>                 1-Resident individuals having steady source of income- - Salaried Class,   Businessmen, Professional and Self-employed </a:t>
            </a:r>
          </a:p>
          <a:p>
            <a:pPr marL="0" indent="0">
              <a:lnSpc>
                <a:spcPct val="90000"/>
              </a:lnSpc>
              <a:buNone/>
            </a:pPr>
            <a:r>
              <a:rPr lang="en-US" dirty="0"/>
              <a:t>                 2-  Regular employees* of Central Government / State Government / Public Sector Undertakings / Government or Government aided Educational Institutions with salary statement from the existing employer for at least previous 3 months.</a:t>
            </a:r>
          </a:p>
          <a:p>
            <a:pPr marL="0" indent="0">
              <a:lnSpc>
                <a:spcPct val="90000"/>
              </a:lnSpc>
              <a:buNone/>
            </a:pPr>
            <a:r>
              <a:rPr lang="en-US" dirty="0"/>
              <a:t>                3- Regular employees* of MNCs/Reputed Companies (Externally rated as BBB or above) with salary statement from the existing employer for at least previous 3-months ( experience of minimum 2 years) </a:t>
            </a:r>
          </a:p>
          <a:p>
            <a:pPr marL="0" indent="0">
              <a:lnSpc>
                <a:spcPct val="90000"/>
              </a:lnSpc>
              <a:buNone/>
            </a:pPr>
            <a:r>
              <a:rPr lang="en-US" dirty="0"/>
              <a:t>Regular employees will not include </a:t>
            </a:r>
            <a:r>
              <a:rPr lang="en-US" dirty="0" err="1"/>
              <a:t>Adhoc</a:t>
            </a:r>
            <a:r>
              <a:rPr lang="en-US" dirty="0"/>
              <a:t> / Contract/ Casual Employee</a:t>
            </a:r>
          </a:p>
          <a:p>
            <a:pPr marL="0" indent="0">
              <a:lnSpc>
                <a:spcPct val="90000"/>
              </a:lnSpc>
              <a:buNone/>
            </a:pPr>
            <a:r>
              <a:rPr lang="en-US" dirty="0"/>
              <a:t>             4-Home loan to HUF should not be considered</a:t>
            </a:r>
          </a:p>
        </p:txBody>
      </p:sp>
    </p:spTree>
    <p:extLst>
      <p:ext uri="{BB962C8B-B14F-4D97-AF65-F5344CB8AC3E}">
        <p14:creationId xmlns:p14="http://schemas.microsoft.com/office/powerpoint/2010/main" val="233762178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9C612-1B95-25A2-5776-E161BD046A85}"/>
              </a:ext>
            </a:extLst>
          </p:cNvPr>
          <p:cNvSpPr>
            <a:spLocks noGrp="1"/>
          </p:cNvSpPr>
          <p:nvPr>
            <p:ph type="title"/>
          </p:nvPr>
        </p:nvSpPr>
        <p:spPr>
          <a:xfrm>
            <a:off x="5090357" y="345321"/>
            <a:ext cx="6325686" cy="920401"/>
          </a:xfrm>
        </p:spPr>
        <p:txBody>
          <a:bodyPr>
            <a:normAutofit/>
          </a:bodyPr>
          <a:lstStyle/>
          <a:p>
            <a:r>
              <a:rPr lang="en-US" dirty="0"/>
              <a:t>Age of the applicants</a:t>
            </a:r>
          </a:p>
        </p:txBody>
      </p:sp>
      <p:pic>
        <p:nvPicPr>
          <p:cNvPr id="5" name="Picture 4" descr="White calculator">
            <a:extLst>
              <a:ext uri="{FF2B5EF4-FFF2-40B4-BE49-F238E27FC236}">
                <a16:creationId xmlns:a16="http://schemas.microsoft.com/office/drawing/2014/main" id="{57FAA2CC-43FD-1539-2718-56B438C6C683}"/>
              </a:ext>
            </a:extLst>
          </p:cNvPr>
          <p:cNvPicPr>
            <a:picLocks noChangeAspect="1"/>
          </p:cNvPicPr>
          <p:nvPr/>
        </p:nvPicPr>
        <p:blipFill>
          <a:blip r:embed="rId3"/>
          <a:srcRect l="8729" r="46160" b="-1"/>
          <a:stretch/>
        </p:blipFill>
        <p:spPr>
          <a:xfrm>
            <a:off x="-2" y="0"/>
            <a:ext cx="320042" cy="6857990"/>
          </a:xfrm>
          <a:prstGeom prst="rect">
            <a:avLst/>
          </a:prstGeom>
        </p:spPr>
      </p:pic>
      <p:sp>
        <p:nvSpPr>
          <p:cNvPr id="3" name="Content Placeholder 2">
            <a:extLst>
              <a:ext uri="{FF2B5EF4-FFF2-40B4-BE49-F238E27FC236}">
                <a16:creationId xmlns:a16="http://schemas.microsoft.com/office/drawing/2014/main" id="{035EBD97-A478-4658-4E3F-FED3899E64BB}"/>
              </a:ext>
            </a:extLst>
          </p:cNvPr>
          <p:cNvSpPr>
            <a:spLocks noGrp="1"/>
          </p:cNvSpPr>
          <p:nvPr>
            <p:ph idx="1"/>
          </p:nvPr>
        </p:nvSpPr>
        <p:spPr>
          <a:xfrm>
            <a:off x="576072" y="1414914"/>
            <a:ext cx="11615927" cy="5293894"/>
          </a:xfrm>
        </p:spPr>
        <p:txBody>
          <a:bodyPr>
            <a:noAutofit/>
          </a:bodyPr>
          <a:lstStyle/>
          <a:p>
            <a:pPr>
              <a:lnSpc>
                <a:spcPct val="90000"/>
              </a:lnSpc>
            </a:pPr>
            <a:r>
              <a:rPr lang="en-US" dirty="0"/>
              <a:t>Minimum entry age is 18 years and Maximum exit age is 70 years</a:t>
            </a:r>
          </a:p>
          <a:p>
            <a:pPr>
              <a:lnSpc>
                <a:spcPct val="90000"/>
              </a:lnSpc>
            </a:pPr>
            <a:r>
              <a:rPr lang="en-US" dirty="0"/>
              <a:t>50% of the balance outstanding in the home loan account at the time of retirement’ is to be paid out of the terminal benefits (in case of retirement) </a:t>
            </a:r>
          </a:p>
          <a:p>
            <a:pPr>
              <a:lnSpc>
                <a:spcPct val="90000"/>
              </a:lnSpc>
            </a:pPr>
            <a:r>
              <a:rPr lang="en-US" dirty="0"/>
              <a:t>RAPCLCC &amp; above can consider exit age up to 75 years for applicants whose income is taken for eligibility</a:t>
            </a:r>
          </a:p>
          <a:p>
            <a:pPr>
              <a:lnSpc>
                <a:spcPct val="90000"/>
              </a:lnSpc>
            </a:pPr>
            <a:r>
              <a:rPr lang="en-US" dirty="0"/>
              <a:t>RAPCLCC &amp; above can also permit relaxation in exit age beyond 75 years for applicants whose income is not reckoned for eligibility / recovery where- </a:t>
            </a:r>
          </a:p>
          <a:p>
            <a:pPr marL="0" indent="0">
              <a:lnSpc>
                <a:spcPct val="90000"/>
              </a:lnSpc>
              <a:buNone/>
            </a:pPr>
            <a:r>
              <a:rPr lang="en-US" dirty="0"/>
              <a:t>           • The names are included for family / sentimental / legal / other reasons and </a:t>
            </a:r>
          </a:p>
          <a:p>
            <a:pPr marL="0" indent="0">
              <a:lnSpc>
                <a:spcPct val="90000"/>
              </a:lnSpc>
              <a:buNone/>
            </a:pPr>
            <a:r>
              <a:rPr lang="en-US" dirty="0"/>
              <a:t>            • Other applicants’ income alone is reckoned for eligibility and repaying capacity</a:t>
            </a:r>
          </a:p>
        </p:txBody>
      </p:sp>
    </p:spTree>
    <p:extLst>
      <p:ext uri="{BB962C8B-B14F-4D97-AF65-F5344CB8AC3E}">
        <p14:creationId xmlns:p14="http://schemas.microsoft.com/office/powerpoint/2010/main" val="12019925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BEDEF-D4A2-5891-D1B0-033D6294AC64}"/>
              </a:ext>
            </a:extLst>
          </p:cNvPr>
          <p:cNvSpPr>
            <a:spLocks noGrp="1"/>
          </p:cNvSpPr>
          <p:nvPr>
            <p:ph type="title"/>
          </p:nvPr>
        </p:nvSpPr>
        <p:spPr>
          <a:xfrm>
            <a:off x="646111" y="452718"/>
            <a:ext cx="9404723" cy="1400530"/>
          </a:xfrm>
        </p:spPr>
        <p:txBody>
          <a:bodyPr>
            <a:normAutofit/>
          </a:bodyPr>
          <a:lstStyle/>
          <a:p>
            <a:r>
              <a:rPr lang="en-US" dirty="0"/>
              <a:t>Co borrower</a:t>
            </a:r>
          </a:p>
        </p:txBody>
      </p:sp>
      <p:sp>
        <p:nvSpPr>
          <p:cNvPr id="14" name="Rectangle 13">
            <a:extLst>
              <a:ext uri="{FF2B5EF4-FFF2-40B4-BE49-F238E27FC236}">
                <a16:creationId xmlns:a16="http://schemas.microsoft.com/office/drawing/2014/main" id="{C696EBFA-4394-4B46-9875-039A1F1D676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12" name="Content Placeholder 2">
            <a:extLst>
              <a:ext uri="{FF2B5EF4-FFF2-40B4-BE49-F238E27FC236}">
                <a16:creationId xmlns:a16="http://schemas.microsoft.com/office/drawing/2014/main" id="{C001BF66-2FD3-FD50-2BB5-FA6285F38A18}"/>
              </a:ext>
            </a:extLst>
          </p:cNvPr>
          <p:cNvGraphicFramePr>
            <a:graphicFrameLocks noGrp="1"/>
          </p:cNvGraphicFramePr>
          <p:nvPr>
            <p:ph idx="1"/>
            <p:extLst>
              <p:ext uri="{D42A27DB-BD31-4B8C-83A1-F6EECF244321}">
                <p14:modId xmlns:p14="http://schemas.microsoft.com/office/powerpoint/2010/main" val="1296714179"/>
              </p:ext>
            </p:extLst>
          </p:nvPr>
        </p:nvGraphicFramePr>
        <p:xfrm>
          <a:off x="1103312" y="2052918"/>
          <a:ext cx="8946541" cy="41954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709001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B9538A-2A89-47DD-996C-7D2BE2AB6C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81271B-C7F6-8182-663D-343CBB9B81EF}"/>
              </a:ext>
            </a:extLst>
          </p:cNvPr>
          <p:cNvSpPr>
            <a:spLocks noGrp="1"/>
          </p:cNvSpPr>
          <p:nvPr>
            <p:ph type="title"/>
          </p:nvPr>
        </p:nvSpPr>
        <p:spPr>
          <a:xfrm>
            <a:off x="643855" y="1447800"/>
            <a:ext cx="3108626" cy="4572000"/>
          </a:xfrm>
        </p:spPr>
        <p:txBody>
          <a:bodyPr anchor="ctr">
            <a:normAutofit/>
          </a:bodyPr>
          <a:lstStyle/>
          <a:p>
            <a:r>
              <a:rPr lang="en-US" sz="3600">
                <a:solidFill>
                  <a:srgbClr val="EBEBEB"/>
                </a:solidFill>
              </a:rPr>
              <a:t>Income Criteria (Business Class)</a:t>
            </a:r>
          </a:p>
        </p:txBody>
      </p:sp>
      <p:sp>
        <p:nvSpPr>
          <p:cNvPr id="11" name="Freeform: Shape 10">
            <a:extLst>
              <a:ext uri="{FF2B5EF4-FFF2-40B4-BE49-F238E27FC236}">
                <a16:creationId xmlns:a16="http://schemas.microsoft.com/office/drawing/2014/main" id="{E625979B-5325-4898-8EF9-5C174B1921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1">
            <a:extLst>
              <a:ext uri="{FF2B5EF4-FFF2-40B4-BE49-F238E27FC236}">
                <a16:creationId xmlns:a16="http://schemas.microsoft.com/office/drawing/2014/main" id="{34B22E2B-30D5-47A4-97C5-091EA1ABC7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5" name="Rectangle 14">
            <a:extLst>
              <a:ext uri="{FF2B5EF4-FFF2-40B4-BE49-F238E27FC236}">
                <a16:creationId xmlns:a16="http://schemas.microsoft.com/office/drawing/2014/main" id="{9B6DA3CD-A002-40ED-8194-B4E637BD76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67155794-D196-D254-58BE-D8686D81E008}"/>
              </a:ext>
            </a:extLst>
          </p:cNvPr>
          <p:cNvGraphicFramePr>
            <a:graphicFrameLocks noGrp="1"/>
          </p:cNvGraphicFramePr>
          <p:nvPr>
            <p:ph idx="1"/>
            <p:extLst>
              <p:ext uri="{D42A27DB-BD31-4B8C-83A1-F6EECF244321}">
                <p14:modId xmlns:p14="http://schemas.microsoft.com/office/powerpoint/2010/main" val="3336971424"/>
              </p:ext>
            </p:extLst>
          </p:nvPr>
        </p:nvGraphicFramePr>
        <p:xfrm>
          <a:off x="4720781" y="394636"/>
          <a:ext cx="7262671" cy="64633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401935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604E0B1-6762-4B99-A6A5-42ED8E20D6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Freeform 7">
            <a:extLst>
              <a:ext uri="{FF2B5EF4-FFF2-40B4-BE49-F238E27FC236}">
                <a16:creationId xmlns:a16="http://schemas.microsoft.com/office/drawing/2014/main" id="{6D86F5FF-DE1B-4BAB-A7BE-6F39F5DD98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51707D5-0154-7097-51AF-D136589CAFEE}"/>
              </a:ext>
            </a:extLst>
          </p:cNvPr>
          <p:cNvSpPr>
            <a:spLocks noGrp="1"/>
          </p:cNvSpPr>
          <p:nvPr>
            <p:ph type="title"/>
          </p:nvPr>
        </p:nvSpPr>
        <p:spPr>
          <a:xfrm>
            <a:off x="648930" y="629267"/>
            <a:ext cx="9252154" cy="1016654"/>
          </a:xfrm>
        </p:spPr>
        <p:txBody>
          <a:bodyPr>
            <a:normAutofit/>
          </a:bodyPr>
          <a:lstStyle/>
          <a:p>
            <a:r>
              <a:rPr lang="en-US">
                <a:solidFill>
                  <a:srgbClr val="EBEBEB"/>
                </a:solidFill>
              </a:rPr>
              <a:t>Quantum of Loan /Eligibility </a:t>
            </a:r>
          </a:p>
        </p:txBody>
      </p:sp>
      <p:sp>
        <p:nvSpPr>
          <p:cNvPr id="13" name="Rectangle 12">
            <a:extLst>
              <a:ext uri="{FF2B5EF4-FFF2-40B4-BE49-F238E27FC236}">
                <a16:creationId xmlns:a16="http://schemas.microsoft.com/office/drawing/2014/main" id="{736AD705-9544-45E1-B278-8D99F718B8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Shape 14">
            <a:extLst>
              <a:ext uri="{FF2B5EF4-FFF2-40B4-BE49-F238E27FC236}">
                <a16:creationId xmlns:a16="http://schemas.microsoft.com/office/drawing/2014/main" id="{8DFFC5B7-4963-4902-8A90-EFF5766892D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US"/>
          </a:p>
        </p:txBody>
      </p:sp>
      <p:graphicFrame>
        <p:nvGraphicFramePr>
          <p:cNvPr id="7" name="Content Placeholder 2">
            <a:extLst>
              <a:ext uri="{FF2B5EF4-FFF2-40B4-BE49-F238E27FC236}">
                <a16:creationId xmlns:a16="http://schemas.microsoft.com/office/drawing/2014/main" id="{4A4C747B-F462-225F-C97D-52BB70D8F157}"/>
              </a:ext>
            </a:extLst>
          </p:cNvPr>
          <p:cNvGraphicFramePr>
            <a:graphicFrameLocks noGrp="1"/>
          </p:cNvGraphicFramePr>
          <p:nvPr>
            <p:ph idx="1"/>
            <p:extLst>
              <p:ext uri="{D42A27DB-BD31-4B8C-83A1-F6EECF244321}">
                <p14:modId xmlns:p14="http://schemas.microsoft.com/office/powerpoint/2010/main" val="4219262278"/>
              </p:ext>
            </p:extLst>
          </p:nvPr>
        </p:nvGraphicFramePr>
        <p:xfrm>
          <a:off x="648929" y="2098308"/>
          <a:ext cx="11543069" cy="47596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443389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594FC8B-8CD2-407F-94F1-9C71F5AEC2B6}"/>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DBABC971-8D40-4A4F-AC60-28B9172789B9}"/>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B9C04DC5-313B-4FE4-B868-5672A37641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791AE23E-90C9-4963-96E2-8DADBFC3BC09}"/>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C5F93E90-4379-4AAC-B021-E5FA6D974AED}"/>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0" name="Rectangle 19">
            <a:extLst>
              <a:ext uri="{FF2B5EF4-FFF2-40B4-BE49-F238E27FC236}">
                <a16:creationId xmlns:a16="http://schemas.microsoft.com/office/drawing/2014/main" id="{329FDD08-42D8-4AFF-90E5-5DAA5BC4CBD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1BDDDD3-A2F6-1DB4-CC42-3AEA339023A4}"/>
              </a:ext>
            </a:extLst>
          </p:cNvPr>
          <p:cNvSpPr>
            <a:spLocks noGrp="1"/>
          </p:cNvSpPr>
          <p:nvPr>
            <p:ph type="title"/>
          </p:nvPr>
        </p:nvSpPr>
        <p:spPr>
          <a:xfrm>
            <a:off x="8200279" y="1325880"/>
            <a:ext cx="3344020" cy="3066507"/>
          </a:xfrm>
        </p:spPr>
        <p:txBody>
          <a:bodyPr vert="horz" lIns="91440" tIns="45720" rIns="91440" bIns="45720" rtlCol="0" anchor="b">
            <a:normAutofit/>
          </a:bodyPr>
          <a:lstStyle/>
          <a:p>
            <a:r>
              <a:rPr lang="en-US" sz="3800"/>
              <a:t>Margin Requirement</a:t>
            </a:r>
          </a:p>
        </p:txBody>
      </p:sp>
      <p:sp>
        <p:nvSpPr>
          <p:cNvPr id="22" name="Rectangle 21">
            <a:extLst>
              <a:ext uri="{FF2B5EF4-FFF2-40B4-BE49-F238E27FC236}">
                <a16:creationId xmlns:a16="http://schemas.microsoft.com/office/drawing/2014/main" id="{CCC86F1E-8E2D-4B0B-BB05-41E8E936CB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6914" y="639905"/>
            <a:ext cx="6915664" cy="55781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screenshot of a computer&#10;&#10;Description automatically generated">
            <a:extLst>
              <a:ext uri="{FF2B5EF4-FFF2-40B4-BE49-F238E27FC236}">
                <a16:creationId xmlns:a16="http://schemas.microsoft.com/office/drawing/2014/main" id="{95BC23E3-307D-9F45-54AD-FA53D6503B7B}"/>
              </a:ext>
            </a:extLst>
          </p:cNvPr>
          <p:cNvPicPr>
            <a:picLocks noGrp="1" noChangeAspect="1"/>
          </p:cNvPicPr>
          <p:nvPr>
            <p:ph idx="1"/>
          </p:nvPr>
        </p:nvPicPr>
        <p:blipFill>
          <a:blip r:embed="rId7">
            <a:extLst>
              <a:ext uri="{28A0092B-C50C-407E-A947-70E740481C1C}">
                <a14:useLocalDpi xmlns:a14="http://schemas.microsoft.com/office/drawing/2010/main" val="0"/>
              </a:ext>
            </a:extLst>
          </a:blip>
          <a:srcRect l="43377" t="40859" r="24942" b="38761"/>
          <a:stretch/>
        </p:blipFill>
        <p:spPr>
          <a:xfrm>
            <a:off x="955392" y="1676400"/>
            <a:ext cx="6597186" cy="3964004"/>
          </a:xfrm>
          <a:prstGeom prst="rect">
            <a:avLst/>
          </a:prstGeom>
          <a:effectLst/>
        </p:spPr>
      </p:pic>
    </p:spTree>
    <p:extLst>
      <p:ext uri="{BB962C8B-B14F-4D97-AF65-F5344CB8AC3E}">
        <p14:creationId xmlns:p14="http://schemas.microsoft.com/office/powerpoint/2010/main" val="16608439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E5AED-58AD-F766-2F0B-801190797510}"/>
              </a:ext>
            </a:extLst>
          </p:cNvPr>
          <p:cNvSpPr>
            <a:spLocks noGrp="1"/>
          </p:cNvSpPr>
          <p:nvPr>
            <p:ph type="title"/>
          </p:nvPr>
        </p:nvSpPr>
        <p:spPr>
          <a:xfrm>
            <a:off x="646111" y="77814"/>
            <a:ext cx="9404723" cy="871258"/>
          </a:xfrm>
        </p:spPr>
        <p:txBody>
          <a:bodyPr/>
          <a:lstStyle/>
          <a:p>
            <a:r>
              <a:rPr lang="en-US" dirty="0" err="1"/>
              <a:t>Swicthover</a:t>
            </a:r>
            <a:r>
              <a:rPr lang="en-US" dirty="0"/>
              <a:t> of interest rate</a:t>
            </a:r>
          </a:p>
        </p:txBody>
      </p:sp>
      <p:pic>
        <p:nvPicPr>
          <p:cNvPr id="5" name="Content Placeholder 4" descr="A screenshot of a computer&#10;&#10;Description automatically generated">
            <a:extLst>
              <a:ext uri="{FF2B5EF4-FFF2-40B4-BE49-F238E27FC236}">
                <a16:creationId xmlns:a16="http://schemas.microsoft.com/office/drawing/2014/main" id="{B2D655C2-82A7-2B28-9DE1-B8FAEE50431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43352" t="39412" r="23871" b="36274"/>
          <a:stretch/>
        </p:blipFill>
        <p:spPr>
          <a:xfrm>
            <a:off x="106680" y="784480"/>
            <a:ext cx="12268199" cy="5534024"/>
          </a:xfrm>
        </p:spPr>
      </p:pic>
    </p:spTree>
    <p:extLst>
      <p:ext uri="{BB962C8B-B14F-4D97-AF65-F5344CB8AC3E}">
        <p14:creationId xmlns:p14="http://schemas.microsoft.com/office/powerpoint/2010/main" val="10306729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C06-7642-980B-9F9B-1843BAAA084D}"/>
              </a:ext>
            </a:extLst>
          </p:cNvPr>
          <p:cNvSpPr>
            <a:spLocks noGrp="1"/>
          </p:cNvSpPr>
          <p:nvPr>
            <p:ph type="title"/>
          </p:nvPr>
        </p:nvSpPr>
        <p:spPr>
          <a:xfrm>
            <a:off x="1304479" y="0"/>
            <a:ext cx="9404723" cy="768096"/>
          </a:xfrm>
        </p:spPr>
        <p:txBody>
          <a:bodyPr>
            <a:normAutofit/>
          </a:bodyPr>
          <a:lstStyle/>
          <a:p>
            <a:r>
              <a:rPr lang="en-US" dirty="0"/>
              <a:t>Period of Loan</a:t>
            </a:r>
          </a:p>
        </p:txBody>
      </p:sp>
      <p:graphicFrame>
        <p:nvGraphicFramePr>
          <p:cNvPr id="6" name="Content Placeholder 2">
            <a:extLst>
              <a:ext uri="{FF2B5EF4-FFF2-40B4-BE49-F238E27FC236}">
                <a16:creationId xmlns:a16="http://schemas.microsoft.com/office/drawing/2014/main" id="{9CD12525-743D-326E-1F71-6A6C097046C7}"/>
              </a:ext>
            </a:extLst>
          </p:cNvPr>
          <p:cNvGraphicFramePr>
            <a:graphicFrameLocks noGrp="1"/>
          </p:cNvGraphicFramePr>
          <p:nvPr>
            <p:ph idx="1"/>
            <p:extLst>
              <p:ext uri="{D42A27DB-BD31-4B8C-83A1-F6EECF244321}">
                <p14:modId xmlns:p14="http://schemas.microsoft.com/office/powerpoint/2010/main" val="759667339"/>
              </p:ext>
            </p:extLst>
          </p:nvPr>
        </p:nvGraphicFramePr>
        <p:xfrm>
          <a:off x="95290" y="702644"/>
          <a:ext cx="11656193" cy="52409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067418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8B9538A-2A89-47DD-996C-7D2BE2AB6C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A70CEE-D572-07CE-FBFC-F673D6C2F950}"/>
              </a:ext>
            </a:extLst>
          </p:cNvPr>
          <p:cNvSpPr>
            <a:spLocks noGrp="1"/>
          </p:cNvSpPr>
          <p:nvPr>
            <p:ph type="title"/>
          </p:nvPr>
        </p:nvSpPr>
        <p:spPr>
          <a:xfrm>
            <a:off x="110946" y="94488"/>
            <a:ext cx="3108626" cy="646176"/>
          </a:xfrm>
        </p:spPr>
        <p:txBody>
          <a:bodyPr anchor="ctr">
            <a:normAutofit/>
          </a:bodyPr>
          <a:lstStyle/>
          <a:p>
            <a:r>
              <a:rPr lang="en-US" sz="3600" dirty="0">
                <a:solidFill>
                  <a:srgbClr val="EBEBEB"/>
                </a:solidFill>
              </a:rPr>
              <a:t>Moratorium</a:t>
            </a:r>
          </a:p>
        </p:txBody>
      </p:sp>
      <p:sp>
        <p:nvSpPr>
          <p:cNvPr id="18" name="Freeform: Shape 17">
            <a:extLst>
              <a:ext uri="{FF2B5EF4-FFF2-40B4-BE49-F238E27FC236}">
                <a16:creationId xmlns:a16="http://schemas.microsoft.com/office/drawing/2014/main" id="{E625979B-5325-4898-8EF9-5C174B1921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1">
            <a:extLst>
              <a:ext uri="{FF2B5EF4-FFF2-40B4-BE49-F238E27FC236}">
                <a16:creationId xmlns:a16="http://schemas.microsoft.com/office/drawing/2014/main" id="{34B22E2B-30D5-47A4-97C5-091EA1ABC7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20" name="Rectangle 19">
            <a:extLst>
              <a:ext uri="{FF2B5EF4-FFF2-40B4-BE49-F238E27FC236}">
                <a16:creationId xmlns:a16="http://schemas.microsoft.com/office/drawing/2014/main" id="{9B6DA3CD-A002-40ED-8194-B4E637BD76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4" name="Content Placeholder 3">
            <a:extLst>
              <a:ext uri="{FF2B5EF4-FFF2-40B4-BE49-F238E27FC236}">
                <a16:creationId xmlns:a16="http://schemas.microsoft.com/office/drawing/2014/main" id="{E84EE87D-1C43-3198-4B04-C968342BA219}"/>
              </a:ext>
            </a:extLst>
          </p:cNvPr>
          <p:cNvGraphicFramePr>
            <a:graphicFrameLocks noGrp="1"/>
          </p:cNvGraphicFramePr>
          <p:nvPr>
            <p:ph idx="1"/>
            <p:extLst>
              <p:ext uri="{D42A27DB-BD31-4B8C-83A1-F6EECF244321}">
                <p14:modId xmlns:p14="http://schemas.microsoft.com/office/powerpoint/2010/main" val="2701404162"/>
              </p:ext>
            </p:extLst>
          </p:nvPr>
        </p:nvGraphicFramePr>
        <p:xfrm>
          <a:off x="110946" y="740664"/>
          <a:ext cx="11817096" cy="5271757"/>
        </p:xfrm>
        <a:graphic>
          <a:graphicData uri="http://schemas.openxmlformats.org/drawingml/2006/table">
            <a:tbl>
              <a:tblPr firstRow="1" bandRow="1">
                <a:tableStyleId>{5C22544A-7EE6-4342-B048-85BDC9FD1C3A}</a:tableStyleId>
              </a:tblPr>
              <a:tblGrid>
                <a:gridCol w="4661981">
                  <a:extLst>
                    <a:ext uri="{9D8B030D-6E8A-4147-A177-3AD203B41FA5}">
                      <a16:colId xmlns:a16="http://schemas.microsoft.com/office/drawing/2014/main" val="1029040050"/>
                    </a:ext>
                  </a:extLst>
                </a:gridCol>
                <a:gridCol w="3566531">
                  <a:extLst>
                    <a:ext uri="{9D8B030D-6E8A-4147-A177-3AD203B41FA5}">
                      <a16:colId xmlns:a16="http://schemas.microsoft.com/office/drawing/2014/main" val="3410734131"/>
                    </a:ext>
                  </a:extLst>
                </a:gridCol>
                <a:gridCol w="3588584">
                  <a:extLst>
                    <a:ext uri="{9D8B030D-6E8A-4147-A177-3AD203B41FA5}">
                      <a16:colId xmlns:a16="http://schemas.microsoft.com/office/drawing/2014/main" val="700889899"/>
                    </a:ext>
                  </a:extLst>
                </a:gridCol>
              </a:tblGrid>
              <a:tr h="660548">
                <a:tc>
                  <a:txBody>
                    <a:bodyPr/>
                    <a:lstStyle/>
                    <a:p>
                      <a:r>
                        <a:rPr lang="en-US" sz="2000" dirty="0"/>
                        <a:t>Details of underlying transaction  </a:t>
                      </a:r>
                    </a:p>
                  </a:txBody>
                  <a:tcPr marL="69353" marR="69353" marT="34676" marB="34676"/>
                </a:tc>
                <a:tc>
                  <a:txBody>
                    <a:bodyPr/>
                    <a:lstStyle/>
                    <a:p>
                      <a:r>
                        <a:rPr lang="en-US" sz="2000"/>
                        <a:t>Holiday period </a:t>
                      </a:r>
                    </a:p>
                  </a:txBody>
                  <a:tcPr marL="69353" marR="69353" marT="34676" marB="34676"/>
                </a:tc>
                <a:tc>
                  <a:txBody>
                    <a:bodyPr/>
                    <a:lstStyle/>
                    <a:p>
                      <a:r>
                        <a:rPr lang="en-US" sz="2000"/>
                        <a:t>Sanctioning Authority</a:t>
                      </a:r>
                    </a:p>
                  </a:txBody>
                  <a:tcPr marL="69353" marR="69353" marT="34676" marB="34676"/>
                </a:tc>
                <a:extLst>
                  <a:ext uri="{0D108BD9-81ED-4DB2-BD59-A6C34878D82A}">
                    <a16:rowId xmlns:a16="http://schemas.microsoft.com/office/drawing/2014/main" val="2831965918"/>
                  </a:ext>
                </a:extLst>
              </a:tr>
              <a:tr h="1187712">
                <a:tc>
                  <a:txBody>
                    <a:bodyPr/>
                    <a:lstStyle/>
                    <a:p>
                      <a:r>
                        <a:rPr lang="en-US" sz="2000" dirty="0"/>
                        <a:t>Outright purchase of house/flat</a:t>
                      </a:r>
                    </a:p>
                  </a:txBody>
                  <a:tcPr marL="69353" marR="69353" marT="34676" marB="34676"/>
                </a:tc>
                <a:tc>
                  <a:txBody>
                    <a:bodyPr/>
                    <a:lstStyle/>
                    <a:p>
                      <a:r>
                        <a:rPr lang="en-US" sz="2000" dirty="0"/>
                        <a:t>Nil. However, on case to case basis, maximum 6 months can be permitted </a:t>
                      </a:r>
                    </a:p>
                  </a:txBody>
                  <a:tcPr marL="69353" marR="69353" marT="34676" marB="34676"/>
                </a:tc>
                <a:tc>
                  <a:txBody>
                    <a:bodyPr/>
                    <a:lstStyle/>
                    <a:p>
                      <a:r>
                        <a:rPr lang="en-US" sz="2000"/>
                        <a:t>Respective Sanctioning Authority</a:t>
                      </a:r>
                    </a:p>
                  </a:txBody>
                  <a:tcPr marL="69353" marR="69353" marT="34676" marB="34676"/>
                </a:tc>
                <a:extLst>
                  <a:ext uri="{0D108BD9-81ED-4DB2-BD59-A6C34878D82A}">
                    <a16:rowId xmlns:a16="http://schemas.microsoft.com/office/drawing/2014/main" val="1041179315"/>
                  </a:ext>
                </a:extLst>
              </a:tr>
              <a:tr h="928336">
                <a:tc>
                  <a:txBody>
                    <a:bodyPr/>
                    <a:lstStyle/>
                    <a:p>
                      <a:r>
                        <a:rPr lang="en-US" sz="2000" dirty="0"/>
                        <a:t>For construction of house on the plot already owned by the applicant </a:t>
                      </a:r>
                    </a:p>
                  </a:txBody>
                  <a:tcPr marL="69353" marR="69353" marT="34676" marB="34676"/>
                </a:tc>
                <a:tc>
                  <a:txBody>
                    <a:bodyPr/>
                    <a:lstStyle/>
                    <a:p>
                      <a:r>
                        <a:rPr lang="en-US" sz="2000"/>
                        <a:t>Maximum 18 months </a:t>
                      </a:r>
                    </a:p>
                  </a:txBody>
                  <a:tcPr marL="69353" marR="69353" marT="34676" marB="34676"/>
                </a:tc>
                <a:tc>
                  <a:txBody>
                    <a:bodyPr/>
                    <a:lstStyle/>
                    <a:p>
                      <a:r>
                        <a:rPr lang="en-US" sz="2000" dirty="0"/>
                        <a:t>Respective Sanctioning Authority </a:t>
                      </a:r>
                    </a:p>
                  </a:txBody>
                  <a:tcPr marL="69353" marR="69353" marT="34676" marB="34676"/>
                </a:tc>
                <a:extLst>
                  <a:ext uri="{0D108BD9-81ED-4DB2-BD59-A6C34878D82A}">
                    <a16:rowId xmlns:a16="http://schemas.microsoft.com/office/drawing/2014/main" val="1113103217"/>
                  </a:ext>
                </a:extLst>
              </a:tr>
              <a:tr h="1463915">
                <a:tc>
                  <a:txBody>
                    <a:bodyPr/>
                    <a:lstStyle/>
                    <a:p>
                      <a:r>
                        <a:rPr lang="en-US" sz="2000"/>
                        <a:t>Purchase of Plot and construction of house thereof / flat under construction by promoters / developers</a:t>
                      </a:r>
                    </a:p>
                  </a:txBody>
                  <a:tcPr marL="69353" marR="69353" marT="34676" marB="34676"/>
                </a:tc>
                <a:tc>
                  <a:txBody>
                    <a:bodyPr/>
                    <a:lstStyle/>
                    <a:p>
                      <a:r>
                        <a:rPr lang="en-US" sz="2000" dirty="0"/>
                        <a:t>Maximum 24 months </a:t>
                      </a:r>
                    </a:p>
                  </a:txBody>
                  <a:tcPr marL="69353" marR="69353" marT="34676" marB="34676"/>
                </a:tc>
                <a:tc>
                  <a:txBody>
                    <a:bodyPr/>
                    <a:lstStyle/>
                    <a:p>
                      <a:r>
                        <a:rPr lang="en-US" sz="2000" dirty="0"/>
                        <a:t>Respective Sanctioning Authority</a:t>
                      </a:r>
                    </a:p>
                  </a:txBody>
                  <a:tcPr marL="69353" marR="69353" marT="34676" marB="34676"/>
                </a:tc>
                <a:extLst>
                  <a:ext uri="{0D108BD9-81ED-4DB2-BD59-A6C34878D82A}">
                    <a16:rowId xmlns:a16="http://schemas.microsoft.com/office/drawing/2014/main" val="1919927738"/>
                  </a:ext>
                </a:extLst>
              </a:tr>
              <a:tr h="638488">
                <a:tc rowSpan="2">
                  <a:txBody>
                    <a:bodyPr/>
                    <a:lstStyle/>
                    <a:p>
                      <a:r>
                        <a:rPr lang="en-US" sz="2000"/>
                        <a:t>Flat under construction - in case of bigger projects </a:t>
                      </a:r>
                    </a:p>
                  </a:txBody>
                  <a:tcPr marL="69353" marR="69353" marT="34676" marB="34676"/>
                </a:tc>
                <a:tc>
                  <a:txBody>
                    <a:bodyPr/>
                    <a:lstStyle/>
                    <a:p>
                      <a:r>
                        <a:rPr lang="en-US" sz="2000"/>
                        <a:t>maximum 36 months</a:t>
                      </a:r>
                    </a:p>
                  </a:txBody>
                  <a:tcPr marL="69353" marR="69353" marT="34676" marB="34676"/>
                </a:tc>
                <a:tc>
                  <a:txBody>
                    <a:bodyPr/>
                    <a:lstStyle/>
                    <a:p>
                      <a:r>
                        <a:rPr lang="en-US" sz="2000" dirty="0"/>
                        <a:t>RAPCLCC and above </a:t>
                      </a:r>
                    </a:p>
                  </a:txBody>
                  <a:tcPr marL="69353" marR="69353" marT="34676" marB="34676"/>
                </a:tc>
                <a:extLst>
                  <a:ext uri="{0D108BD9-81ED-4DB2-BD59-A6C34878D82A}">
                    <a16:rowId xmlns:a16="http://schemas.microsoft.com/office/drawing/2014/main" val="3845522192"/>
                  </a:ext>
                </a:extLst>
              </a:tr>
              <a:tr h="392758">
                <a:tc vMerge="1">
                  <a:txBody>
                    <a:bodyPr/>
                    <a:lstStyle/>
                    <a:p>
                      <a:endParaRPr lang="en-US" dirty="0"/>
                    </a:p>
                  </a:txBody>
                  <a:tcPr/>
                </a:tc>
                <a:tc>
                  <a:txBody>
                    <a:bodyPr/>
                    <a:lstStyle/>
                    <a:p>
                      <a:r>
                        <a:rPr lang="en-US" sz="2000"/>
                        <a:t>Above 36 months</a:t>
                      </a:r>
                    </a:p>
                  </a:txBody>
                  <a:tcPr marL="69353" marR="69353" marT="34676" marB="34676"/>
                </a:tc>
                <a:tc>
                  <a:txBody>
                    <a:bodyPr/>
                    <a:lstStyle/>
                    <a:p>
                      <a:r>
                        <a:rPr lang="en-US" sz="2000" dirty="0"/>
                        <a:t>ZLCC and above</a:t>
                      </a:r>
                    </a:p>
                  </a:txBody>
                  <a:tcPr marL="69353" marR="69353" marT="34676" marB="34676"/>
                </a:tc>
                <a:extLst>
                  <a:ext uri="{0D108BD9-81ED-4DB2-BD59-A6C34878D82A}">
                    <a16:rowId xmlns:a16="http://schemas.microsoft.com/office/drawing/2014/main" val="3230989535"/>
                  </a:ext>
                </a:extLst>
              </a:tr>
            </a:tbl>
          </a:graphicData>
        </a:graphic>
      </p:graphicFrame>
    </p:spTree>
    <p:extLst>
      <p:ext uri="{BB962C8B-B14F-4D97-AF65-F5344CB8AC3E}">
        <p14:creationId xmlns:p14="http://schemas.microsoft.com/office/powerpoint/2010/main" val="113860221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9078771-6F62-9FE0-1520-C9FC6990AE37}"/>
              </a:ext>
            </a:extLst>
          </p:cNvPr>
          <p:cNvSpPr>
            <a:spLocks noGrp="1"/>
          </p:cNvSpPr>
          <p:nvPr>
            <p:ph type="title"/>
          </p:nvPr>
        </p:nvSpPr>
        <p:spPr>
          <a:xfrm>
            <a:off x="653143" y="1645920"/>
            <a:ext cx="3522879" cy="4470821"/>
          </a:xfrm>
        </p:spPr>
        <p:txBody>
          <a:bodyPr>
            <a:normAutofit/>
          </a:bodyPr>
          <a:lstStyle/>
          <a:p>
            <a:pPr algn="r"/>
            <a:r>
              <a:rPr lang="en-US">
                <a:solidFill>
                  <a:srgbClr val="FFFFFF"/>
                </a:solidFill>
              </a:rPr>
              <a:t>Lease Hold Property</a:t>
            </a:r>
          </a:p>
        </p:txBody>
      </p:sp>
      <p:sp>
        <p:nvSpPr>
          <p:cNvPr id="3" name="Content Placeholder 2">
            <a:extLst>
              <a:ext uri="{FF2B5EF4-FFF2-40B4-BE49-F238E27FC236}">
                <a16:creationId xmlns:a16="http://schemas.microsoft.com/office/drawing/2014/main" id="{E4EB033A-D903-45FA-11DC-A5F9C7E24030}"/>
              </a:ext>
            </a:extLst>
          </p:cNvPr>
          <p:cNvSpPr>
            <a:spLocks noGrp="1"/>
          </p:cNvSpPr>
          <p:nvPr>
            <p:ph idx="1"/>
          </p:nvPr>
        </p:nvSpPr>
        <p:spPr>
          <a:xfrm>
            <a:off x="4434841" y="74596"/>
            <a:ext cx="7665720" cy="6285297"/>
          </a:xfrm>
        </p:spPr>
        <p:txBody>
          <a:bodyPr>
            <a:noAutofit/>
          </a:bodyPr>
          <a:lstStyle/>
          <a:p>
            <a:pPr>
              <a:lnSpc>
                <a:spcPct val="90000"/>
              </a:lnSpc>
            </a:pPr>
            <a:r>
              <a:rPr lang="en-US" dirty="0"/>
              <a:t> Owned by Central Government/ State Government/Other Government bodies, subject to satisfactory legal opinion on the original lease deed which conveys the leasehold rights</a:t>
            </a:r>
          </a:p>
          <a:p>
            <a:pPr>
              <a:lnSpc>
                <a:spcPct val="90000"/>
              </a:lnSpc>
            </a:pPr>
            <a:r>
              <a:rPr lang="en-US" dirty="0"/>
              <a:t>NOC / Mortgage permission from these authorities is to be obtained</a:t>
            </a:r>
          </a:p>
          <a:p>
            <a:pPr>
              <a:lnSpc>
                <a:spcPct val="90000"/>
              </a:lnSpc>
            </a:pPr>
            <a:r>
              <a:rPr lang="en-US" dirty="0"/>
              <a:t> Lease is on perpetual basis</a:t>
            </a:r>
          </a:p>
          <a:p>
            <a:pPr>
              <a:lnSpc>
                <a:spcPct val="90000"/>
              </a:lnSpc>
            </a:pPr>
            <a:r>
              <a:rPr lang="en-US" dirty="0"/>
              <a:t>The residual lease period is at least three years or more than the loan repayment period </a:t>
            </a:r>
          </a:p>
          <a:p>
            <a:pPr>
              <a:lnSpc>
                <a:spcPct val="90000"/>
              </a:lnSpc>
            </a:pPr>
            <a:r>
              <a:rPr lang="en-US" dirty="0"/>
              <a:t>No disputes relating to the lease or its extension / Lease amount etc.</a:t>
            </a:r>
          </a:p>
          <a:p>
            <a:pPr>
              <a:lnSpc>
                <a:spcPct val="90000"/>
              </a:lnSpc>
            </a:pPr>
            <a:r>
              <a:rPr lang="en-US" dirty="0"/>
              <a:t>NOC is required both from the Assignor as well as the Original Lessor, at the time of creation of mortgage and effecting sale.</a:t>
            </a:r>
          </a:p>
          <a:p>
            <a:pPr>
              <a:lnSpc>
                <a:spcPct val="90000"/>
              </a:lnSpc>
            </a:pPr>
            <a:r>
              <a:rPr lang="en-US" dirty="0"/>
              <a:t> The loan beyond the residual period of lease in case of perpetual lease, may be permitted by FGMCAC on case to case basis.</a:t>
            </a:r>
          </a:p>
        </p:txBody>
      </p:sp>
    </p:spTree>
    <p:extLst>
      <p:ext uri="{BB962C8B-B14F-4D97-AF65-F5344CB8AC3E}">
        <p14:creationId xmlns:p14="http://schemas.microsoft.com/office/powerpoint/2010/main" val="68295659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8B9538A-2A89-47DD-996C-7D2BE2AB6C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F437F8-8AD2-10DC-5D96-2B5E5692A08C}"/>
              </a:ext>
            </a:extLst>
          </p:cNvPr>
          <p:cNvSpPr>
            <a:spLocks noGrp="1"/>
          </p:cNvSpPr>
          <p:nvPr>
            <p:ph type="title"/>
          </p:nvPr>
        </p:nvSpPr>
        <p:spPr>
          <a:xfrm>
            <a:off x="643855" y="1447800"/>
            <a:ext cx="3108626" cy="4572000"/>
          </a:xfrm>
        </p:spPr>
        <p:txBody>
          <a:bodyPr anchor="ctr">
            <a:normAutofit/>
          </a:bodyPr>
          <a:lstStyle/>
          <a:p>
            <a:r>
              <a:rPr lang="en-US" sz="3600">
                <a:solidFill>
                  <a:srgbClr val="EBEBEB"/>
                </a:solidFill>
              </a:rPr>
              <a:t>Group Mortgage Redemption Assurance Scheme (GMRA)</a:t>
            </a:r>
          </a:p>
        </p:txBody>
      </p:sp>
      <p:sp>
        <p:nvSpPr>
          <p:cNvPr id="20" name="Freeform: Shape 19">
            <a:extLst>
              <a:ext uri="{FF2B5EF4-FFF2-40B4-BE49-F238E27FC236}">
                <a16:creationId xmlns:a16="http://schemas.microsoft.com/office/drawing/2014/main" id="{E625979B-5325-4898-8EF9-5C174B1921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11">
            <a:extLst>
              <a:ext uri="{FF2B5EF4-FFF2-40B4-BE49-F238E27FC236}">
                <a16:creationId xmlns:a16="http://schemas.microsoft.com/office/drawing/2014/main" id="{34B22E2B-30D5-47A4-97C5-091EA1ABC7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22" name="Rectangle 21">
            <a:extLst>
              <a:ext uri="{FF2B5EF4-FFF2-40B4-BE49-F238E27FC236}">
                <a16:creationId xmlns:a16="http://schemas.microsoft.com/office/drawing/2014/main" id="{9B6DA3CD-A002-40ED-8194-B4E637BD76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23" name="Content Placeholder 2">
            <a:extLst>
              <a:ext uri="{FF2B5EF4-FFF2-40B4-BE49-F238E27FC236}">
                <a16:creationId xmlns:a16="http://schemas.microsoft.com/office/drawing/2014/main" id="{45BB83EC-AF39-7B62-787C-73FF3238B9EA}"/>
              </a:ext>
            </a:extLst>
          </p:cNvPr>
          <p:cNvGraphicFramePr>
            <a:graphicFrameLocks noGrp="1"/>
          </p:cNvGraphicFramePr>
          <p:nvPr>
            <p:ph idx="1"/>
            <p:extLst>
              <p:ext uri="{D42A27DB-BD31-4B8C-83A1-F6EECF244321}">
                <p14:modId xmlns:p14="http://schemas.microsoft.com/office/powerpoint/2010/main" val="3368647938"/>
              </p:ext>
            </p:extLst>
          </p:nvPr>
        </p:nvGraphicFramePr>
        <p:xfrm>
          <a:off x="4284662" y="21336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909706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E3A446B6-2204-48B8-A7C5-606E45BCA1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E7A5FD-8891-4334-39D9-36953DFAC054}"/>
              </a:ext>
            </a:extLst>
          </p:cNvPr>
          <p:cNvSpPr>
            <a:spLocks noGrp="1"/>
          </p:cNvSpPr>
          <p:nvPr>
            <p:ph type="title"/>
          </p:nvPr>
        </p:nvSpPr>
        <p:spPr>
          <a:xfrm>
            <a:off x="648929" y="965201"/>
            <a:ext cx="3505495" cy="4773612"/>
          </a:xfrm>
        </p:spPr>
        <p:txBody>
          <a:bodyPr anchor="ctr">
            <a:normAutofit/>
          </a:bodyPr>
          <a:lstStyle/>
          <a:p>
            <a:r>
              <a:rPr lang="en-US">
                <a:solidFill>
                  <a:srgbClr val="EBEBEB"/>
                </a:solidFill>
              </a:rPr>
              <a:t>IB HOME LOAN TO ( NON RESIDENT INDIANS)</a:t>
            </a:r>
          </a:p>
        </p:txBody>
      </p:sp>
      <p:sp>
        <p:nvSpPr>
          <p:cNvPr id="30" name="Rectangle 29">
            <a:extLst>
              <a:ext uri="{FF2B5EF4-FFF2-40B4-BE49-F238E27FC236}">
                <a16:creationId xmlns:a16="http://schemas.microsoft.com/office/drawing/2014/main" id="{FBF70932-2C39-4BA6-AA08-EF3AD899CB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2" name="Rounded Rectangle 9">
            <a:extLst>
              <a:ext uri="{FF2B5EF4-FFF2-40B4-BE49-F238E27FC236}">
                <a16:creationId xmlns:a16="http://schemas.microsoft.com/office/drawing/2014/main" id="{0FD39269-4644-4CAE-8A56-899A62A9C7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02302A5-B07A-48BB-9A56-89192DCCAB1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23" name="Content Placeholder 2">
            <a:extLst>
              <a:ext uri="{FF2B5EF4-FFF2-40B4-BE49-F238E27FC236}">
                <a16:creationId xmlns:a16="http://schemas.microsoft.com/office/drawing/2014/main" id="{6B269DDE-7363-845F-A15F-614911B4A1AA}"/>
              </a:ext>
            </a:extLst>
          </p:cNvPr>
          <p:cNvGraphicFramePr>
            <a:graphicFrameLocks noGrp="1"/>
          </p:cNvGraphicFramePr>
          <p:nvPr>
            <p:ph idx="1"/>
            <p:extLst>
              <p:ext uri="{D42A27DB-BD31-4B8C-83A1-F6EECF244321}">
                <p14:modId xmlns:p14="http://schemas.microsoft.com/office/powerpoint/2010/main" val="300168639"/>
              </p:ext>
            </p:extLst>
          </p:nvPr>
        </p:nvGraphicFramePr>
        <p:xfrm>
          <a:off x="4803353" y="14224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068954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B9538A-2A89-47DD-996C-7D2BE2AB6C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9B0D0E-62C9-14CD-A5F3-B66A34FBEE6E}"/>
              </a:ext>
            </a:extLst>
          </p:cNvPr>
          <p:cNvSpPr>
            <a:spLocks noGrp="1"/>
          </p:cNvSpPr>
          <p:nvPr>
            <p:ph type="title"/>
          </p:nvPr>
        </p:nvSpPr>
        <p:spPr>
          <a:xfrm>
            <a:off x="643855" y="1447800"/>
            <a:ext cx="3108626" cy="4572000"/>
          </a:xfrm>
        </p:spPr>
        <p:txBody>
          <a:bodyPr anchor="ctr">
            <a:normAutofit/>
          </a:bodyPr>
          <a:lstStyle/>
          <a:p>
            <a:r>
              <a:rPr lang="en-US" sz="3600" dirty="0">
                <a:solidFill>
                  <a:srgbClr val="EBEBEB"/>
                </a:solidFill>
              </a:rPr>
              <a:t>Age of Applicant:</a:t>
            </a:r>
          </a:p>
        </p:txBody>
      </p:sp>
      <p:sp>
        <p:nvSpPr>
          <p:cNvPr id="11" name="Freeform: Shape 10">
            <a:extLst>
              <a:ext uri="{FF2B5EF4-FFF2-40B4-BE49-F238E27FC236}">
                <a16:creationId xmlns:a16="http://schemas.microsoft.com/office/drawing/2014/main" id="{E625979B-5325-4898-8EF9-5C174B1921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1">
            <a:extLst>
              <a:ext uri="{FF2B5EF4-FFF2-40B4-BE49-F238E27FC236}">
                <a16:creationId xmlns:a16="http://schemas.microsoft.com/office/drawing/2014/main" id="{34B22E2B-30D5-47A4-97C5-091EA1ABC7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5" name="Rectangle 14">
            <a:extLst>
              <a:ext uri="{FF2B5EF4-FFF2-40B4-BE49-F238E27FC236}">
                <a16:creationId xmlns:a16="http://schemas.microsoft.com/office/drawing/2014/main" id="{9B6DA3CD-A002-40ED-8194-B4E637BD76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749F7179-3086-343C-07EC-6B97A00D6826}"/>
              </a:ext>
            </a:extLst>
          </p:cNvPr>
          <p:cNvGraphicFramePr>
            <a:graphicFrameLocks noGrp="1"/>
          </p:cNvGraphicFramePr>
          <p:nvPr>
            <p:ph idx="1"/>
            <p:extLst>
              <p:ext uri="{D42A27DB-BD31-4B8C-83A1-F6EECF244321}">
                <p14:modId xmlns:p14="http://schemas.microsoft.com/office/powerpoint/2010/main" val="2867869993"/>
              </p:ext>
            </p:extLst>
          </p:nvPr>
        </p:nvGraphicFramePr>
        <p:xfrm>
          <a:off x="4161310" y="-2"/>
          <a:ext cx="6496050" cy="6391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2869816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7594FC8B-8CD2-407F-94F1-9C71F5AEC2B6}"/>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5" name="Picture 24">
            <a:extLst>
              <a:ext uri="{FF2B5EF4-FFF2-40B4-BE49-F238E27FC236}">
                <a16:creationId xmlns:a16="http://schemas.microsoft.com/office/drawing/2014/main" id="{DBABC971-8D40-4A4F-AC60-28B9172789B9}"/>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7" name="Oval 26">
            <a:extLst>
              <a:ext uri="{FF2B5EF4-FFF2-40B4-BE49-F238E27FC236}">
                <a16:creationId xmlns:a16="http://schemas.microsoft.com/office/drawing/2014/main" id="{B9C04DC5-313B-4FE4-B868-5672A37641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8" name="Picture 27">
            <a:extLst>
              <a:ext uri="{FF2B5EF4-FFF2-40B4-BE49-F238E27FC236}">
                <a16:creationId xmlns:a16="http://schemas.microsoft.com/office/drawing/2014/main" id="{791AE23E-90C9-4963-96E2-8DADBFC3BC09}"/>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9" name="Picture 28">
            <a:extLst>
              <a:ext uri="{FF2B5EF4-FFF2-40B4-BE49-F238E27FC236}">
                <a16:creationId xmlns:a16="http://schemas.microsoft.com/office/drawing/2014/main" id="{C5F93E90-4379-4AAC-B021-E5FA6D974AED}"/>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0" name="Rectangle 29">
            <a:extLst>
              <a:ext uri="{FF2B5EF4-FFF2-40B4-BE49-F238E27FC236}">
                <a16:creationId xmlns:a16="http://schemas.microsoft.com/office/drawing/2014/main" id="{329FDD08-42D8-4AFF-90E5-5DAA5BC4CBD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3A4BE94-C0D5-CE5E-D1C1-B52EB6DE0365}"/>
              </a:ext>
            </a:extLst>
          </p:cNvPr>
          <p:cNvSpPr>
            <a:spLocks noGrp="1"/>
          </p:cNvSpPr>
          <p:nvPr>
            <p:ph type="title"/>
          </p:nvPr>
        </p:nvSpPr>
        <p:spPr>
          <a:xfrm>
            <a:off x="5176283" y="684060"/>
            <a:ext cx="5604429" cy="3066507"/>
          </a:xfrm>
        </p:spPr>
        <p:txBody>
          <a:bodyPr vert="horz" lIns="91440" tIns="45720" rIns="91440" bIns="45720" rtlCol="0" anchor="b">
            <a:normAutofit/>
          </a:bodyPr>
          <a:lstStyle/>
          <a:p>
            <a:r>
              <a:rPr lang="en-US" sz="6600" dirty="0"/>
              <a:t>Repayment Period</a:t>
            </a:r>
          </a:p>
        </p:txBody>
      </p:sp>
      <p:sp>
        <p:nvSpPr>
          <p:cNvPr id="3" name="Content Placeholder 2">
            <a:extLst>
              <a:ext uri="{FF2B5EF4-FFF2-40B4-BE49-F238E27FC236}">
                <a16:creationId xmlns:a16="http://schemas.microsoft.com/office/drawing/2014/main" id="{964E58C5-27A9-6BAB-B68A-0588B0F900E8}"/>
              </a:ext>
            </a:extLst>
          </p:cNvPr>
          <p:cNvSpPr>
            <a:spLocks noGrp="1"/>
          </p:cNvSpPr>
          <p:nvPr>
            <p:ph idx="1"/>
          </p:nvPr>
        </p:nvSpPr>
        <p:spPr>
          <a:xfrm>
            <a:off x="5347733" y="3698987"/>
            <a:ext cx="5604429" cy="1621508"/>
          </a:xfrm>
        </p:spPr>
        <p:txBody>
          <a:bodyPr vert="horz" lIns="91440" tIns="45720" rIns="91440" bIns="45720" rtlCol="0" anchor="t">
            <a:normAutofit/>
          </a:bodyPr>
          <a:lstStyle/>
          <a:p>
            <a:pPr marL="0" indent="0">
              <a:buNone/>
            </a:pPr>
            <a:r>
              <a:rPr lang="en-US" sz="1800" cap="all" dirty="0">
                <a:solidFill>
                  <a:schemeClr val="accent1"/>
                </a:solidFill>
              </a:rPr>
              <a:t>Maximum 20 years, including holiday period </a:t>
            </a:r>
          </a:p>
        </p:txBody>
      </p:sp>
      <p:sp>
        <p:nvSpPr>
          <p:cNvPr id="22" name="Rectangle 21">
            <a:extLst>
              <a:ext uri="{FF2B5EF4-FFF2-40B4-BE49-F238E27FC236}">
                <a16:creationId xmlns:a16="http://schemas.microsoft.com/office/drawing/2014/main" id="{B12FE664-7AE1-4FD5-8D98-7169F9B2FDA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4447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36">
            <a:extLst>
              <a:ext uri="{FF2B5EF4-FFF2-40B4-BE49-F238E27FC236}">
                <a16:creationId xmlns:a16="http://schemas.microsoft.com/office/drawing/2014/main" id="{07FB68D8-E42A-45A3-85FF-A75B3E77B9F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20355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6" name="Freeform 5">
            <a:extLst>
              <a:ext uri="{FF2B5EF4-FFF2-40B4-BE49-F238E27FC236}">
                <a16:creationId xmlns:a16="http://schemas.microsoft.com/office/drawing/2014/main" id="{378AFD60-F48C-4B53-86B2-50EA0728E28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144846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txBody>
          <a:bodyPr/>
          <a:lstStyle/>
          <a:p>
            <a:endParaRPr lang="en-US"/>
          </a:p>
        </p:txBody>
      </p:sp>
      <p:pic>
        <p:nvPicPr>
          <p:cNvPr id="7" name="Graphic 6" descr="Yuan">
            <a:extLst>
              <a:ext uri="{FF2B5EF4-FFF2-40B4-BE49-F238E27FC236}">
                <a16:creationId xmlns:a16="http://schemas.microsoft.com/office/drawing/2014/main" id="{099F759B-D20F-5E03-A575-45B7CABDEEE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643854" y="1433353"/>
            <a:ext cx="3990829" cy="3990829"/>
          </a:xfrm>
          <a:prstGeom prst="rect">
            <a:avLst/>
          </a:prstGeom>
          <a:effectLst/>
        </p:spPr>
      </p:pic>
    </p:spTree>
    <p:extLst>
      <p:ext uri="{BB962C8B-B14F-4D97-AF65-F5344CB8AC3E}">
        <p14:creationId xmlns:p14="http://schemas.microsoft.com/office/powerpoint/2010/main" val="40940130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B51BD8-F284-57FA-25DB-FF68776C8DC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09B682B-5067-060C-7D86-2A8A966848E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96478067-7103-FA93-5771-AD6F05174C0A}"/>
              </a:ext>
            </a:extLst>
          </p:cNvPr>
          <p:cNvSpPr>
            <a:spLocks noGrp="1"/>
          </p:cNvSpPr>
          <p:nvPr>
            <p:ph type="title"/>
          </p:nvPr>
        </p:nvSpPr>
        <p:spPr>
          <a:xfrm>
            <a:off x="216051" y="240792"/>
            <a:ext cx="3108626" cy="1149096"/>
          </a:xfrm>
        </p:spPr>
        <p:txBody>
          <a:bodyPr anchor="ctr">
            <a:normAutofit/>
          </a:bodyPr>
          <a:lstStyle/>
          <a:p>
            <a:r>
              <a:rPr lang="en-US" sz="3600" dirty="0">
                <a:solidFill>
                  <a:srgbClr val="EBEBEB"/>
                </a:solidFill>
              </a:rPr>
              <a:t>Moratorium</a:t>
            </a:r>
          </a:p>
        </p:txBody>
      </p:sp>
      <p:sp>
        <p:nvSpPr>
          <p:cNvPr id="18" name="Freeform: Shape 17">
            <a:extLst>
              <a:ext uri="{FF2B5EF4-FFF2-40B4-BE49-F238E27FC236}">
                <a16:creationId xmlns:a16="http://schemas.microsoft.com/office/drawing/2014/main" id="{6D0CBFB3-2530-C9C6-2A96-E556F29DE3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9" name="Freeform 11">
            <a:extLst>
              <a:ext uri="{FF2B5EF4-FFF2-40B4-BE49-F238E27FC236}">
                <a16:creationId xmlns:a16="http://schemas.microsoft.com/office/drawing/2014/main" id="{04E903C2-EA08-C048-244E-2F1237929F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 name="Rectangle 19">
            <a:extLst>
              <a:ext uri="{FF2B5EF4-FFF2-40B4-BE49-F238E27FC236}">
                <a16:creationId xmlns:a16="http://schemas.microsoft.com/office/drawing/2014/main" id="{050C8965-572D-35AD-B092-93ACED8F179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aphicFrame>
        <p:nvGraphicFramePr>
          <p:cNvPr id="4" name="Content Placeholder 3">
            <a:extLst>
              <a:ext uri="{FF2B5EF4-FFF2-40B4-BE49-F238E27FC236}">
                <a16:creationId xmlns:a16="http://schemas.microsoft.com/office/drawing/2014/main" id="{1EE4AC8D-58C2-4D0D-EF1C-F11FE33A511E}"/>
              </a:ext>
            </a:extLst>
          </p:cNvPr>
          <p:cNvGraphicFramePr>
            <a:graphicFrameLocks noGrp="1"/>
          </p:cNvGraphicFramePr>
          <p:nvPr>
            <p:ph idx="1"/>
            <p:extLst>
              <p:ext uri="{D42A27DB-BD31-4B8C-83A1-F6EECF244321}">
                <p14:modId xmlns:p14="http://schemas.microsoft.com/office/powerpoint/2010/main" val="2145825126"/>
              </p:ext>
            </p:extLst>
          </p:nvPr>
        </p:nvGraphicFramePr>
        <p:xfrm>
          <a:off x="3008375" y="0"/>
          <a:ext cx="8115237" cy="6333423"/>
        </p:xfrm>
        <a:graphic>
          <a:graphicData uri="http://schemas.openxmlformats.org/drawingml/2006/table">
            <a:tbl>
              <a:tblPr firstRow="1" bandRow="1">
                <a:tableStyleId>{5C22544A-7EE6-4342-B048-85BDC9FD1C3A}</a:tableStyleId>
              </a:tblPr>
              <a:tblGrid>
                <a:gridCol w="2909644">
                  <a:extLst>
                    <a:ext uri="{9D8B030D-6E8A-4147-A177-3AD203B41FA5}">
                      <a16:colId xmlns:a16="http://schemas.microsoft.com/office/drawing/2014/main" val="1029040050"/>
                    </a:ext>
                  </a:extLst>
                </a:gridCol>
                <a:gridCol w="2741180">
                  <a:extLst>
                    <a:ext uri="{9D8B030D-6E8A-4147-A177-3AD203B41FA5}">
                      <a16:colId xmlns:a16="http://schemas.microsoft.com/office/drawing/2014/main" val="3410734131"/>
                    </a:ext>
                  </a:extLst>
                </a:gridCol>
                <a:gridCol w="2464413">
                  <a:extLst>
                    <a:ext uri="{9D8B030D-6E8A-4147-A177-3AD203B41FA5}">
                      <a16:colId xmlns:a16="http://schemas.microsoft.com/office/drawing/2014/main" val="700889899"/>
                    </a:ext>
                  </a:extLst>
                </a:gridCol>
              </a:tblGrid>
              <a:tr h="793574">
                <a:tc>
                  <a:txBody>
                    <a:bodyPr/>
                    <a:lstStyle/>
                    <a:p>
                      <a:r>
                        <a:rPr lang="en-US" sz="1400"/>
                        <a:t>Details of underlying transaction  </a:t>
                      </a:r>
                    </a:p>
                  </a:txBody>
                  <a:tcPr marL="69353" marR="69353" marT="34676" marB="34676"/>
                </a:tc>
                <a:tc>
                  <a:txBody>
                    <a:bodyPr/>
                    <a:lstStyle/>
                    <a:p>
                      <a:r>
                        <a:rPr lang="en-US" sz="1400"/>
                        <a:t>Holiday period </a:t>
                      </a:r>
                    </a:p>
                  </a:txBody>
                  <a:tcPr marL="69353" marR="69353" marT="34676" marB="34676"/>
                </a:tc>
                <a:tc>
                  <a:txBody>
                    <a:bodyPr/>
                    <a:lstStyle/>
                    <a:p>
                      <a:r>
                        <a:rPr lang="en-US" sz="1400"/>
                        <a:t>Sanctioning Authority</a:t>
                      </a:r>
                    </a:p>
                  </a:txBody>
                  <a:tcPr marL="69353" marR="69353" marT="34676" marB="34676"/>
                </a:tc>
                <a:extLst>
                  <a:ext uri="{0D108BD9-81ED-4DB2-BD59-A6C34878D82A}">
                    <a16:rowId xmlns:a16="http://schemas.microsoft.com/office/drawing/2014/main" val="2831965918"/>
                  </a:ext>
                </a:extLst>
              </a:tr>
              <a:tr h="1426903">
                <a:tc>
                  <a:txBody>
                    <a:bodyPr/>
                    <a:lstStyle/>
                    <a:p>
                      <a:r>
                        <a:rPr lang="en-US" sz="1400"/>
                        <a:t>Outright purchase of house/flat</a:t>
                      </a:r>
                    </a:p>
                  </a:txBody>
                  <a:tcPr marL="69353" marR="69353" marT="34676" marB="34676"/>
                </a:tc>
                <a:tc>
                  <a:txBody>
                    <a:bodyPr/>
                    <a:lstStyle/>
                    <a:p>
                      <a:r>
                        <a:rPr lang="en-US" sz="1400" dirty="0"/>
                        <a:t>Nil. However, on case to case basis, maximum 6 months can be permitted </a:t>
                      </a:r>
                    </a:p>
                  </a:txBody>
                  <a:tcPr marL="69353" marR="69353" marT="34676" marB="34676"/>
                </a:tc>
                <a:tc>
                  <a:txBody>
                    <a:bodyPr/>
                    <a:lstStyle/>
                    <a:p>
                      <a:r>
                        <a:rPr lang="en-US" sz="1400"/>
                        <a:t>Respective Sanctioning Authority</a:t>
                      </a:r>
                    </a:p>
                  </a:txBody>
                  <a:tcPr marL="69353" marR="69353" marT="34676" marB="34676"/>
                </a:tc>
                <a:extLst>
                  <a:ext uri="{0D108BD9-81ED-4DB2-BD59-A6C34878D82A}">
                    <a16:rowId xmlns:a16="http://schemas.microsoft.com/office/drawing/2014/main" val="1041179315"/>
                  </a:ext>
                </a:extLst>
              </a:tr>
              <a:tr h="1115292">
                <a:tc>
                  <a:txBody>
                    <a:bodyPr/>
                    <a:lstStyle/>
                    <a:p>
                      <a:r>
                        <a:rPr lang="en-US" sz="1400" dirty="0"/>
                        <a:t>For construction of house on the plot already owned by the applicant </a:t>
                      </a:r>
                    </a:p>
                  </a:txBody>
                  <a:tcPr marL="69353" marR="69353" marT="34676" marB="34676"/>
                </a:tc>
                <a:tc>
                  <a:txBody>
                    <a:bodyPr/>
                    <a:lstStyle/>
                    <a:p>
                      <a:r>
                        <a:rPr lang="en-US" sz="1400"/>
                        <a:t>Maximum 18 months </a:t>
                      </a:r>
                    </a:p>
                  </a:txBody>
                  <a:tcPr marL="69353" marR="69353" marT="34676" marB="34676"/>
                </a:tc>
                <a:tc>
                  <a:txBody>
                    <a:bodyPr/>
                    <a:lstStyle/>
                    <a:p>
                      <a:r>
                        <a:rPr lang="en-US" sz="1400"/>
                        <a:t>Respective Sanctioning Authority </a:t>
                      </a:r>
                    </a:p>
                  </a:txBody>
                  <a:tcPr marL="69353" marR="69353" marT="34676" marB="34676"/>
                </a:tc>
                <a:extLst>
                  <a:ext uri="{0D108BD9-81ED-4DB2-BD59-A6C34878D82A}">
                    <a16:rowId xmlns:a16="http://schemas.microsoft.com/office/drawing/2014/main" val="1113103217"/>
                  </a:ext>
                </a:extLst>
              </a:tr>
              <a:tr h="1758729">
                <a:tc>
                  <a:txBody>
                    <a:bodyPr/>
                    <a:lstStyle/>
                    <a:p>
                      <a:r>
                        <a:rPr lang="en-US" sz="1400"/>
                        <a:t>Purchase of Plot and construction of house thereof / flat under construction by promoters / developers</a:t>
                      </a:r>
                    </a:p>
                  </a:txBody>
                  <a:tcPr marL="69353" marR="69353" marT="34676" marB="34676"/>
                </a:tc>
                <a:tc>
                  <a:txBody>
                    <a:bodyPr/>
                    <a:lstStyle/>
                    <a:p>
                      <a:r>
                        <a:rPr lang="en-US" sz="1400"/>
                        <a:t>Maximum 24 months </a:t>
                      </a:r>
                    </a:p>
                  </a:txBody>
                  <a:tcPr marL="69353" marR="69353" marT="34676" marB="34676"/>
                </a:tc>
                <a:tc>
                  <a:txBody>
                    <a:bodyPr/>
                    <a:lstStyle/>
                    <a:p>
                      <a:r>
                        <a:rPr lang="en-US" sz="1400"/>
                        <a:t>Respective Sanctioning Authority</a:t>
                      </a:r>
                    </a:p>
                  </a:txBody>
                  <a:tcPr marL="69353" marR="69353" marT="34676" marB="34676"/>
                </a:tc>
                <a:extLst>
                  <a:ext uri="{0D108BD9-81ED-4DB2-BD59-A6C34878D82A}">
                    <a16:rowId xmlns:a16="http://schemas.microsoft.com/office/drawing/2014/main" val="1919927738"/>
                  </a:ext>
                </a:extLst>
              </a:tr>
              <a:tr h="767071">
                <a:tc rowSpan="2">
                  <a:txBody>
                    <a:bodyPr/>
                    <a:lstStyle/>
                    <a:p>
                      <a:r>
                        <a:rPr lang="en-US" sz="1400"/>
                        <a:t>Flat under construction - in case of bigger projects </a:t>
                      </a:r>
                    </a:p>
                  </a:txBody>
                  <a:tcPr marL="69353" marR="69353" marT="34676" marB="34676"/>
                </a:tc>
                <a:tc>
                  <a:txBody>
                    <a:bodyPr/>
                    <a:lstStyle/>
                    <a:p>
                      <a:r>
                        <a:rPr lang="en-US" sz="1400"/>
                        <a:t>maximum 36 months</a:t>
                      </a:r>
                    </a:p>
                  </a:txBody>
                  <a:tcPr marL="69353" marR="69353" marT="34676" marB="34676"/>
                </a:tc>
                <a:tc>
                  <a:txBody>
                    <a:bodyPr/>
                    <a:lstStyle/>
                    <a:p>
                      <a:r>
                        <a:rPr lang="en-US" sz="1400"/>
                        <a:t>RAPCLCC and above </a:t>
                      </a:r>
                    </a:p>
                  </a:txBody>
                  <a:tcPr marL="69353" marR="69353" marT="34676" marB="34676"/>
                </a:tc>
                <a:extLst>
                  <a:ext uri="{0D108BD9-81ED-4DB2-BD59-A6C34878D82A}">
                    <a16:rowId xmlns:a16="http://schemas.microsoft.com/office/drawing/2014/main" val="3845522192"/>
                  </a:ext>
                </a:extLst>
              </a:tr>
              <a:tr h="471854">
                <a:tc vMerge="1">
                  <a:txBody>
                    <a:bodyPr/>
                    <a:lstStyle/>
                    <a:p>
                      <a:endParaRPr lang="en-US" dirty="0"/>
                    </a:p>
                  </a:txBody>
                  <a:tcPr/>
                </a:tc>
                <a:tc>
                  <a:txBody>
                    <a:bodyPr/>
                    <a:lstStyle/>
                    <a:p>
                      <a:r>
                        <a:rPr lang="en-US" sz="1400"/>
                        <a:t>Above 36 months</a:t>
                      </a:r>
                    </a:p>
                  </a:txBody>
                  <a:tcPr marL="69353" marR="69353" marT="34676" marB="34676"/>
                </a:tc>
                <a:tc>
                  <a:txBody>
                    <a:bodyPr/>
                    <a:lstStyle/>
                    <a:p>
                      <a:r>
                        <a:rPr lang="en-US" sz="1400" dirty="0"/>
                        <a:t>ZLCC and above</a:t>
                      </a:r>
                    </a:p>
                  </a:txBody>
                  <a:tcPr marL="69353" marR="69353" marT="34676" marB="34676"/>
                </a:tc>
                <a:extLst>
                  <a:ext uri="{0D108BD9-81ED-4DB2-BD59-A6C34878D82A}">
                    <a16:rowId xmlns:a16="http://schemas.microsoft.com/office/drawing/2014/main" val="3230989535"/>
                  </a:ext>
                </a:extLst>
              </a:tr>
            </a:tbl>
          </a:graphicData>
        </a:graphic>
      </p:graphicFrame>
    </p:spTree>
    <p:extLst>
      <p:ext uri="{BB962C8B-B14F-4D97-AF65-F5344CB8AC3E}">
        <p14:creationId xmlns:p14="http://schemas.microsoft.com/office/powerpoint/2010/main" val="334033842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89B-5730-F8B8-63EA-FF67B7682AE5}"/>
              </a:ext>
            </a:extLst>
          </p:cNvPr>
          <p:cNvSpPr>
            <a:spLocks noGrp="1"/>
          </p:cNvSpPr>
          <p:nvPr>
            <p:ph type="title"/>
          </p:nvPr>
        </p:nvSpPr>
        <p:spPr>
          <a:xfrm>
            <a:off x="646111" y="452718"/>
            <a:ext cx="9404723" cy="1400530"/>
          </a:xfrm>
        </p:spPr>
        <p:txBody>
          <a:bodyPr>
            <a:normAutofit/>
          </a:bodyPr>
          <a:lstStyle/>
          <a:p>
            <a:r>
              <a:rPr lang="en-US" dirty="0"/>
              <a:t>LOAN FOR PURCHASE OF HOUSE SITE / PLOT BY RESIDENTS / NRIs</a:t>
            </a:r>
          </a:p>
        </p:txBody>
      </p:sp>
      <p:graphicFrame>
        <p:nvGraphicFramePr>
          <p:cNvPr id="4" name="Content Placeholder 3">
            <a:extLst>
              <a:ext uri="{FF2B5EF4-FFF2-40B4-BE49-F238E27FC236}">
                <a16:creationId xmlns:a16="http://schemas.microsoft.com/office/drawing/2014/main" id="{A5074EE1-2E26-56DD-51FA-91B6BA53B0B5}"/>
              </a:ext>
            </a:extLst>
          </p:cNvPr>
          <p:cNvGraphicFramePr>
            <a:graphicFrameLocks noGrp="1"/>
          </p:cNvGraphicFramePr>
          <p:nvPr>
            <p:ph idx="1"/>
            <p:extLst>
              <p:ext uri="{D42A27DB-BD31-4B8C-83A1-F6EECF244321}">
                <p14:modId xmlns:p14="http://schemas.microsoft.com/office/powerpoint/2010/main" val="2563170726"/>
              </p:ext>
            </p:extLst>
          </p:nvPr>
        </p:nvGraphicFramePr>
        <p:xfrm>
          <a:off x="727718" y="2795960"/>
          <a:ext cx="9241139" cy="3246502"/>
        </p:xfrm>
        <a:graphic>
          <a:graphicData uri="http://schemas.openxmlformats.org/drawingml/2006/table">
            <a:tbl>
              <a:tblPr firstRow="1" bandRow="1">
                <a:solidFill>
                  <a:schemeClr val="tx1">
                    <a:lumMod val="75000"/>
                    <a:lumOff val="25000"/>
                  </a:schemeClr>
                </a:solidFill>
                <a:tableStyleId>{5C22544A-7EE6-4342-B048-85BDC9FD1C3A}</a:tableStyleId>
              </a:tblPr>
              <a:tblGrid>
                <a:gridCol w="2913065">
                  <a:extLst>
                    <a:ext uri="{9D8B030D-6E8A-4147-A177-3AD203B41FA5}">
                      <a16:colId xmlns:a16="http://schemas.microsoft.com/office/drawing/2014/main" val="431510819"/>
                    </a:ext>
                  </a:extLst>
                </a:gridCol>
                <a:gridCol w="6328074">
                  <a:extLst>
                    <a:ext uri="{9D8B030D-6E8A-4147-A177-3AD203B41FA5}">
                      <a16:colId xmlns:a16="http://schemas.microsoft.com/office/drawing/2014/main" val="11821961"/>
                    </a:ext>
                  </a:extLst>
                </a:gridCol>
              </a:tblGrid>
              <a:tr h="1401890">
                <a:tc>
                  <a:txBody>
                    <a:bodyPr/>
                    <a:lstStyle/>
                    <a:p>
                      <a:r>
                        <a:rPr lang="en-US" sz="3300" b="1" cap="none" spc="0">
                          <a:solidFill>
                            <a:schemeClr val="bg1"/>
                          </a:solidFill>
                        </a:rPr>
                        <a:t>Eligible Borrower</a:t>
                      </a:r>
                    </a:p>
                  </a:txBody>
                  <a:tcPr marL="132017" marR="379042" marT="37719" marB="282893" anchor="b">
                    <a:lnL w="12700" cap="flat" cmpd="sng" algn="ctr">
                      <a:solidFill>
                        <a:schemeClr val="bg1"/>
                      </a:solidFill>
                      <a:prstDash val="solid"/>
                    </a:lnL>
                    <a:lnR w="12700" cmpd="sng">
                      <a:noFill/>
                      <a:prstDash val="solid"/>
                    </a:lnR>
                    <a:lnT w="9525" cap="flat" cmpd="sng" algn="ctr">
                      <a:noFill/>
                      <a:prstDash val="solid"/>
                    </a:lnT>
                    <a:lnB w="12700" cmpd="sng">
                      <a:noFill/>
                      <a:prstDash val="solid"/>
                    </a:lnB>
                    <a:solidFill>
                      <a:schemeClr val="tx1">
                        <a:lumMod val="75000"/>
                        <a:lumOff val="25000"/>
                      </a:schemeClr>
                    </a:solidFill>
                  </a:tcPr>
                </a:tc>
                <a:tc>
                  <a:txBody>
                    <a:bodyPr/>
                    <a:lstStyle/>
                    <a:p>
                      <a:r>
                        <a:rPr lang="en-US" sz="3300" b="1" cap="none" spc="0">
                          <a:solidFill>
                            <a:schemeClr val="bg1"/>
                          </a:solidFill>
                        </a:rPr>
                        <a:t>As applicable to Home loan to Residents / NRIs</a:t>
                      </a:r>
                    </a:p>
                  </a:txBody>
                  <a:tcPr marL="132017" marR="379042" marT="37719" marB="282893" anchor="b">
                    <a:lnL w="12700" cmpd="sng">
                      <a:noFill/>
                      <a:prstDash val="solid"/>
                    </a:lnL>
                    <a:lnR w="12700" cmpd="sng">
                      <a:noFill/>
                      <a:prstDash val="solid"/>
                    </a:lnR>
                    <a:lnT w="9525" cap="flat" cmpd="sng" algn="ctr">
                      <a:noFill/>
                      <a:prstDash val="solid"/>
                    </a:lnT>
                    <a:lnB w="12700" cmpd="sng">
                      <a:noFill/>
                      <a:prstDash val="solid"/>
                    </a:lnB>
                    <a:solidFill>
                      <a:schemeClr val="tx1">
                        <a:lumMod val="75000"/>
                        <a:lumOff val="25000"/>
                      </a:schemeClr>
                    </a:solidFill>
                  </a:tcPr>
                </a:tc>
                <a:extLst>
                  <a:ext uri="{0D108BD9-81ED-4DB2-BD59-A6C34878D82A}">
                    <a16:rowId xmlns:a16="http://schemas.microsoft.com/office/drawing/2014/main" val="2714547494"/>
                  </a:ext>
                </a:extLst>
              </a:tr>
              <a:tr h="1527620">
                <a:tc>
                  <a:txBody>
                    <a:bodyPr/>
                    <a:lstStyle/>
                    <a:p>
                      <a:r>
                        <a:rPr lang="en-US" sz="2500" cap="none" spc="0">
                          <a:solidFill>
                            <a:schemeClr val="bg1"/>
                          </a:solidFill>
                        </a:rPr>
                        <a:t>Purpose of Loan</a:t>
                      </a:r>
                    </a:p>
                  </a:txBody>
                  <a:tcPr marL="132017" marR="252695" marT="37719" marB="282893">
                    <a:lnL w="12700" cap="flat" cmpd="sng" algn="ctr">
                      <a:solidFill>
                        <a:schemeClr val="bg1"/>
                      </a:solidFill>
                      <a:prstDash val="solid"/>
                    </a:lnL>
                    <a:lnR w="12700" cmpd="sng">
                      <a:noFill/>
                      <a:prstDash val="solid"/>
                    </a:lnR>
                    <a:lnT w="12700" cmpd="sng">
                      <a:noFill/>
                      <a:prstDash val="solid"/>
                    </a:lnT>
                    <a:lnB w="12700" cmpd="sng">
                      <a:noFill/>
                      <a:prstDash val="solid"/>
                    </a:lnB>
                    <a:solidFill>
                      <a:schemeClr val="tx1">
                        <a:lumMod val="75000"/>
                        <a:lumOff val="25000"/>
                      </a:schemeClr>
                    </a:solidFill>
                  </a:tcPr>
                </a:tc>
                <a:tc>
                  <a:txBody>
                    <a:bodyPr/>
                    <a:lstStyle/>
                    <a:p>
                      <a:r>
                        <a:rPr lang="en-US" sz="2500" cap="none" spc="0">
                          <a:solidFill>
                            <a:schemeClr val="bg1"/>
                          </a:solidFill>
                        </a:rPr>
                        <a:t>Purchase of house site on ownership basis (not on lease basis) layout of which is duly approved by competent authority </a:t>
                      </a:r>
                    </a:p>
                  </a:txBody>
                  <a:tcPr marL="132017" marR="252695" marT="37719" marB="282893">
                    <a:lnL w="12700" cmpd="sng">
                      <a:noFill/>
                      <a:prstDash val="solid"/>
                    </a:lnL>
                    <a:lnR w="12700" cmpd="sng">
                      <a:noFill/>
                      <a:prstDash val="solid"/>
                    </a:lnR>
                    <a:lnT w="12700" cmpd="sng">
                      <a:noFill/>
                      <a:prstDash val="solid"/>
                    </a:lnT>
                    <a:lnB w="12700" cmpd="sng">
                      <a:noFill/>
                      <a:prstDash val="solid"/>
                    </a:lnB>
                    <a:solidFill>
                      <a:schemeClr val="tx1">
                        <a:lumMod val="75000"/>
                        <a:lumOff val="25000"/>
                      </a:schemeClr>
                    </a:solidFill>
                  </a:tcPr>
                </a:tc>
                <a:extLst>
                  <a:ext uri="{0D108BD9-81ED-4DB2-BD59-A6C34878D82A}">
                    <a16:rowId xmlns:a16="http://schemas.microsoft.com/office/drawing/2014/main" val="163559527"/>
                  </a:ext>
                </a:extLst>
              </a:tr>
            </a:tbl>
          </a:graphicData>
        </a:graphic>
      </p:graphicFrame>
    </p:spTree>
    <p:extLst>
      <p:ext uri="{BB962C8B-B14F-4D97-AF65-F5344CB8AC3E}">
        <p14:creationId xmlns:p14="http://schemas.microsoft.com/office/powerpoint/2010/main" val="16390871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13C9C0A-47AD-49A5-838A-A43281BDCDA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4" name="Freeform 7">
            <a:extLst>
              <a:ext uri="{FF2B5EF4-FFF2-40B4-BE49-F238E27FC236}">
                <a16:creationId xmlns:a16="http://schemas.microsoft.com/office/drawing/2014/main" id="{79507746-2C84-4EB6-B021-47E5289106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E6DDD28-B5DB-6576-90EE-95F7AFF85D96}"/>
              </a:ext>
            </a:extLst>
          </p:cNvPr>
          <p:cNvSpPr>
            <a:spLocks noGrp="1"/>
          </p:cNvSpPr>
          <p:nvPr>
            <p:ph type="title"/>
          </p:nvPr>
        </p:nvSpPr>
        <p:spPr>
          <a:xfrm>
            <a:off x="648930" y="629267"/>
            <a:ext cx="9252154" cy="1016654"/>
          </a:xfrm>
        </p:spPr>
        <p:txBody>
          <a:bodyPr>
            <a:normAutofit/>
          </a:bodyPr>
          <a:lstStyle/>
          <a:p>
            <a:r>
              <a:rPr lang="en-US">
                <a:solidFill>
                  <a:srgbClr val="EBEBEB"/>
                </a:solidFill>
              </a:rPr>
              <a:t>Quantum of loan(Plot)</a:t>
            </a:r>
          </a:p>
        </p:txBody>
      </p:sp>
      <p:sp>
        <p:nvSpPr>
          <p:cNvPr id="26" name="Rectangle 25">
            <a:extLst>
              <a:ext uri="{FF2B5EF4-FFF2-40B4-BE49-F238E27FC236}">
                <a16:creationId xmlns:a16="http://schemas.microsoft.com/office/drawing/2014/main" id="{7B0D28F5-B926-4D9B-9413-91E73A4C62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Freeform: Shape 27">
            <a:extLst>
              <a:ext uri="{FF2B5EF4-FFF2-40B4-BE49-F238E27FC236}">
                <a16:creationId xmlns:a16="http://schemas.microsoft.com/office/drawing/2014/main" id="{2B3D24C5-CE61-47C8-A0D0-C767528D12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US"/>
          </a:p>
        </p:txBody>
      </p:sp>
      <p:graphicFrame>
        <p:nvGraphicFramePr>
          <p:cNvPr id="17" name="Content Placeholder 2">
            <a:extLst>
              <a:ext uri="{FF2B5EF4-FFF2-40B4-BE49-F238E27FC236}">
                <a16:creationId xmlns:a16="http://schemas.microsoft.com/office/drawing/2014/main" id="{6562E254-4AF7-87D4-59B3-48D0DF039308}"/>
              </a:ext>
            </a:extLst>
          </p:cNvPr>
          <p:cNvGraphicFramePr>
            <a:graphicFrameLocks noGrp="1"/>
          </p:cNvGraphicFramePr>
          <p:nvPr>
            <p:ph idx="1"/>
            <p:extLst>
              <p:ext uri="{D42A27DB-BD31-4B8C-83A1-F6EECF244321}">
                <p14:modId xmlns:p14="http://schemas.microsoft.com/office/powerpoint/2010/main" val="3333257335"/>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629482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B9538A-2A89-47DD-996C-7D2BE2AB6C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6C9E6C-7510-278B-DA8B-689DB99EBF6B}"/>
              </a:ext>
            </a:extLst>
          </p:cNvPr>
          <p:cNvSpPr>
            <a:spLocks noGrp="1"/>
          </p:cNvSpPr>
          <p:nvPr>
            <p:ph type="title"/>
          </p:nvPr>
        </p:nvSpPr>
        <p:spPr>
          <a:xfrm>
            <a:off x="643855" y="1447800"/>
            <a:ext cx="3108626" cy="4572000"/>
          </a:xfrm>
        </p:spPr>
        <p:txBody>
          <a:bodyPr anchor="ctr">
            <a:normAutofit/>
          </a:bodyPr>
          <a:lstStyle/>
          <a:p>
            <a:r>
              <a:rPr lang="en-US" sz="3600">
                <a:solidFill>
                  <a:srgbClr val="EBEBEB"/>
                </a:solidFill>
              </a:rPr>
              <a:t>Margin/ ROI</a:t>
            </a:r>
          </a:p>
        </p:txBody>
      </p:sp>
      <p:sp>
        <p:nvSpPr>
          <p:cNvPr id="11" name="Freeform: Shape 10">
            <a:extLst>
              <a:ext uri="{FF2B5EF4-FFF2-40B4-BE49-F238E27FC236}">
                <a16:creationId xmlns:a16="http://schemas.microsoft.com/office/drawing/2014/main" id="{E625979B-5325-4898-8EF9-5C174B1921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1">
            <a:extLst>
              <a:ext uri="{FF2B5EF4-FFF2-40B4-BE49-F238E27FC236}">
                <a16:creationId xmlns:a16="http://schemas.microsoft.com/office/drawing/2014/main" id="{34B22E2B-30D5-47A4-97C5-091EA1ABC7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5" name="Rectangle 14">
            <a:extLst>
              <a:ext uri="{FF2B5EF4-FFF2-40B4-BE49-F238E27FC236}">
                <a16:creationId xmlns:a16="http://schemas.microsoft.com/office/drawing/2014/main" id="{9B6DA3CD-A002-40ED-8194-B4E637BD76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4" name="Content Placeholder 3">
            <a:extLst>
              <a:ext uri="{FF2B5EF4-FFF2-40B4-BE49-F238E27FC236}">
                <a16:creationId xmlns:a16="http://schemas.microsoft.com/office/drawing/2014/main" id="{F7AA11F6-F827-B538-278D-200BE49A6AF9}"/>
              </a:ext>
            </a:extLst>
          </p:cNvPr>
          <p:cNvGraphicFramePr>
            <a:graphicFrameLocks noGrp="1"/>
          </p:cNvGraphicFramePr>
          <p:nvPr>
            <p:ph idx="1"/>
            <p:extLst>
              <p:ext uri="{D42A27DB-BD31-4B8C-83A1-F6EECF244321}">
                <p14:modId xmlns:p14="http://schemas.microsoft.com/office/powerpoint/2010/main" val="151011692"/>
              </p:ext>
            </p:extLst>
          </p:nvPr>
        </p:nvGraphicFramePr>
        <p:xfrm>
          <a:off x="4161310" y="1143000"/>
          <a:ext cx="6496051" cy="1893845"/>
        </p:xfrm>
        <a:graphic>
          <a:graphicData uri="http://schemas.openxmlformats.org/drawingml/2006/table">
            <a:tbl>
              <a:tblPr firstRow="1" bandRow="1">
                <a:tableStyleId>{5C22544A-7EE6-4342-B048-85BDC9FD1C3A}</a:tableStyleId>
              </a:tblPr>
              <a:tblGrid>
                <a:gridCol w="1445209">
                  <a:extLst>
                    <a:ext uri="{9D8B030D-6E8A-4147-A177-3AD203B41FA5}">
                      <a16:colId xmlns:a16="http://schemas.microsoft.com/office/drawing/2014/main" val="2807386335"/>
                    </a:ext>
                  </a:extLst>
                </a:gridCol>
                <a:gridCol w="5050842">
                  <a:extLst>
                    <a:ext uri="{9D8B030D-6E8A-4147-A177-3AD203B41FA5}">
                      <a16:colId xmlns:a16="http://schemas.microsoft.com/office/drawing/2014/main" val="939691761"/>
                    </a:ext>
                  </a:extLst>
                </a:gridCol>
              </a:tblGrid>
              <a:tr h="787329">
                <a:tc>
                  <a:txBody>
                    <a:bodyPr/>
                    <a:lstStyle/>
                    <a:p>
                      <a:r>
                        <a:rPr lang="en-US" sz="2100" b="1" dirty="0">
                          <a:solidFill>
                            <a:schemeClr val="tx1"/>
                          </a:solidFill>
                        </a:rPr>
                        <a:t>MARGIN</a:t>
                      </a:r>
                    </a:p>
                  </a:txBody>
                  <a:tcPr marL="106396" marR="106396" marT="53198" marB="53198">
                    <a:lnL>
                      <a:noFill/>
                    </a:lnL>
                    <a:lnR>
                      <a:noFill/>
                    </a:lnR>
                    <a:lnT>
                      <a:noFill/>
                    </a:lnT>
                    <a:lnB w="19050">
                      <a:solidFill>
                        <a:schemeClr val="accent1"/>
                      </a:solidFill>
                    </a:lnB>
                    <a:noFill/>
                  </a:tcPr>
                </a:tc>
                <a:tc>
                  <a:txBody>
                    <a:bodyPr/>
                    <a:lstStyle/>
                    <a:p>
                      <a:r>
                        <a:rPr lang="en-US" sz="2100" b="1">
                          <a:solidFill>
                            <a:schemeClr val="tx1"/>
                          </a:solidFill>
                        </a:rPr>
                        <a:t>Minimum 25% for residents and NRIs on the Cost of the Plot.</a:t>
                      </a:r>
                    </a:p>
                  </a:txBody>
                  <a:tcPr marL="106396" marR="106396" marT="53198" marB="53198">
                    <a:lnL>
                      <a:noFill/>
                    </a:lnL>
                    <a:lnR>
                      <a:noFill/>
                    </a:lnR>
                    <a:lnT>
                      <a:noFill/>
                    </a:lnT>
                    <a:lnB w="19050">
                      <a:solidFill>
                        <a:schemeClr val="accent1"/>
                      </a:solidFill>
                    </a:lnB>
                    <a:noFill/>
                  </a:tcPr>
                </a:tc>
                <a:extLst>
                  <a:ext uri="{0D108BD9-81ED-4DB2-BD59-A6C34878D82A}">
                    <a16:rowId xmlns:a16="http://schemas.microsoft.com/office/drawing/2014/main" val="3105416456"/>
                  </a:ext>
                </a:extLst>
              </a:tr>
              <a:tr h="1106516">
                <a:tc>
                  <a:txBody>
                    <a:bodyPr/>
                    <a:lstStyle/>
                    <a:p>
                      <a:r>
                        <a:rPr lang="en-US" sz="2100">
                          <a:solidFill>
                            <a:schemeClr val="tx1"/>
                          </a:solidFill>
                        </a:rPr>
                        <a:t>Rate of Interest</a:t>
                      </a:r>
                    </a:p>
                  </a:txBody>
                  <a:tcPr marL="106396" marR="106396" marT="53198" marB="53198">
                    <a:lnL>
                      <a:noFill/>
                    </a:lnL>
                    <a:lnR>
                      <a:noFill/>
                    </a:lnR>
                    <a:lnT w="19050">
                      <a:solidFill>
                        <a:schemeClr val="accent1"/>
                      </a:solidFill>
                    </a:lnT>
                    <a:lnB w="12700">
                      <a:solidFill>
                        <a:schemeClr val="accent1"/>
                      </a:solidFill>
                    </a:lnB>
                    <a:noFill/>
                  </a:tcPr>
                </a:tc>
                <a:tc>
                  <a:txBody>
                    <a:bodyPr/>
                    <a:lstStyle/>
                    <a:p>
                      <a:r>
                        <a:rPr lang="en-US" sz="2100" dirty="0">
                          <a:solidFill>
                            <a:schemeClr val="tx1"/>
                          </a:solidFill>
                        </a:rPr>
                        <a:t>Plot loan carry additional interest of 1% over and above the applicable interest rate for Home loan</a:t>
                      </a:r>
                    </a:p>
                  </a:txBody>
                  <a:tcPr marL="106396" marR="106396" marT="53198" marB="53198">
                    <a:lnL>
                      <a:noFill/>
                    </a:lnL>
                    <a:lnR>
                      <a:noFill/>
                    </a:lnR>
                    <a:lnT w="19050">
                      <a:solidFill>
                        <a:schemeClr val="accent1"/>
                      </a:solidFill>
                    </a:lnT>
                    <a:lnB w="12700">
                      <a:solidFill>
                        <a:schemeClr val="accent1"/>
                      </a:solidFill>
                    </a:lnB>
                    <a:noFill/>
                  </a:tcPr>
                </a:tc>
                <a:extLst>
                  <a:ext uri="{0D108BD9-81ED-4DB2-BD59-A6C34878D82A}">
                    <a16:rowId xmlns:a16="http://schemas.microsoft.com/office/drawing/2014/main" val="2023244913"/>
                  </a:ext>
                </a:extLst>
              </a:tr>
            </a:tbl>
          </a:graphicData>
        </a:graphic>
      </p:graphicFrame>
    </p:spTree>
    <p:extLst>
      <p:ext uri="{BB962C8B-B14F-4D97-AF65-F5344CB8AC3E}">
        <p14:creationId xmlns:p14="http://schemas.microsoft.com/office/powerpoint/2010/main" val="119817709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13C9C0A-47AD-49A5-838A-A43281BDCDA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Freeform 7">
            <a:extLst>
              <a:ext uri="{FF2B5EF4-FFF2-40B4-BE49-F238E27FC236}">
                <a16:creationId xmlns:a16="http://schemas.microsoft.com/office/drawing/2014/main" id="{79507746-2C84-4EB6-B021-47E5289106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09E17EB0-585E-FB08-D109-20585BC97D67}"/>
              </a:ext>
            </a:extLst>
          </p:cNvPr>
          <p:cNvSpPr>
            <a:spLocks noGrp="1"/>
          </p:cNvSpPr>
          <p:nvPr>
            <p:ph type="title"/>
          </p:nvPr>
        </p:nvSpPr>
        <p:spPr>
          <a:xfrm>
            <a:off x="648930" y="629267"/>
            <a:ext cx="9252154" cy="1016654"/>
          </a:xfrm>
        </p:spPr>
        <p:txBody>
          <a:bodyPr>
            <a:normAutofit/>
          </a:bodyPr>
          <a:lstStyle/>
          <a:p>
            <a:r>
              <a:rPr lang="en-US">
                <a:solidFill>
                  <a:srgbClr val="EBEBEB"/>
                </a:solidFill>
              </a:rPr>
              <a:t>Repayment Period</a:t>
            </a:r>
          </a:p>
        </p:txBody>
      </p:sp>
      <p:sp>
        <p:nvSpPr>
          <p:cNvPr id="13" name="Rectangle 12">
            <a:extLst>
              <a:ext uri="{FF2B5EF4-FFF2-40B4-BE49-F238E27FC236}">
                <a16:creationId xmlns:a16="http://schemas.microsoft.com/office/drawing/2014/main" id="{7B0D28F5-B926-4D9B-9413-91E73A4C62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Shape 14">
            <a:extLst>
              <a:ext uri="{FF2B5EF4-FFF2-40B4-BE49-F238E27FC236}">
                <a16:creationId xmlns:a16="http://schemas.microsoft.com/office/drawing/2014/main" id="{2B3D24C5-CE61-47C8-A0D0-C767528D12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812FA96D-9671-56B0-60B8-01B78FAAA4A0}"/>
              </a:ext>
            </a:extLst>
          </p:cNvPr>
          <p:cNvGraphicFramePr>
            <a:graphicFrameLocks noGrp="1"/>
          </p:cNvGraphicFramePr>
          <p:nvPr>
            <p:ph idx="1"/>
            <p:extLst>
              <p:ext uri="{D42A27DB-BD31-4B8C-83A1-F6EECF244321}">
                <p14:modId xmlns:p14="http://schemas.microsoft.com/office/powerpoint/2010/main" val="170571697"/>
              </p:ext>
            </p:extLst>
          </p:nvPr>
        </p:nvGraphicFramePr>
        <p:xfrm>
          <a:off x="-439401" y="2530474"/>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484575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8B9538A-2A89-47DD-996C-7D2BE2AB6C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DD63BC-345F-7430-B4A0-FF2BD3ECCAB1}"/>
              </a:ext>
            </a:extLst>
          </p:cNvPr>
          <p:cNvSpPr>
            <a:spLocks noGrp="1"/>
          </p:cNvSpPr>
          <p:nvPr>
            <p:ph type="title"/>
          </p:nvPr>
        </p:nvSpPr>
        <p:spPr>
          <a:xfrm>
            <a:off x="289196" y="231648"/>
            <a:ext cx="3108626" cy="2657856"/>
          </a:xfrm>
        </p:spPr>
        <p:txBody>
          <a:bodyPr anchor="ctr">
            <a:normAutofit/>
          </a:bodyPr>
          <a:lstStyle/>
          <a:p>
            <a:r>
              <a:rPr lang="en-US" sz="3600" dirty="0">
                <a:solidFill>
                  <a:srgbClr val="EBEBEB"/>
                </a:solidFill>
              </a:rPr>
              <a:t>IB IMPROVE</a:t>
            </a:r>
          </a:p>
        </p:txBody>
      </p:sp>
      <p:sp>
        <p:nvSpPr>
          <p:cNvPr id="18" name="Freeform: Shape 17">
            <a:extLst>
              <a:ext uri="{FF2B5EF4-FFF2-40B4-BE49-F238E27FC236}">
                <a16:creationId xmlns:a16="http://schemas.microsoft.com/office/drawing/2014/main" id="{E625979B-5325-4898-8EF9-5C174B1921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1">
            <a:extLst>
              <a:ext uri="{FF2B5EF4-FFF2-40B4-BE49-F238E27FC236}">
                <a16:creationId xmlns:a16="http://schemas.microsoft.com/office/drawing/2014/main" id="{34B22E2B-30D5-47A4-97C5-091EA1ABC7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20" name="Rectangle 19">
            <a:extLst>
              <a:ext uri="{FF2B5EF4-FFF2-40B4-BE49-F238E27FC236}">
                <a16:creationId xmlns:a16="http://schemas.microsoft.com/office/drawing/2014/main" id="{9B6DA3CD-A002-40ED-8194-B4E637BD76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4" name="Content Placeholder 3">
            <a:extLst>
              <a:ext uri="{FF2B5EF4-FFF2-40B4-BE49-F238E27FC236}">
                <a16:creationId xmlns:a16="http://schemas.microsoft.com/office/drawing/2014/main" id="{7775DAD2-D280-AD69-C426-3F900196E5D6}"/>
              </a:ext>
            </a:extLst>
          </p:cNvPr>
          <p:cNvGraphicFramePr>
            <a:graphicFrameLocks noGrp="1"/>
          </p:cNvGraphicFramePr>
          <p:nvPr>
            <p:ph idx="1"/>
            <p:extLst>
              <p:ext uri="{D42A27DB-BD31-4B8C-83A1-F6EECF244321}">
                <p14:modId xmlns:p14="http://schemas.microsoft.com/office/powerpoint/2010/main" val="1086390238"/>
              </p:ext>
            </p:extLst>
          </p:nvPr>
        </p:nvGraphicFramePr>
        <p:xfrm>
          <a:off x="3118104" y="20180"/>
          <a:ext cx="7900416" cy="5137262"/>
        </p:xfrm>
        <a:graphic>
          <a:graphicData uri="http://schemas.openxmlformats.org/drawingml/2006/table">
            <a:tbl>
              <a:tblPr firstRow="1" bandRow="1">
                <a:tableStyleId>{5C22544A-7EE6-4342-B048-85BDC9FD1C3A}</a:tableStyleId>
              </a:tblPr>
              <a:tblGrid>
                <a:gridCol w="1695169">
                  <a:extLst>
                    <a:ext uri="{9D8B030D-6E8A-4147-A177-3AD203B41FA5}">
                      <a16:colId xmlns:a16="http://schemas.microsoft.com/office/drawing/2014/main" val="1743589937"/>
                    </a:ext>
                  </a:extLst>
                </a:gridCol>
                <a:gridCol w="6205247">
                  <a:extLst>
                    <a:ext uri="{9D8B030D-6E8A-4147-A177-3AD203B41FA5}">
                      <a16:colId xmlns:a16="http://schemas.microsoft.com/office/drawing/2014/main" val="1672773512"/>
                    </a:ext>
                  </a:extLst>
                </a:gridCol>
              </a:tblGrid>
              <a:tr h="2071587">
                <a:tc>
                  <a:txBody>
                    <a:bodyPr/>
                    <a:lstStyle/>
                    <a:p>
                      <a:r>
                        <a:rPr lang="en-US" sz="1500"/>
                        <a:t>ELGIBILILTY</a:t>
                      </a:r>
                    </a:p>
                  </a:txBody>
                  <a:tcPr marL="76725" marR="76725" marT="38363" marB="38363"/>
                </a:tc>
                <a:tc>
                  <a:txBody>
                    <a:bodyPr/>
                    <a:lstStyle/>
                    <a:p>
                      <a:r>
                        <a:rPr lang="en-US" sz="1500"/>
                        <a:t>Existing Home Loan borrowers (both residents &amp; non-residents) including our staff members. </a:t>
                      </a:r>
                    </a:p>
                    <a:p>
                      <a:r>
                        <a:rPr lang="en-US" sz="1500"/>
                        <a:t>Prospective home loan borrowers who are salaried class customers / professionals / business people. </a:t>
                      </a:r>
                    </a:p>
                    <a:p>
                      <a:endParaRPr lang="en-US" sz="1500"/>
                    </a:p>
                    <a:p>
                      <a:r>
                        <a:rPr lang="en-US" sz="1500"/>
                        <a:t>Our staff members who had availed SHL are also eligible to avail against extension of EM of SHL property. </a:t>
                      </a:r>
                    </a:p>
                  </a:txBody>
                  <a:tcPr marL="76725" marR="76725" marT="38363" marB="38363"/>
                </a:tc>
                <a:extLst>
                  <a:ext uri="{0D108BD9-81ED-4DB2-BD59-A6C34878D82A}">
                    <a16:rowId xmlns:a16="http://schemas.microsoft.com/office/drawing/2014/main" val="1227237725"/>
                  </a:ext>
                </a:extLst>
              </a:tr>
              <a:tr h="3065675">
                <a:tc>
                  <a:txBody>
                    <a:bodyPr/>
                    <a:lstStyle/>
                    <a:p>
                      <a:r>
                        <a:rPr lang="en-US" sz="1500"/>
                        <a:t>Purpose </a:t>
                      </a:r>
                      <a:endParaRPr lang="en-US" sz="1500" dirty="0"/>
                    </a:p>
                  </a:txBody>
                  <a:tcPr marL="76725" marR="76725" marT="38363" marB="38363"/>
                </a:tc>
                <a:tc>
                  <a:txBody>
                    <a:bodyPr/>
                    <a:lstStyle/>
                    <a:p>
                      <a:pPr marL="285750" indent="-285750">
                        <a:buFont typeface="Arial" panose="020B0604020202020204" pitchFamily="34" charset="0"/>
                        <a:buChar char="•"/>
                      </a:pPr>
                      <a:r>
                        <a:rPr lang="en-US" sz="1500" dirty="0"/>
                        <a:t>Purchase of household furniture, interior decorations, Air-Conditioners,</a:t>
                      </a:r>
                    </a:p>
                    <a:p>
                      <a:pPr marL="285750" indent="-285750">
                        <a:buFont typeface="Arial" panose="020B0604020202020204" pitchFamily="34" charset="0"/>
                        <a:buChar char="•"/>
                      </a:pPr>
                      <a:r>
                        <a:rPr lang="en-US" sz="1500" dirty="0"/>
                        <a:t>Kitchen chimney, modern gadgets for kitchen/modular kitchen &amp; piped gas supply/cost of digging bore well, with suitable water lifting devices like jet pump set, compressor, solar system and immersible pump set. </a:t>
                      </a:r>
                    </a:p>
                    <a:p>
                      <a:pPr marL="285750" indent="-285750">
                        <a:buFont typeface="Arial" panose="020B0604020202020204" pitchFamily="34" charset="0"/>
                        <a:buChar char="•"/>
                      </a:pPr>
                      <a:r>
                        <a:rPr lang="en-US" sz="1500" dirty="0"/>
                        <a:t>Branches can include the cost of Rooftop Solar PV Home Lighting System as an eligible item for providing loans to all eligible applicants (as part of the total project cost) under Home Loan / Home Improve Schemes </a:t>
                      </a:r>
                    </a:p>
                  </a:txBody>
                  <a:tcPr marL="76725" marR="76725" marT="38363" marB="38363"/>
                </a:tc>
                <a:extLst>
                  <a:ext uri="{0D108BD9-81ED-4DB2-BD59-A6C34878D82A}">
                    <a16:rowId xmlns:a16="http://schemas.microsoft.com/office/drawing/2014/main" val="953941528"/>
                  </a:ext>
                </a:extLst>
              </a:tr>
            </a:tbl>
          </a:graphicData>
        </a:graphic>
      </p:graphicFrame>
    </p:spTree>
    <p:extLst>
      <p:ext uri="{BB962C8B-B14F-4D97-AF65-F5344CB8AC3E}">
        <p14:creationId xmlns:p14="http://schemas.microsoft.com/office/powerpoint/2010/main" val="261268226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FB30E-F653-DBC8-FC8C-63C22F59FC8C}"/>
              </a:ext>
            </a:extLst>
          </p:cNvPr>
          <p:cNvSpPr>
            <a:spLocks noGrp="1"/>
          </p:cNvSpPr>
          <p:nvPr>
            <p:ph type="title"/>
          </p:nvPr>
        </p:nvSpPr>
        <p:spPr>
          <a:xfrm>
            <a:off x="4770317" y="90562"/>
            <a:ext cx="4767471" cy="1641986"/>
          </a:xfrm>
        </p:spPr>
        <p:txBody>
          <a:bodyPr>
            <a:normAutofit/>
          </a:bodyPr>
          <a:lstStyle/>
          <a:p>
            <a:r>
              <a:rPr lang="en-US" dirty="0"/>
              <a:t>Quantum of Loan</a:t>
            </a:r>
          </a:p>
        </p:txBody>
      </p:sp>
      <p:pic>
        <p:nvPicPr>
          <p:cNvPr id="5" name="Picture 4" descr="White calculator">
            <a:extLst>
              <a:ext uri="{FF2B5EF4-FFF2-40B4-BE49-F238E27FC236}">
                <a16:creationId xmlns:a16="http://schemas.microsoft.com/office/drawing/2014/main" id="{58631457-E452-7F11-8A0B-1A23EC8E4B2E}"/>
              </a:ext>
            </a:extLst>
          </p:cNvPr>
          <p:cNvPicPr>
            <a:picLocks noChangeAspect="1"/>
          </p:cNvPicPr>
          <p:nvPr/>
        </p:nvPicPr>
        <p:blipFill>
          <a:blip r:embed="rId3"/>
          <a:srcRect l="8729" r="46160" b="-1"/>
          <a:stretch/>
        </p:blipFill>
        <p:spPr>
          <a:xfrm>
            <a:off x="-1" y="10"/>
            <a:ext cx="4634680" cy="6857990"/>
          </a:xfrm>
          <a:prstGeom prst="rect">
            <a:avLst/>
          </a:prstGeom>
        </p:spPr>
      </p:pic>
      <p:sp>
        <p:nvSpPr>
          <p:cNvPr id="3" name="Content Placeholder 2">
            <a:extLst>
              <a:ext uri="{FF2B5EF4-FFF2-40B4-BE49-F238E27FC236}">
                <a16:creationId xmlns:a16="http://schemas.microsoft.com/office/drawing/2014/main" id="{2AEE0C96-B2E5-99F0-305D-FFFAD0BA53E0}"/>
              </a:ext>
            </a:extLst>
          </p:cNvPr>
          <p:cNvSpPr>
            <a:spLocks noGrp="1"/>
          </p:cNvSpPr>
          <p:nvPr>
            <p:ph idx="1"/>
          </p:nvPr>
        </p:nvSpPr>
        <p:spPr>
          <a:xfrm>
            <a:off x="4233673" y="1001028"/>
            <a:ext cx="7056280" cy="4515852"/>
          </a:xfrm>
        </p:spPr>
        <p:txBody>
          <a:bodyPr>
            <a:normAutofit/>
          </a:bodyPr>
          <a:lstStyle/>
          <a:p>
            <a:pPr>
              <a:lnSpc>
                <a:spcPct val="90000"/>
              </a:lnSpc>
            </a:pPr>
            <a:r>
              <a:rPr lang="en-US" sz="1700" dirty="0"/>
              <a:t>Based on the monthly NTHP maximum of Rs.300 lakhs.</a:t>
            </a:r>
          </a:p>
          <a:p>
            <a:pPr>
              <a:lnSpc>
                <a:spcPct val="90000"/>
              </a:lnSpc>
            </a:pPr>
            <a:r>
              <a:rPr lang="en-US" sz="1700" dirty="0"/>
              <a:t> Income of Spouse / Other Co-applicants whose income was reckoned for calculation of Home Loan eligibility / recovery can be included for availing this facility also. </a:t>
            </a:r>
          </a:p>
          <a:p>
            <a:pPr>
              <a:lnSpc>
                <a:spcPct val="90000"/>
              </a:lnSpc>
            </a:pPr>
            <a:r>
              <a:rPr lang="en-US" sz="1700" dirty="0"/>
              <a:t>Income of spouse / adult children can be included even if not originally reckoned for Home Loan. </a:t>
            </a:r>
          </a:p>
          <a:p>
            <a:pPr>
              <a:lnSpc>
                <a:spcPct val="90000"/>
              </a:lnSpc>
            </a:pPr>
            <a:r>
              <a:rPr lang="en-US" sz="1700" dirty="0"/>
              <a:t>However, income of other relatives cannot be added afresh for availing this facility. </a:t>
            </a:r>
          </a:p>
        </p:txBody>
      </p:sp>
    </p:spTree>
    <p:extLst>
      <p:ext uri="{BB962C8B-B14F-4D97-AF65-F5344CB8AC3E}">
        <p14:creationId xmlns:p14="http://schemas.microsoft.com/office/powerpoint/2010/main" val="29341158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13C9C0A-47AD-49A5-838A-A43281BDCDA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9" name="Freeform 7">
            <a:extLst>
              <a:ext uri="{FF2B5EF4-FFF2-40B4-BE49-F238E27FC236}">
                <a16:creationId xmlns:a16="http://schemas.microsoft.com/office/drawing/2014/main" id="{79507746-2C84-4EB6-B021-47E5289106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9FC14E8C-4840-48A4-113B-2C8070F08EE2}"/>
              </a:ext>
            </a:extLst>
          </p:cNvPr>
          <p:cNvSpPr>
            <a:spLocks noGrp="1"/>
          </p:cNvSpPr>
          <p:nvPr>
            <p:ph type="title"/>
          </p:nvPr>
        </p:nvSpPr>
        <p:spPr>
          <a:xfrm>
            <a:off x="648930" y="629267"/>
            <a:ext cx="9252154" cy="1016654"/>
          </a:xfrm>
        </p:spPr>
        <p:txBody>
          <a:bodyPr>
            <a:normAutofit/>
          </a:bodyPr>
          <a:lstStyle/>
          <a:p>
            <a:r>
              <a:rPr lang="en-US">
                <a:solidFill>
                  <a:srgbClr val="EBEBEB"/>
                </a:solidFill>
              </a:rPr>
              <a:t>MARGIN/TAKE HOME/REPAYMENT</a:t>
            </a:r>
          </a:p>
        </p:txBody>
      </p:sp>
      <p:sp>
        <p:nvSpPr>
          <p:cNvPr id="20" name="Rectangle 19">
            <a:extLst>
              <a:ext uri="{FF2B5EF4-FFF2-40B4-BE49-F238E27FC236}">
                <a16:creationId xmlns:a16="http://schemas.microsoft.com/office/drawing/2014/main" id="{7B0D28F5-B926-4D9B-9413-91E73A4C62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Freeform: Shape 20">
            <a:extLst>
              <a:ext uri="{FF2B5EF4-FFF2-40B4-BE49-F238E27FC236}">
                <a16:creationId xmlns:a16="http://schemas.microsoft.com/office/drawing/2014/main" id="{2B3D24C5-CE61-47C8-A0D0-C767528D12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US"/>
          </a:p>
        </p:txBody>
      </p:sp>
      <p:graphicFrame>
        <p:nvGraphicFramePr>
          <p:cNvPr id="5" name="Content Placeholder 4">
            <a:extLst>
              <a:ext uri="{FF2B5EF4-FFF2-40B4-BE49-F238E27FC236}">
                <a16:creationId xmlns:a16="http://schemas.microsoft.com/office/drawing/2014/main" id="{F8F66748-E415-FAE4-CA98-12975CE38303}"/>
              </a:ext>
            </a:extLst>
          </p:cNvPr>
          <p:cNvGraphicFramePr>
            <a:graphicFrameLocks noGrp="1"/>
          </p:cNvGraphicFramePr>
          <p:nvPr>
            <p:ph idx="1"/>
            <p:extLst>
              <p:ext uri="{D42A27DB-BD31-4B8C-83A1-F6EECF244321}">
                <p14:modId xmlns:p14="http://schemas.microsoft.com/office/powerpoint/2010/main" val="435382817"/>
              </p:ext>
            </p:extLst>
          </p:nvPr>
        </p:nvGraphicFramePr>
        <p:xfrm>
          <a:off x="365466" y="1772267"/>
          <a:ext cx="10895371" cy="3100350"/>
        </p:xfrm>
        <a:graphic>
          <a:graphicData uri="http://schemas.openxmlformats.org/drawingml/2006/table">
            <a:tbl>
              <a:tblPr firstRow="1" bandRow="1">
                <a:tableStyleId>{00A15C55-8517-42AA-B614-E9B94910E393}</a:tableStyleId>
              </a:tblPr>
              <a:tblGrid>
                <a:gridCol w="2677632">
                  <a:extLst>
                    <a:ext uri="{9D8B030D-6E8A-4147-A177-3AD203B41FA5}">
                      <a16:colId xmlns:a16="http://schemas.microsoft.com/office/drawing/2014/main" val="3572616468"/>
                    </a:ext>
                  </a:extLst>
                </a:gridCol>
                <a:gridCol w="8217739">
                  <a:extLst>
                    <a:ext uri="{9D8B030D-6E8A-4147-A177-3AD203B41FA5}">
                      <a16:colId xmlns:a16="http://schemas.microsoft.com/office/drawing/2014/main" val="318146570"/>
                    </a:ext>
                  </a:extLst>
                </a:gridCol>
              </a:tblGrid>
              <a:tr h="483743">
                <a:tc>
                  <a:txBody>
                    <a:bodyPr/>
                    <a:lstStyle/>
                    <a:p>
                      <a:r>
                        <a:rPr lang="en-US" sz="2200"/>
                        <a:t>MARIN</a:t>
                      </a:r>
                    </a:p>
                  </a:txBody>
                  <a:tcPr marL="109941" marR="109941" marT="54971" marB="54971"/>
                </a:tc>
                <a:tc>
                  <a:txBody>
                    <a:bodyPr/>
                    <a:lstStyle/>
                    <a:p>
                      <a:r>
                        <a:rPr lang="en-US" sz="2200" dirty="0"/>
                        <a:t>15% of cost of the articles to be purchased under the loan.</a:t>
                      </a:r>
                    </a:p>
                  </a:txBody>
                  <a:tcPr marL="109941" marR="109941" marT="54971" marB="54971"/>
                </a:tc>
                <a:extLst>
                  <a:ext uri="{0D108BD9-81ED-4DB2-BD59-A6C34878D82A}">
                    <a16:rowId xmlns:a16="http://schemas.microsoft.com/office/drawing/2014/main" val="2406815260"/>
                  </a:ext>
                </a:extLst>
              </a:tr>
              <a:tr h="2132864">
                <a:tc>
                  <a:txBody>
                    <a:bodyPr/>
                    <a:lstStyle/>
                    <a:p>
                      <a:r>
                        <a:rPr lang="en-US" sz="2200"/>
                        <a:t>TAKE HOME</a:t>
                      </a:r>
                    </a:p>
                  </a:txBody>
                  <a:tcPr marL="109941" marR="109941" marT="54971" marB="54971"/>
                </a:tc>
                <a:tc>
                  <a:txBody>
                    <a:bodyPr/>
                    <a:lstStyle/>
                    <a:p>
                      <a:pPr marL="285750" indent="-285750">
                        <a:buFont typeface="Arial" panose="020B0604020202020204" pitchFamily="34" charset="0"/>
                        <a:buChar char="•"/>
                      </a:pPr>
                      <a:r>
                        <a:rPr lang="en-US" sz="2200" dirty="0"/>
                        <a:t>For Gross Annual Income of the Applicants (Individually of jointly) is up to Rs.15.00 lakhs, take home income should not be less </a:t>
                      </a:r>
                      <a:r>
                        <a:rPr lang="en-US" sz="2200" dirty="0">
                          <a:highlight>
                            <a:srgbClr val="00FF00"/>
                          </a:highlight>
                        </a:rPr>
                        <a:t>than 40 % </a:t>
                      </a:r>
                      <a:r>
                        <a:rPr lang="en-US" sz="2200" dirty="0"/>
                        <a:t>of the Gross Annual Income</a:t>
                      </a:r>
                    </a:p>
                    <a:p>
                      <a:pPr marL="285750" indent="-285750">
                        <a:buFont typeface="Arial" panose="020B0604020202020204" pitchFamily="34" charset="0"/>
                        <a:buChar char="•"/>
                      </a:pPr>
                      <a:r>
                        <a:rPr lang="en-US" sz="2200" dirty="0"/>
                        <a:t> Gross Annual Income of the Applicants (Individually of jointly) is more than Rs.15.00 lakhs, NTHP should not be less than R</a:t>
                      </a:r>
                      <a:r>
                        <a:rPr lang="en-US" sz="2200" dirty="0">
                          <a:highlight>
                            <a:srgbClr val="00FF00"/>
                          </a:highlight>
                        </a:rPr>
                        <a:t>s.50000 </a:t>
                      </a:r>
                      <a:r>
                        <a:rPr lang="en-US" sz="2200" dirty="0"/>
                        <a:t>per month</a:t>
                      </a:r>
                    </a:p>
                  </a:txBody>
                  <a:tcPr marL="109941" marR="109941" marT="54971" marB="54971"/>
                </a:tc>
                <a:extLst>
                  <a:ext uri="{0D108BD9-81ED-4DB2-BD59-A6C34878D82A}">
                    <a16:rowId xmlns:a16="http://schemas.microsoft.com/office/drawing/2014/main" val="2382415694"/>
                  </a:ext>
                </a:extLst>
              </a:tr>
              <a:tr h="483743">
                <a:tc>
                  <a:txBody>
                    <a:bodyPr/>
                    <a:lstStyle/>
                    <a:p>
                      <a:r>
                        <a:rPr lang="en-US" sz="2200"/>
                        <a:t>REPAYMENT</a:t>
                      </a:r>
                    </a:p>
                  </a:txBody>
                  <a:tcPr marL="109941" marR="109941" marT="54971" marB="54971"/>
                </a:tc>
                <a:tc>
                  <a:txBody>
                    <a:bodyPr/>
                    <a:lstStyle/>
                    <a:p>
                      <a:r>
                        <a:rPr lang="en-US" sz="2200" dirty="0"/>
                        <a:t>Maximum 120 months </a:t>
                      </a:r>
                    </a:p>
                  </a:txBody>
                  <a:tcPr marL="109941" marR="109941" marT="54971" marB="54971"/>
                </a:tc>
                <a:extLst>
                  <a:ext uri="{0D108BD9-81ED-4DB2-BD59-A6C34878D82A}">
                    <a16:rowId xmlns:a16="http://schemas.microsoft.com/office/drawing/2014/main" val="1586648372"/>
                  </a:ext>
                </a:extLst>
              </a:tr>
            </a:tbl>
          </a:graphicData>
        </a:graphic>
      </p:graphicFrame>
    </p:spTree>
    <p:extLst>
      <p:ext uri="{BB962C8B-B14F-4D97-AF65-F5344CB8AC3E}">
        <p14:creationId xmlns:p14="http://schemas.microsoft.com/office/powerpoint/2010/main" val="248100170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085689-791F-4B8F-9F30-12415B97D366}"/>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AA3FED7F-6821-47C0-A464-E9278B24129E}"/>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8F54B2FB-3F54-4350-8D1B-F86D677CA7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4" name="Picture 13">
            <a:extLst>
              <a:ext uri="{FF2B5EF4-FFF2-40B4-BE49-F238E27FC236}">
                <a16:creationId xmlns:a16="http://schemas.microsoft.com/office/drawing/2014/main" id="{561B34F5-88E5-4711-BC16-3005C29AD7C6}"/>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4F3661D0-2268-4D3E-88BA-0647BCBE33A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8" name="Rectangle 17">
            <a:extLst>
              <a:ext uri="{FF2B5EF4-FFF2-40B4-BE49-F238E27FC236}">
                <a16:creationId xmlns:a16="http://schemas.microsoft.com/office/drawing/2014/main" id="{DDB56DB5-0324-4F79-9AB8-CB18C1DC874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0" name="Rectangle 19">
            <a:extLst>
              <a:ext uri="{FF2B5EF4-FFF2-40B4-BE49-F238E27FC236}">
                <a16:creationId xmlns:a16="http://schemas.microsoft.com/office/drawing/2014/main" id="{A4322390-8B58-46BE-88EB-D9FD30C0874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utout of a house with shadow at the back">
            <a:extLst>
              <a:ext uri="{FF2B5EF4-FFF2-40B4-BE49-F238E27FC236}">
                <a16:creationId xmlns:a16="http://schemas.microsoft.com/office/drawing/2014/main" id="{3EB08143-D401-6643-7E02-B11931C5C906}"/>
              </a:ext>
            </a:extLst>
          </p:cNvPr>
          <p:cNvPicPr>
            <a:picLocks noChangeAspect="1"/>
          </p:cNvPicPr>
          <p:nvPr/>
        </p:nvPicPr>
        <p:blipFill>
          <a:blip r:embed="rId6">
            <a:alphaModFix amt="40000"/>
          </a:blip>
          <a:srcRect t="13127"/>
          <a:stretch/>
        </p:blipFill>
        <p:spPr>
          <a:xfrm>
            <a:off x="20" y="10"/>
            <a:ext cx="12191980" cy="6857990"/>
          </a:xfrm>
          <a:prstGeom prst="rect">
            <a:avLst/>
          </a:prstGeom>
        </p:spPr>
      </p:pic>
      <p:sp>
        <p:nvSpPr>
          <p:cNvPr id="2" name="Title 1">
            <a:extLst>
              <a:ext uri="{FF2B5EF4-FFF2-40B4-BE49-F238E27FC236}">
                <a16:creationId xmlns:a16="http://schemas.microsoft.com/office/drawing/2014/main" id="{DE9AAEF3-A5AA-B611-5495-2F644BAA6421}"/>
              </a:ext>
            </a:extLst>
          </p:cNvPr>
          <p:cNvSpPr>
            <a:spLocks noGrp="1"/>
          </p:cNvSpPr>
          <p:nvPr>
            <p:ph type="title"/>
          </p:nvPr>
        </p:nvSpPr>
        <p:spPr>
          <a:xfrm>
            <a:off x="1154955" y="1447800"/>
            <a:ext cx="8825658" cy="3329581"/>
          </a:xfrm>
        </p:spPr>
        <p:txBody>
          <a:bodyPr vert="horz" lIns="91440" tIns="45720" rIns="91440" bIns="45720" rtlCol="0" anchor="b">
            <a:normAutofit/>
          </a:bodyPr>
          <a:lstStyle/>
          <a:p>
            <a:r>
              <a:rPr lang="en-US" sz="7200" dirty="0">
                <a:solidFill>
                  <a:schemeClr val="tx1"/>
                </a:solidFill>
              </a:rPr>
              <a:t>Home Loan Enrich</a:t>
            </a:r>
          </a:p>
        </p:txBody>
      </p:sp>
      <p:sp>
        <p:nvSpPr>
          <p:cNvPr id="22" name="Rectangle 21">
            <a:extLst>
              <a:ext uri="{FF2B5EF4-FFF2-40B4-BE49-F238E27FC236}">
                <a16:creationId xmlns:a16="http://schemas.microsoft.com/office/drawing/2014/main" id="{C885E190-58DD-42DD-A4A8-401E15C92A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281714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EAAE24B-9D5F-BE44-F5A0-DF485BA568E5}"/>
              </a:ext>
            </a:extLst>
          </p:cNvPr>
          <p:cNvSpPr>
            <a:spLocks noGrp="1"/>
          </p:cNvSpPr>
          <p:nvPr>
            <p:ph type="title"/>
          </p:nvPr>
        </p:nvSpPr>
        <p:spPr>
          <a:xfrm>
            <a:off x="653143" y="1645920"/>
            <a:ext cx="3522879" cy="4470821"/>
          </a:xfrm>
        </p:spPr>
        <p:txBody>
          <a:bodyPr>
            <a:normAutofit/>
          </a:bodyPr>
          <a:lstStyle/>
          <a:p>
            <a:pPr algn="ctr"/>
            <a:r>
              <a:rPr lang="en-US" sz="4400" dirty="0">
                <a:solidFill>
                  <a:schemeClr val="tx1"/>
                </a:solidFill>
              </a:rPr>
              <a:t>Home Loan </a:t>
            </a:r>
            <a:r>
              <a:rPr lang="en-US" sz="4400" dirty="0" smtClean="0">
                <a:solidFill>
                  <a:schemeClr val="tx1"/>
                </a:solidFill>
              </a:rPr>
              <a:t>Enrich</a:t>
            </a:r>
            <a:br>
              <a:rPr lang="en-US" sz="4400" dirty="0" smtClean="0">
                <a:solidFill>
                  <a:schemeClr val="tx1"/>
                </a:solidFill>
              </a:rPr>
            </a:br>
            <a:r>
              <a:rPr lang="en-US" sz="4400" dirty="0">
                <a:solidFill>
                  <a:schemeClr val="tx1"/>
                </a:solidFill>
              </a:rPr>
              <a:t/>
            </a:r>
            <a:br>
              <a:rPr lang="en-US" sz="4400" dirty="0">
                <a:solidFill>
                  <a:schemeClr val="tx1"/>
                </a:solidFill>
              </a:rPr>
            </a:br>
            <a:endParaRPr lang="en-US" dirty="0">
              <a:solidFill>
                <a:srgbClr val="FFFFFF"/>
              </a:solidFill>
            </a:endParaRPr>
          </a:p>
        </p:txBody>
      </p:sp>
      <p:sp>
        <p:nvSpPr>
          <p:cNvPr id="17" name="Content Placeholder 2">
            <a:extLst>
              <a:ext uri="{FF2B5EF4-FFF2-40B4-BE49-F238E27FC236}">
                <a16:creationId xmlns:a16="http://schemas.microsoft.com/office/drawing/2014/main" id="{5BB214BB-242A-BE95-3A36-79D28B159E2C}"/>
              </a:ext>
            </a:extLst>
          </p:cNvPr>
          <p:cNvSpPr>
            <a:spLocks noGrp="1"/>
          </p:cNvSpPr>
          <p:nvPr>
            <p:ph idx="1"/>
          </p:nvPr>
        </p:nvSpPr>
        <p:spPr>
          <a:xfrm>
            <a:off x="4518309" y="73152"/>
            <a:ext cx="5919503" cy="5476661"/>
          </a:xfrm>
        </p:spPr>
        <p:txBody>
          <a:bodyPr>
            <a:normAutofit/>
          </a:bodyPr>
          <a:lstStyle/>
          <a:p>
            <a:pPr marL="0" indent="0">
              <a:lnSpc>
                <a:spcPct val="90000"/>
              </a:lnSpc>
              <a:buNone/>
            </a:pPr>
            <a:r>
              <a:rPr lang="en-US" sz="1800" b="1" dirty="0">
                <a:solidFill>
                  <a:srgbClr val="FF0000"/>
                </a:solidFill>
              </a:rPr>
              <a:t>Target </a:t>
            </a:r>
            <a:r>
              <a:rPr lang="en-US" sz="1800" b="1" dirty="0" smtClean="0">
                <a:solidFill>
                  <a:srgbClr val="FF0000"/>
                </a:solidFill>
              </a:rPr>
              <a:t>Group:</a:t>
            </a:r>
            <a:endParaRPr lang="en-US" sz="1800" b="1" dirty="0">
              <a:solidFill>
                <a:srgbClr val="FF0000"/>
              </a:solidFill>
            </a:endParaRPr>
          </a:p>
          <a:p>
            <a:pPr>
              <a:lnSpc>
                <a:spcPct val="90000"/>
              </a:lnSpc>
            </a:pPr>
            <a:r>
              <a:rPr lang="en-US" sz="1700" dirty="0" smtClean="0"/>
              <a:t>Resident </a:t>
            </a:r>
            <a:r>
              <a:rPr lang="en-US" sz="1700" dirty="0"/>
              <a:t>individuals &amp; NRIs having steady source of income - Salaried Class,</a:t>
            </a:r>
          </a:p>
          <a:p>
            <a:pPr>
              <a:lnSpc>
                <a:spcPct val="90000"/>
              </a:lnSpc>
            </a:pPr>
            <a:r>
              <a:rPr lang="en-US" sz="1700" dirty="0"/>
              <a:t> Businessman, Professional and Self employed people, </a:t>
            </a:r>
          </a:p>
          <a:p>
            <a:pPr>
              <a:lnSpc>
                <a:spcPct val="90000"/>
              </a:lnSpc>
            </a:pPr>
            <a:r>
              <a:rPr lang="en-US" sz="1700" dirty="0"/>
              <a:t>Pensioners - Who have put in a minimum period of confirmed service / experience of 3 years (including previous employment / experience and confirmed in the present employment). </a:t>
            </a:r>
          </a:p>
          <a:p>
            <a:pPr>
              <a:lnSpc>
                <a:spcPct val="90000"/>
              </a:lnSpc>
            </a:pPr>
            <a:r>
              <a:rPr lang="en-US" sz="1700" dirty="0"/>
              <a:t> Staff of our Bank as well as Spouse of the staff can also avail this Loan. </a:t>
            </a:r>
          </a:p>
          <a:p>
            <a:pPr>
              <a:lnSpc>
                <a:spcPct val="90000"/>
              </a:lnSpc>
            </a:pPr>
            <a:r>
              <a:rPr lang="en-US" sz="1700" dirty="0"/>
              <a:t>In such case the guarantee of Spouse / Staff is compulsory. In case of Staff related (other than spouse) loans, personal guarantee of staff need not be insisted.</a:t>
            </a:r>
          </a:p>
          <a:p>
            <a:pPr>
              <a:lnSpc>
                <a:spcPct val="90000"/>
              </a:lnSpc>
            </a:pPr>
            <a:r>
              <a:rPr lang="en-US" sz="1700" dirty="0"/>
              <a:t> Our Existing Home loan customers can also avail this loan</a:t>
            </a:r>
          </a:p>
        </p:txBody>
      </p:sp>
    </p:spTree>
    <p:extLst>
      <p:ext uri="{BB962C8B-B14F-4D97-AF65-F5344CB8AC3E}">
        <p14:creationId xmlns:p14="http://schemas.microsoft.com/office/powerpoint/2010/main" val="314485392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613C9C0A-47AD-49A5-838A-A43281BDCDA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9" name="Freeform 7">
            <a:extLst>
              <a:ext uri="{FF2B5EF4-FFF2-40B4-BE49-F238E27FC236}">
                <a16:creationId xmlns:a16="http://schemas.microsoft.com/office/drawing/2014/main" id="{79507746-2C84-4EB6-B021-47E5289106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57DCB415-DB22-0295-6885-3F811335C9CC}"/>
              </a:ext>
            </a:extLst>
          </p:cNvPr>
          <p:cNvSpPr>
            <a:spLocks noGrp="1"/>
          </p:cNvSpPr>
          <p:nvPr>
            <p:ph type="title"/>
          </p:nvPr>
        </p:nvSpPr>
        <p:spPr>
          <a:xfrm>
            <a:off x="648930" y="629267"/>
            <a:ext cx="9252154" cy="1016654"/>
          </a:xfrm>
        </p:spPr>
        <p:txBody>
          <a:bodyPr>
            <a:normAutofit/>
          </a:bodyPr>
          <a:lstStyle/>
          <a:p>
            <a:r>
              <a:rPr lang="en-US" sz="3900">
                <a:solidFill>
                  <a:srgbClr val="EBEBEB"/>
                </a:solidFill>
              </a:rPr>
              <a:t>Age/Quantum/Margin/Repayment</a:t>
            </a:r>
          </a:p>
        </p:txBody>
      </p:sp>
      <p:sp>
        <p:nvSpPr>
          <p:cNvPr id="30" name="Rectangle 29">
            <a:extLst>
              <a:ext uri="{FF2B5EF4-FFF2-40B4-BE49-F238E27FC236}">
                <a16:creationId xmlns:a16="http://schemas.microsoft.com/office/drawing/2014/main" id="{7B0D28F5-B926-4D9B-9413-91E73A4C62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Freeform: Shape 30">
            <a:extLst>
              <a:ext uri="{FF2B5EF4-FFF2-40B4-BE49-F238E27FC236}">
                <a16:creationId xmlns:a16="http://schemas.microsoft.com/office/drawing/2014/main" id="{2B3D24C5-CE61-47C8-A0D0-C767528D12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US"/>
          </a:p>
        </p:txBody>
      </p:sp>
      <p:graphicFrame>
        <p:nvGraphicFramePr>
          <p:cNvPr id="4" name="Content Placeholder 3">
            <a:extLst>
              <a:ext uri="{FF2B5EF4-FFF2-40B4-BE49-F238E27FC236}">
                <a16:creationId xmlns:a16="http://schemas.microsoft.com/office/drawing/2014/main" id="{CEF0F437-D25B-7022-4FC8-677E4E3E6FC2}"/>
              </a:ext>
            </a:extLst>
          </p:cNvPr>
          <p:cNvGraphicFramePr>
            <a:graphicFrameLocks noGrp="1"/>
          </p:cNvGraphicFramePr>
          <p:nvPr>
            <p:ph idx="1"/>
            <p:extLst>
              <p:ext uri="{D42A27DB-BD31-4B8C-83A1-F6EECF244321}">
                <p14:modId xmlns:p14="http://schemas.microsoft.com/office/powerpoint/2010/main" val="2643305900"/>
              </p:ext>
            </p:extLst>
          </p:nvPr>
        </p:nvGraphicFramePr>
        <p:xfrm>
          <a:off x="648930" y="2810604"/>
          <a:ext cx="10895371" cy="4068831"/>
        </p:xfrm>
        <a:graphic>
          <a:graphicData uri="http://schemas.openxmlformats.org/drawingml/2006/table">
            <a:tbl>
              <a:tblPr firstRow="1" bandRow="1">
                <a:tableStyleId>{00A15C55-8517-42AA-B614-E9B94910E393}</a:tableStyleId>
              </a:tblPr>
              <a:tblGrid>
                <a:gridCol w="2042282">
                  <a:extLst>
                    <a:ext uri="{9D8B030D-6E8A-4147-A177-3AD203B41FA5}">
                      <a16:colId xmlns:a16="http://schemas.microsoft.com/office/drawing/2014/main" val="3849408997"/>
                    </a:ext>
                  </a:extLst>
                </a:gridCol>
                <a:gridCol w="8853089">
                  <a:extLst>
                    <a:ext uri="{9D8B030D-6E8A-4147-A177-3AD203B41FA5}">
                      <a16:colId xmlns:a16="http://schemas.microsoft.com/office/drawing/2014/main" val="4021412120"/>
                    </a:ext>
                  </a:extLst>
                </a:gridCol>
              </a:tblGrid>
              <a:tr h="501087">
                <a:tc>
                  <a:txBody>
                    <a:bodyPr/>
                    <a:lstStyle/>
                    <a:p>
                      <a:r>
                        <a:rPr lang="en-US" sz="2300"/>
                        <a:t>Age</a:t>
                      </a:r>
                    </a:p>
                  </a:txBody>
                  <a:tcPr marL="114776" marR="114776" marT="57388" marB="57388"/>
                </a:tc>
                <a:tc>
                  <a:txBody>
                    <a:bodyPr/>
                    <a:lstStyle/>
                    <a:p>
                      <a:r>
                        <a:rPr lang="en-US" sz="2300" dirty="0"/>
                        <a:t>Min Entry Age- 18 </a:t>
                      </a:r>
                    </a:p>
                    <a:p>
                      <a:r>
                        <a:rPr lang="en-US" sz="2300" dirty="0"/>
                        <a:t>Max Entry Age- 65 </a:t>
                      </a:r>
                    </a:p>
                    <a:p>
                      <a:r>
                        <a:rPr lang="en-US" sz="2300" dirty="0"/>
                        <a:t>Max Exit Age-70 (ZLCC Extend 75)</a:t>
                      </a:r>
                    </a:p>
                  </a:txBody>
                  <a:tcPr marL="114776" marR="114776" marT="57388" marB="57388"/>
                </a:tc>
                <a:extLst>
                  <a:ext uri="{0D108BD9-81ED-4DB2-BD59-A6C34878D82A}">
                    <a16:rowId xmlns:a16="http://schemas.microsoft.com/office/drawing/2014/main" val="3884329988"/>
                  </a:ext>
                </a:extLst>
              </a:tr>
              <a:tr h="1550512">
                <a:tc>
                  <a:txBody>
                    <a:bodyPr/>
                    <a:lstStyle/>
                    <a:p>
                      <a:r>
                        <a:rPr lang="en-US" sz="2300"/>
                        <a:t>Quantum of Loan </a:t>
                      </a:r>
                    </a:p>
                  </a:txBody>
                  <a:tcPr marL="114776" marR="114776" marT="57388" marB="57388"/>
                </a:tc>
                <a:tc>
                  <a:txBody>
                    <a:bodyPr/>
                    <a:lstStyle/>
                    <a:p>
                      <a:r>
                        <a:rPr lang="en-US" sz="2300" dirty="0"/>
                        <a:t>Minimum: Rs. 1 lakh</a:t>
                      </a:r>
                    </a:p>
                    <a:p>
                      <a:r>
                        <a:rPr lang="en-US" sz="2300" dirty="0"/>
                        <a:t> Maximum loan – Rs.10.00 lakhs </a:t>
                      </a:r>
                    </a:p>
                    <a:p>
                      <a:r>
                        <a:rPr lang="en-US" sz="2300"/>
                        <a:t>Maximum loan limited to 70% of the security or 70% on estimated cost of repairs and renovation, whichever is lower</a:t>
                      </a:r>
                    </a:p>
                  </a:txBody>
                  <a:tcPr marL="114776" marR="114776" marT="57388" marB="57388"/>
                </a:tc>
                <a:extLst>
                  <a:ext uri="{0D108BD9-81ED-4DB2-BD59-A6C34878D82A}">
                    <a16:rowId xmlns:a16="http://schemas.microsoft.com/office/drawing/2014/main" val="24408322"/>
                  </a:ext>
                </a:extLst>
              </a:tr>
              <a:tr h="501087">
                <a:tc>
                  <a:txBody>
                    <a:bodyPr/>
                    <a:lstStyle/>
                    <a:p>
                      <a:r>
                        <a:rPr lang="en-US" sz="2300" dirty="0"/>
                        <a:t>Margin</a:t>
                      </a:r>
                    </a:p>
                  </a:txBody>
                  <a:tcPr marL="114776" marR="114776" marT="57388" marB="57388"/>
                </a:tc>
                <a:tc>
                  <a:txBody>
                    <a:bodyPr/>
                    <a:lstStyle/>
                    <a:p>
                      <a:r>
                        <a:rPr lang="en-US" sz="2300" dirty="0"/>
                        <a:t>30%(ZLCC Can relax 5%)</a:t>
                      </a:r>
                    </a:p>
                  </a:txBody>
                  <a:tcPr marL="114776" marR="114776" marT="57388" marB="57388"/>
                </a:tc>
                <a:extLst>
                  <a:ext uri="{0D108BD9-81ED-4DB2-BD59-A6C34878D82A}">
                    <a16:rowId xmlns:a16="http://schemas.microsoft.com/office/drawing/2014/main" val="3570024037"/>
                  </a:ext>
                </a:extLst>
              </a:tr>
              <a:tr h="850896">
                <a:tc>
                  <a:txBody>
                    <a:bodyPr/>
                    <a:lstStyle/>
                    <a:p>
                      <a:r>
                        <a:rPr lang="en-US" sz="2300"/>
                        <a:t>Repayment period </a:t>
                      </a:r>
                    </a:p>
                  </a:txBody>
                  <a:tcPr marL="114776" marR="114776" marT="57388" marB="57388"/>
                </a:tc>
                <a:tc>
                  <a:txBody>
                    <a:bodyPr/>
                    <a:lstStyle/>
                    <a:p>
                      <a:r>
                        <a:rPr lang="en-US" sz="2300" dirty="0"/>
                        <a:t>10 years subject to maximum exit age of 70 </a:t>
                      </a:r>
                    </a:p>
                  </a:txBody>
                  <a:tcPr marL="114776" marR="114776" marT="57388" marB="57388"/>
                </a:tc>
                <a:extLst>
                  <a:ext uri="{0D108BD9-81ED-4DB2-BD59-A6C34878D82A}">
                    <a16:rowId xmlns:a16="http://schemas.microsoft.com/office/drawing/2014/main" val="1421447638"/>
                  </a:ext>
                </a:extLst>
              </a:tr>
            </a:tbl>
          </a:graphicData>
        </a:graphic>
      </p:graphicFrame>
    </p:spTree>
    <p:extLst>
      <p:ext uri="{BB962C8B-B14F-4D97-AF65-F5344CB8AC3E}">
        <p14:creationId xmlns:p14="http://schemas.microsoft.com/office/powerpoint/2010/main" val="137099844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B7403-1814-C533-04AC-05861EFE0D1C}"/>
              </a:ext>
            </a:extLst>
          </p:cNvPr>
          <p:cNvSpPr>
            <a:spLocks noGrp="1"/>
          </p:cNvSpPr>
          <p:nvPr>
            <p:ph type="title"/>
          </p:nvPr>
        </p:nvSpPr>
        <p:spPr>
          <a:xfrm>
            <a:off x="646111" y="452718"/>
            <a:ext cx="9404723" cy="1400530"/>
          </a:xfrm>
        </p:spPr>
        <p:txBody>
          <a:bodyPr>
            <a:normAutofit/>
          </a:bodyPr>
          <a:lstStyle/>
          <a:p>
            <a:r>
              <a:rPr lang="en-US" dirty="0"/>
              <a:t>Security</a:t>
            </a:r>
          </a:p>
        </p:txBody>
      </p:sp>
      <p:graphicFrame>
        <p:nvGraphicFramePr>
          <p:cNvPr id="5" name="Content Placeholder 2">
            <a:extLst>
              <a:ext uri="{FF2B5EF4-FFF2-40B4-BE49-F238E27FC236}">
                <a16:creationId xmlns:a16="http://schemas.microsoft.com/office/drawing/2014/main" id="{43523928-156B-9FBC-973D-BF907076492F}"/>
              </a:ext>
            </a:extLst>
          </p:cNvPr>
          <p:cNvGraphicFramePr>
            <a:graphicFrameLocks noGrp="1"/>
          </p:cNvGraphicFramePr>
          <p:nvPr>
            <p:ph idx="1"/>
            <p:extLst>
              <p:ext uri="{D42A27DB-BD31-4B8C-83A1-F6EECF244321}">
                <p14:modId xmlns:p14="http://schemas.microsoft.com/office/powerpoint/2010/main" val="826847835"/>
              </p:ext>
            </p:extLst>
          </p:nvPr>
        </p:nvGraphicFramePr>
        <p:xfrm>
          <a:off x="362647" y="1307981"/>
          <a:ext cx="9404352" cy="40564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799864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04CDB-1E4C-EDE5-2AA3-2DE61FB8E6CD}"/>
              </a:ext>
            </a:extLst>
          </p:cNvPr>
          <p:cNvSpPr>
            <a:spLocks noGrp="1"/>
          </p:cNvSpPr>
          <p:nvPr>
            <p:ph type="title"/>
          </p:nvPr>
        </p:nvSpPr>
        <p:spPr>
          <a:xfrm>
            <a:off x="648930" y="629266"/>
            <a:ext cx="6188190" cy="1622321"/>
          </a:xfrm>
        </p:spPr>
        <p:txBody>
          <a:bodyPr>
            <a:normAutofit/>
          </a:bodyPr>
          <a:lstStyle/>
          <a:p>
            <a:r>
              <a:rPr lang="en-US" dirty="0"/>
              <a:t>Eligibilty</a:t>
            </a:r>
          </a:p>
        </p:txBody>
      </p:sp>
      <p:sp>
        <p:nvSpPr>
          <p:cNvPr id="3" name="Content Placeholder 2">
            <a:extLst>
              <a:ext uri="{FF2B5EF4-FFF2-40B4-BE49-F238E27FC236}">
                <a16:creationId xmlns:a16="http://schemas.microsoft.com/office/drawing/2014/main" id="{91A1F3E9-E3AB-2198-091D-8E62F93D4AAE}"/>
              </a:ext>
            </a:extLst>
          </p:cNvPr>
          <p:cNvSpPr>
            <a:spLocks noGrp="1"/>
          </p:cNvSpPr>
          <p:nvPr>
            <p:ph idx="1"/>
          </p:nvPr>
        </p:nvSpPr>
        <p:spPr>
          <a:xfrm>
            <a:off x="648930" y="1453416"/>
            <a:ext cx="6580243" cy="4770404"/>
          </a:xfrm>
        </p:spPr>
        <p:txBody>
          <a:bodyPr>
            <a:normAutofit/>
          </a:bodyPr>
          <a:lstStyle/>
          <a:p>
            <a:pPr>
              <a:lnSpc>
                <a:spcPct val="90000"/>
              </a:lnSpc>
            </a:pPr>
            <a:r>
              <a:rPr lang="en-US" sz="1700" dirty="0"/>
              <a:t>Should be in line of business for at least 3 years</a:t>
            </a:r>
          </a:p>
          <a:p>
            <a:pPr>
              <a:lnSpc>
                <a:spcPct val="90000"/>
              </a:lnSpc>
            </a:pPr>
            <a:r>
              <a:rPr lang="en-US" sz="1700" dirty="0"/>
              <a:t>Should have earned uninterrupted Net Profit in last 3 FYs and should have positive net worth. </a:t>
            </a:r>
          </a:p>
          <a:p>
            <a:pPr>
              <a:lnSpc>
                <a:spcPct val="90000"/>
              </a:lnSpc>
            </a:pPr>
            <a:r>
              <a:rPr lang="en-US" sz="1700" dirty="0"/>
              <a:t>Existing loan accounts of the Company,( if any), should be regular and standard and also should not have been restructured during the last three years.</a:t>
            </a:r>
          </a:p>
          <a:p>
            <a:pPr>
              <a:lnSpc>
                <a:spcPct val="90000"/>
              </a:lnSpc>
            </a:pPr>
            <a:r>
              <a:rPr lang="en-US" sz="1700" dirty="0"/>
              <a:t> Respective Sanctioning authority can consider as under:  External Credit Rating of BBB &amp; above or </a:t>
            </a:r>
          </a:p>
          <a:p>
            <a:pPr>
              <a:lnSpc>
                <a:spcPct val="90000"/>
              </a:lnSpc>
            </a:pPr>
            <a:r>
              <a:rPr lang="en-US" sz="1700" dirty="0"/>
              <a:t>If External Rating is not mandatory for the Corporate, then </a:t>
            </a:r>
          </a:p>
          <a:p>
            <a:pPr>
              <a:lnSpc>
                <a:spcPct val="90000"/>
              </a:lnSpc>
            </a:pPr>
            <a:r>
              <a:rPr lang="en-US" sz="1700" dirty="0"/>
              <a:t>         </a:t>
            </a:r>
            <a:r>
              <a:rPr lang="en-US" sz="1700" dirty="0" smtClean="0"/>
              <a:t>Internal </a:t>
            </a:r>
            <a:r>
              <a:rPr lang="en-US" sz="1700" dirty="0"/>
              <a:t>Rating A &amp; above </a:t>
            </a:r>
          </a:p>
          <a:p>
            <a:pPr>
              <a:lnSpc>
                <a:spcPct val="90000"/>
              </a:lnSpc>
            </a:pPr>
            <a:r>
              <a:rPr lang="en-US" sz="1700" dirty="0"/>
              <a:t>        </a:t>
            </a:r>
            <a:r>
              <a:rPr lang="en-US" sz="1700" dirty="0" smtClean="0"/>
              <a:t>CMR </a:t>
            </a:r>
            <a:r>
              <a:rPr lang="en-US" sz="1700" dirty="0"/>
              <a:t>Ranking: 1-4</a:t>
            </a:r>
          </a:p>
        </p:txBody>
      </p:sp>
      <p:sp>
        <p:nvSpPr>
          <p:cNvPr id="10" name="Freeform 31">
            <a:extLst>
              <a:ext uri="{FF2B5EF4-FFF2-40B4-BE49-F238E27FC236}">
                <a16:creationId xmlns:a16="http://schemas.microsoft.com/office/drawing/2014/main" id="{C89FDD9F-84AD-4824-89D2-9E286F5651E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12" name="Rectangle 11">
            <a:extLst>
              <a:ext uri="{FF2B5EF4-FFF2-40B4-BE49-F238E27FC236}">
                <a16:creationId xmlns:a16="http://schemas.microsoft.com/office/drawing/2014/main" id="{0AFF99B9-09FA-411A-8B54-D714B2EE9A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1" y="0"/>
            <a:ext cx="4062547"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5">
            <a:extLst>
              <a:ext uri="{FF2B5EF4-FFF2-40B4-BE49-F238E27FC236}">
                <a16:creationId xmlns:a16="http://schemas.microsoft.com/office/drawing/2014/main" id="{7E6CE931-52B0-4AD0-991F-0648E313BF3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472531"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txBody>
          <a:bodyPr/>
          <a:lstStyle/>
          <a:p>
            <a:endParaRPr lang="en-US"/>
          </a:p>
        </p:txBody>
      </p:sp>
      <p:pic>
        <p:nvPicPr>
          <p:cNvPr id="7" name="Graphic 6" descr="Bitcoin">
            <a:extLst>
              <a:ext uri="{FF2B5EF4-FFF2-40B4-BE49-F238E27FC236}">
                <a16:creationId xmlns:a16="http://schemas.microsoft.com/office/drawing/2014/main" id="{A8DD1E88-7CB1-352F-EC01-B69C66C6EE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7575446" y="1440426"/>
            <a:ext cx="3414010" cy="2884416"/>
          </a:xfrm>
          <a:prstGeom prst="rect">
            <a:avLst/>
          </a:prstGeom>
          <a:effectLst/>
        </p:spPr>
      </p:pic>
      <p:sp>
        <p:nvSpPr>
          <p:cNvPr id="16" name="Rectangle 15">
            <a:extLst>
              <a:ext uri="{FF2B5EF4-FFF2-40B4-BE49-F238E27FC236}">
                <a16:creationId xmlns:a16="http://schemas.microsoft.com/office/drawing/2014/main" id="{D138FED9-7840-470D-BB14-BF4696ADA7F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Oval 3"/>
          <p:cNvSpPr/>
          <p:nvPr/>
        </p:nvSpPr>
        <p:spPr>
          <a:xfrm>
            <a:off x="3447288" y="73647"/>
            <a:ext cx="6995160" cy="11112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latin typeface="Arial MT"/>
              </a:rPr>
              <a:t>HOME LOAN TO CORPORATE ENTITY </a:t>
            </a:r>
            <a:endParaRPr lang="en-IN" sz="2000" dirty="0">
              <a:latin typeface="Arial MT"/>
            </a:endParaRPr>
          </a:p>
        </p:txBody>
      </p:sp>
    </p:spTree>
    <p:extLst>
      <p:ext uri="{BB962C8B-B14F-4D97-AF65-F5344CB8AC3E}">
        <p14:creationId xmlns:p14="http://schemas.microsoft.com/office/powerpoint/2010/main" val="38584666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9D0EA-7A52-6573-7901-47BF12B59ABE}"/>
              </a:ext>
            </a:extLst>
          </p:cNvPr>
          <p:cNvSpPr>
            <a:spLocks noGrp="1"/>
          </p:cNvSpPr>
          <p:nvPr>
            <p:ph type="title"/>
          </p:nvPr>
        </p:nvSpPr>
        <p:spPr>
          <a:xfrm>
            <a:off x="646111" y="452718"/>
            <a:ext cx="9404723" cy="1400530"/>
          </a:xfrm>
        </p:spPr>
        <p:txBody>
          <a:bodyPr>
            <a:normAutofit/>
          </a:bodyPr>
          <a:lstStyle/>
          <a:p>
            <a:r>
              <a:rPr lang="en-US" dirty="0"/>
              <a:t>Loan Quantum/Loan tenure/LTV Ratio</a:t>
            </a:r>
          </a:p>
        </p:txBody>
      </p:sp>
      <p:graphicFrame>
        <p:nvGraphicFramePr>
          <p:cNvPr id="4" name="Content Placeholder 3">
            <a:extLst>
              <a:ext uri="{FF2B5EF4-FFF2-40B4-BE49-F238E27FC236}">
                <a16:creationId xmlns:a16="http://schemas.microsoft.com/office/drawing/2014/main" id="{5403EA96-668F-F91B-CBDC-9E92D07616DD}"/>
              </a:ext>
            </a:extLst>
          </p:cNvPr>
          <p:cNvGraphicFramePr>
            <a:graphicFrameLocks noGrp="1"/>
          </p:cNvGraphicFramePr>
          <p:nvPr>
            <p:ph idx="1"/>
            <p:extLst>
              <p:ext uri="{D42A27DB-BD31-4B8C-83A1-F6EECF244321}">
                <p14:modId xmlns:p14="http://schemas.microsoft.com/office/powerpoint/2010/main" val="1708395131"/>
              </p:ext>
            </p:extLst>
          </p:nvPr>
        </p:nvGraphicFramePr>
        <p:xfrm>
          <a:off x="646111" y="1847088"/>
          <a:ext cx="9404353" cy="4270370"/>
        </p:xfrm>
        <a:graphic>
          <a:graphicData uri="http://schemas.openxmlformats.org/drawingml/2006/table">
            <a:tbl>
              <a:tblPr firstRow="1" bandRow="1">
                <a:tableStyleId>{00A15C55-8517-42AA-B614-E9B94910E393}</a:tableStyleId>
              </a:tblPr>
              <a:tblGrid>
                <a:gridCol w="1912239">
                  <a:extLst>
                    <a:ext uri="{9D8B030D-6E8A-4147-A177-3AD203B41FA5}">
                      <a16:colId xmlns:a16="http://schemas.microsoft.com/office/drawing/2014/main" val="3897743235"/>
                    </a:ext>
                  </a:extLst>
                </a:gridCol>
                <a:gridCol w="7492114">
                  <a:extLst>
                    <a:ext uri="{9D8B030D-6E8A-4147-A177-3AD203B41FA5}">
                      <a16:colId xmlns:a16="http://schemas.microsoft.com/office/drawing/2014/main" val="1223264556"/>
                    </a:ext>
                  </a:extLst>
                </a:gridCol>
              </a:tblGrid>
              <a:tr h="2663365">
                <a:tc>
                  <a:txBody>
                    <a:bodyPr/>
                    <a:lstStyle/>
                    <a:p>
                      <a:r>
                        <a:rPr lang="en-US" sz="2100"/>
                        <a:t>Quantum</a:t>
                      </a:r>
                    </a:p>
                  </a:txBody>
                  <a:tcPr marL="108581" marR="108581" marT="54291" marB="54291"/>
                </a:tc>
                <a:tc>
                  <a:txBody>
                    <a:bodyPr/>
                    <a:lstStyle/>
                    <a:p>
                      <a:r>
                        <a:rPr lang="en-US" sz="2100"/>
                        <a:t>For properties situated / constructed at Semi Urban / Urban areas: Minimum Rs.50 Lakhs, Maximum Rs.200 Lakhs. Metro areas: Minimum Rs.100 Lakhs, Maximum Rs.500 Lakhs. For loan amount beyond above limits, the same may be considered by FGMCAC &amp; above up to their respective discretionary power. </a:t>
                      </a:r>
                    </a:p>
                  </a:txBody>
                  <a:tcPr marL="108581" marR="108581" marT="54291" marB="54291"/>
                </a:tc>
                <a:extLst>
                  <a:ext uri="{0D108BD9-81ED-4DB2-BD59-A6C34878D82A}">
                    <a16:rowId xmlns:a16="http://schemas.microsoft.com/office/drawing/2014/main" val="1715983471"/>
                  </a:ext>
                </a:extLst>
              </a:tr>
              <a:tr h="1129247">
                <a:tc>
                  <a:txBody>
                    <a:bodyPr/>
                    <a:lstStyle/>
                    <a:p>
                      <a:r>
                        <a:rPr lang="en-US" sz="2100"/>
                        <a:t>Loan Tenure</a:t>
                      </a:r>
                    </a:p>
                  </a:txBody>
                  <a:tcPr marL="108581" marR="108581" marT="54291" marB="54291"/>
                </a:tc>
                <a:tc>
                  <a:txBody>
                    <a:bodyPr/>
                    <a:lstStyle/>
                    <a:p>
                      <a:r>
                        <a:rPr lang="en-US" sz="2100"/>
                        <a:t>15 years </a:t>
                      </a:r>
                    </a:p>
                    <a:p>
                      <a:endParaRPr lang="en-US" sz="2100"/>
                    </a:p>
                    <a:p>
                      <a:r>
                        <a:rPr lang="en-US" sz="2100"/>
                        <a:t>Moratorium for 3 months and 36 months</a:t>
                      </a:r>
                    </a:p>
                  </a:txBody>
                  <a:tcPr marL="108581" marR="108581" marT="54291" marB="54291"/>
                </a:tc>
                <a:extLst>
                  <a:ext uri="{0D108BD9-81ED-4DB2-BD59-A6C34878D82A}">
                    <a16:rowId xmlns:a16="http://schemas.microsoft.com/office/drawing/2014/main" val="525429436"/>
                  </a:ext>
                </a:extLst>
              </a:tr>
              <a:tr h="477758">
                <a:tc>
                  <a:txBody>
                    <a:bodyPr/>
                    <a:lstStyle/>
                    <a:p>
                      <a:r>
                        <a:rPr lang="en-US" sz="2100"/>
                        <a:t>LTV Ratio</a:t>
                      </a:r>
                    </a:p>
                  </a:txBody>
                  <a:tcPr marL="108581" marR="108581" marT="54291" marB="54291"/>
                </a:tc>
                <a:tc>
                  <a:txBody>
                    <a:bodyPr/>
                    <a:lstStyle/>
                    <a:p>
                      <a:r>
                        <a:rPr lang="en-US" sz="2100" dirty="0"/>
                        <a:t>75%</a:t>
                      </a:r>
                    </a:p>
                  </a:txBody>
                  <a:tcPr marL="108581" marR="108581" marT="54291" marB="54291"/>
                </a:tc>
                <a:extLst>
                  <a:ext uri="{0D108BD9-81ED-4DB2-BD59-A6C34878D82A}">
                    <a16:rowId xmlns:a16="http://schemas.microsoft.com/office/drawing/2014/main" val="1922791351"/>
                  </a:ext>
                </a:extLst>
              </a:tr>
            </a:tbl>
          </a:graphicData>
        </a:graphic>
      </p:graphicFrame>
    </p:spTree>
    <p:extLst>
      <p:ext uri="{BB962C8B-B14F-4D97-AF65-F5344CB8AC3E}">
        <p14:creationId xmlns:p14="http://schemas.microsoft.com/office/powerpoint/2010/main" val="31010595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594FC8B-8CD2-407F-94F1-9C71F5AEC2B6}"/>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DBABC971-8D40-4A4F-AC60-28B9172789B9}"/>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B9C04DC5-313B-4FE4-B868-5672A37641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791AE23E-90C9-4963-96E2-8DADBFC3BC09}"/>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C5F93E90-4379-4AAC-B021-E5FA6D974AED}"/>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9" name="Rectangle 18">
            <a:extLst>
              <a:ext uri="{FF2B5EF4-FFF2-40B4-BE49-F238E27FC236}">
                <a16:creationId xmlns:a16="http://schemas.microsoft.com/office/drawing/2014/main" id="{329FDD08-42D8-4AFF-90E5-5DAA5BC4CBD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2084337-9929-D02C-95EB-8BB029A1FC42}"/>
              </a:ext>
            </a:extLst>
          </p:cNvPr>
          <p:cNvSpPr>
            <a:spLocks noGrp="1"/>
          </p:cNvSpPr>
          <p:nvPr>
            <p:ph type="title"/>
          </p:nvPr>
        </p:nvSpPr>
        <p:spPr>
          <a:xfrm>
            <a:off x="4872012" y="1447800"/>
            <a:ext cx="5222325" cy="3329581"/>
          </a:xfrm>
        </p:spPr>
        <p:txBody>
          <a:bodyPr vert="horz" lIns="91440" tIns="45720" rIns="91440" bIns="45720" rtlCol="0" anchor="b">
            <a:normAutofit/>
          </a:bodyPr>
          <a:lstStyle/>
          <a:p>
            <a:pPr>
              <a:lnSpc>
                <a:spcPct val="90000"/>
              </a:lnSpc>
            </a:pPr>
            <a:r>
              <a:rPr lang="en-US" sz="5600" dirty="0"/>
              <a:t>“IB Home Loan Flexi” - Home Loan as an Overdraft</a:t>
            </a:r>
          </a:p>
        </p:txBody>
      </p:sp>
      <p:sp>
        <p:nvSpPr>
          <p:cNvPr id="21" name="Rectangle 20">
            <a:extLst>
              <a:ext uri="{FF2B5EF4-FFF2-40B4-BE49-F238E27FC236}">
                <a16:creationId xmlns:a16="http://schemas.microsoft.com/office/drawing/2014/main" id="{2FD235D7-E555-468D-A368-E23596CCEE6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577807"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8">
            <a:extLst>
              <a:ext uri="{FF2B5EF4-FFF2-40B4-BE49-F238E27FC236}">
                <a16:creationId xmlns:a16="http://schemas.microsoft.com/office/drawing/2014/main" id="{AA0BB620-0E1B-444E-B4DA-620EC18FCDA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5692"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5" name="Freeform 5">
            <a:extLst>
              <a:ext uri="{FF2B5EF4-FFF2-40B4-BE49-F238E27FC236}">
                <a16:creationId xmlns:a16="http://schemas.microsoft.com/office/drawing/2014/main" id="{2429450D-EE6E-4527-982F-934CA86EE09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80607"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txBody>
          <a:bodyPr/>
          <a:lstStyle/>
          <a:p>
            <a:endParaRPr lang="en-US"/>
          </a:p>
        </p:txBody>
      </p:sp>
      <p:pic>
        <p:nvPicPr>
          <p:cNvPr id="6" name="Graphic 5" descr="House">
            <a:extLst>
              <a:ext uri="{FF2B5EF4-FFF2-40B4-BE49-F238E27FC236}">
                <a16:creationId xmlns:a16="http://schemas.microsoft.com/office/drawing/2014/main" id="{0158F2B8-50B5-0D1C-6328-BAF56F19190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647240" y="2074882"/>
            <a:ext cx="2936836" cy="2936836"/>
          </a:xfrm>
          <a:prstGeom prst="rect">
            <a:avLst/>
          </a:prstGeom>
          <a:effectLst/>
        </p:spPr>
      </p:pic>
    </p:spTree>
    <p:extLst>
      <p:ext uri="{BB962C8B-B14F-4D97-AF65-F5344CB8AC3E}">
        <p14:creationId xmlns:p14="http://schemas.microsoft.com/office/powerpoint/2010/main" val="28726841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B9538A-2A89-47DD-996C-7D2BE2AB6C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FB1814-C93D-1396-FB3F-4B9FE21A7E46}"/>
              </a:ext>
            </a:extLst>
          </p:cNvPr>
          <p:cNvSpPr>
            <a:spLocks noGrp="1"/>
          </p:cNvSpPr>
          <p:nvPr>
            <p:ph type="title"/>
          </p:nvPr>
        </p:nvSpPr>
        <p:spPr>
          <a:xfrm>
            <a:off x="643855" y="1447800"/>
            <a:ext cx="3108626" cy="4572000"/>
          </a:xfrm>
        </p:spPr>
        <p:txBody>
          <a:bodyPr anchor="ctr">
            <a:normAutofit/>
          </a:bodyPr>
          <a:lstStyle/>
          <a:p>
            <a:r>
              <a:rPr lang="en-US" sz="3600">
                <a:solidFill>
                  <a:srgbClr val="EBEBEB"/>
                </a:solidFill>
              </a:rPr>
              <a:t>Category / Loan Amount</a:t>
            </a:r>
          </a:p>
        </p:txBody>
      </p:sp>
      <p:sp>
        <p:nvSpPr>
          <p:cNvPr id="11" name="Freeform: Shape 10">
            <a:extLst>
              <a:ext uri="{FF2B5EF4-FFF2-40B4-BE49-F238E27FC236}">
                <a16:creationId xmlns:a16="http://schemas.microsoft.com/office/drawing/2014/main" id="{E625979B-5325-4898-8EF9-5C174B1921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1">
            <a:extLst>
              <a:ext uri="{FF2B5EF4-FFF2-40B4-BE49-F238E27FC236}">
                <a16:creationId xmlns:a16="http://schemas.microsoft.com/office/drawing/2014/main" id="{34B22E2B-30D5-47A4-97C5-091EA1ABC7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5" name="Rectangle 14">
            <a:extLst>
              <a:ext uri="{FF2B5EF4-FFF2-40B4-BE49-F238E27FC236}">
                <a16:creationId xmlns:a16="http://schemas.microsoft.com/office/drawing/2014/main" id="{9B6DA3CD-A002-40ED-8194-B4E637BD76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4" name="Content Placeholder 3">
            <a:extLst>
              <a:ext uri="{FF2B5EF4-FFF2-40B4-BE49-F238E27FC236}">
                <a16:creationId xmlns:a16="http://schemas.microsoft.com/office/drawing/2014/main" id="{011CD85C-3EB3-AB30-089F-9B8313EDCC45}"/>
              </a:ext>
            </a:extLst>
          </p:cNvPr>
          <p:cNvGraphicFramePr>
            <a:graphicFrameLocks noGrp="1"/>
          </p:cNvGraphicFramePr>
          <p:nvPr>
            <p:ph idx="1"/>
            <p:extLst>
              <p:ext uri="{D42A27DB-BD31-4B8C-83A1-F6EECF244321}">
                <p14:modId xmlns:p14="http://schemas.microsoft.com/office/powerpoint/2010/main" val="2604298209"/>
              </p:ext>
            </p:extLst>
          </p:nvPr>
        </p:nvGraphicFramePr>
        <p:xfrm>
          <a:off x="4227846" y="344513"/>
          <a:ext cx="7036719" cy="4342325"/>
        </p:xfrm>
        <a:graphic>
          <a:graphicData uri="http://schemas.openxmlformats.org/drawingml/2006/table">
            <a:tbl>
              <a:tblPr firstRow="1" bandRow="1">
                <a:tableStyleId>{00A15C55-8517-42AA-B614-E9B94910E393}</a:tableStyleId>
              </a:tblPr>
              <a:tblGrid>
                <a:gridCol w="1661780">
                  <a:extLst>
                    <a:ext uri="{9D8B030D-6E8A-4147-A177-3AD203B41FA5}">
                      <a16:colId xmlns:a16="http://schemas.microsoft.com/office/drawing/2014/main" val="3612863689"/>
                    </a:ext>
                  </a:extLst>
                </a:gridCol>
                <a:gridCol w="5374939">
                  <a:extLst>
                    <a:ext uri="{9D8B030D-6E8A-4147-A177-3AD203B41FA5}">
                      <a16:colId xmlns:a16="http://schemas.microsoft.com/office/drawing/2014/main" val="3742974196"/>
                    </a:ext>
                  </a:extLst>
                </a:gridCol>
              </a:tblGrid>
              <a:tr h="3573588">
                <a:tc>
                  <a:txBody>
                    <a:bodyPr/>
                    <a:lstStyle/>
                    <a:p>
                      <a:r>
                        <a:rPr lang="en-US" sz="1600" b="1">
                          <a:solidFill>
                            <a:schemeClr val="tx1"/>
                          </a:solidFill>
                        </a:rPr>
                        <a:t>Category of Borrower</a:t>
                      </a:r>
                    </a:p>
                  </a:txBody>
                  <a:tcPr marL="83805" marR="83805" marT="41902" marB="41902">
                    <a:lnL>
                      <a:noFill/>
                    </a:lnL>
                    <a:lnR>
                      <a:noFill/>
                    </a:lnR>
                    <a:lnT>
                      <a:noFill/>
                    </a:lnT>
                    <a:lnB w="19050">
                      <a:solidFill>
                        <a:schemeClr val="accent1"/>
                      </a:solidFill>
                    </a:lnB>
                    <a:noFill/>
                  </a:tcPr>
                </a:tc>
                <a:tc>
                  <a:txBody>
                    <a:bodyPr/>
                    <a:lstStyle/>
                    <a:p>
                      <a:pPr marL="285750" indent="-285750">
                        <a:buFont typeface="Arial" panose="020B0604020202020204" pitchFamily="34" charset="0"/>
                        <a:buChar char="•"/>
                      </a:pPr>
                      <a:r>
                        <a:rPr lang="en-US" sz="1600" b="1" dirty="0">
                          <a:solidFill>
                            <a:schemeClr val="tx1"/>
                          </a:solidFill>
                        </a:rPr>
                        <a:t>Prospective Home Loan customers under IB Home Loan Products</a:t>
                      </a:r>
                    </a:p>
                    <a:p>
                      <a:pPr marL="285750" indent="-285750">
                        <a:buFont typeface="Arial" panose="020B0604020202020204" pitchFamily="34" charset="0"/>
                        <a:buChar char="•"/>
                      </a:pPr>
                      <a:r>
                        <a:rPr lang="en-US" sz="1600" b="1" dirty="0">
                          <a:solidFill>
                            <a:schemeClr val="tx1"/>
                          </a:solidFill>
                        </a:rPr>
                        <a:t> Existing customers under IB Home Loan Products </a:t>
                      </a:r>
                    </a:p>
                    <a:p>
                      <a:pPr marL="285750" indent="-285750">
                        <a:buFont typeface="Arial" panose="020B0604020202020204" pitchFamily="34" charset="0"/>
                        <a:buChar char="•"/>
                      </a:pPr>
                      <a:r>
                        <a:rPr lang="en-US" sz="1600" b="1" dirty="0">
                          <a:solidFill>
                            <a:schemeClr val="tx1"/>
                          </a:solidFill>
                        </a:rPr>
                        <a:t> For loans under </a:t>
                      </a:r>
                      <a:r>
                        <a:rPr lang="en-US" sz="1600" b="1" dirty="0" err="1">
                          <a:solidFill>
                            <a:schemeClr val="tx1"/>
                          </a:solidFill>
                        </a:rPr>
                        <a:t>Ind</a:t>
                      </a:r>
                      <a:r>
                        <a:rPr lang="en-US" sz="1600" b="1" dirty="0">
                          <a:solidFill>
                            <a:schemeClr val="tx1"/>
                          </a:solidFill>
                        </a:rPr>
                        <a:t> </a:t>
                      </a:r>
                      <a:r>
                        <a:rPr lang="en-US" sz="1600" b="1" dirty="0" err="1">
                          <a:solidFill>
                            <a:schemeClr val="tx1"/>
                          </a:solidFill>
                        </a:rPr>
                        <a:t>Awas</a:t>
                      </a:r>
                      <a:r>
                        <a:rPr lang="en-US" sz="1600" b="1" dirty="0">
                          <a:solidFill>
                            <a:schemeClr val="tx1"/>
                          </a:solidFill>
                        </a:rPr>
                        <a:t> scheme, conversion is permitted only after receipt of entire eligible interest subsidy amount. </a:t>
                      </a:r>
                    </a:p>
                    <a:p>
                      <a:pPr marL="285750" indent="-285750">
                        <a:buFont typeface="Arial" panose="020B0604020202020204" pitchFamily="34" charset="0"/>
                        <a:buChar char="•"/>
                      </a:pPr>
                      <a:r>
                        <a:rPr lang="en-US" sz="1600" b="1" dirty="0">
                          <a:solidFill>
                            <a:schemeClr val="tx1"/>
                          </a:solidFill>
                        </a:rPr>
                        <a:t>Sanctioning of OD facility under SHL is not permitted. </a:t>
                      </a:r>
                    </a:p>
                    <a:p>
                      <a:pPr marL="285750" indent="-285750">
                        <a:buFont typeface="Arial" panose="020B0604020202020204" pitchFamily="34" charset="0"/>
                        <a:buChar char="•"/>
                      </a:pPr>
                      <a:r>
                        <a:rPr lang="en-US" sz="1600" b="1" dirty="0">
                          <a:solidFill>
                            <a:schemeClr val="tx1"/>
                          </a:solidFill>
                        </a:rPr>
                        <a:t>Average balance of </a:t>
                      </a:r>
                      <a:r>
                        <a:rPr lang="en-US" sz="1600" b="1" dirty="0" err="1">
                          <a:solidFill>
                            <a:schemeClr val="tx1"/>
                          </a:solidFill>
                        </a:rPr>
                        <a:t>Rs</a:t>
                      </a:r>
                      <a:r>
                        <a:rPr lang="en-US" sz="1600" b="1" dirty="0">
                          <a:solidFill>
                            <a:schemeClr val="tx1"/>
                          </a:solidFill>
                        </a:rPr>
                        <a:t>. 25000/- to be maintained in Savings/ Current account</a:t>
                      </a:r>
                    </a:p>
                  </a:txBody>
                  <a:tcPr marL="83805" marR="83805" marT="41902" marB="41902">
                    <a:lnL>
                      <a:noFill/>
                    </a:lnL>
                    <a:lnR>
                      <a:noFill/>
                    </a:lnR>
                    <a:lnT>
                      <a:noFill/>
                    </a:lnT>
                    <a:lnB w="19050">
                      <a:solidFill>
                        <a:schemeClr val="accent1"/>
                      </a:solidFill>
                    </a:lnB>
                    <a:noFill/>
                  </a:tcPr>
                </a:tc>
                <a:extLst>
                  <a:ext uri="{0D108BD9-81ED-4DB2-BD59-A6C34878D82A}">
                    <a16:rowId xmlns:a16="http://schemas.microsoft.com/office/drawing/2014/main" val="663568712"/>
                  </a:ext>
                </a:extLst>
              </a:tr>
              <a:tr h="768737">
                <a:tc>
                  <a:txBody>
                    <a:bodyPr/>
                    <a:lstStyle/>
                    <a:p>
                      <a:r>
                        <a:rPr lang="en-US" sz="1600">
                          <a:solidFill>
                            <a:schemeClr val="tx1"/>
                          </a:solidFill>
                        </a:rPr>
                        <a:t>Loan Amount</a:t>
                      </a:r>
                    </a:p>
                  </a:txBody>
                  <a:tcPr marL="83805" marR="83805" marT="41902" marB="41902">
                    <a:lnL>
                      <a:noFill/>
                    </a:lnL>
                    <a:lnR>
                      <a:noFill/>
                    </a:lnR>
                    <a:lnT w="19050">
                      <a:solidFill>
                        <a:schemeClr val="accent1"/>
                      </a:solidFill>
                    </a:lnT>
                    <a:lnB w="12700">
                      <a:solidFill>
                        <a:schemeClr val="accent1"/>
                      </a:solidFill>
                    </a:lnB>
                    <a:noFill/>
                  </a:tcPr>
                </a:tc>
                <a:tc>
                  <a:txBody>
                    <a:bodyPr/>
                    <a:lstStyle/>
                    <a:p>
                      <a:r>
                        <a:rPr lang="en-US" sz="1600" dirty="0">
                          <a:solidFill>
                            <a:schemeClr val="tx1"/>
                          </a:solidFill>
                        </a:rPr>
                        <a:t>Minimum: Rs. 25.00 Lakhs; Maximum: No upper limit </a:t>
                      </a:r>
                    </a:p>
                  </a:txBody>
                  <a:tcPr marL="83805" marR="83805" marT="41902" marB="41902">
                    <a:lnL>
                      <a:noFill/>
                    </a:lnL>
                    <a:lnR>
                      <a:noFill/>
                    </a:lnR>
                    <a:lnT w="19050">
                      <a:solidFill>
                        <a:schemeClr val="accent1"/>
                      </a:solidFill>
                    </a:lnT>
                    <a:lnB w="12700">
                      <a:solidFill>
                        <a:schemeClr val="accent1"/>
                      </a:solidFill>
                    </a:lnB>
                    <a:noFill/>
                  </a:tcPr>
                </a:tc>
                <a:extLst>
                  <a:ext uri="{0D108BD9-81ED-4DB2-BD59-A6C34878D82A}">
                    <a16:rowId xmlns:a16="http://schemas.microsoft.com/office/drawing/2014/main" val="3090530158"/>
                  </a:ext>
                </a:extLst>
              </a:tr>
            </a:tbl>
          </a:graphicData>
        </a:graphic>
      </p:graphicFrame>
    </p:spTree>
    <p:extLst>
      <p:ext uri="{BB962C8B-B14F-4D97-AF65-F5344CB8AC3E}">
        <p14:creationId xmlns:p14="http://schemas.microsoft.com/office/powerpoint/2010/main" val="27966763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F9A39-844D-9A00-11A5-08B3196D4A1C}"/>
              </a:ext>
            </a:extLst>
          </p:cNvPr>
          <p:cNvSpPr>
            <a:spLocks noGrp="1"/>
          </p:cNvSpPr>
          <p:nvPr>
            <p:ph type="title"/>
          </p:nvPr>
        </p:nvSpPr>
        <p:spPr>
          <a:xfrm>
            <a:off x="4203729" y="98914"/>
            <a:ext cx="5343203" cy="1641986"/>
          </a:xfrm>
        </p:spPr>
        <p:txBody>
          <a:bodyPr>
            <a:normAutofit/>
          </a:bodyPr>
          <a:lstStyle/>
          <a:p>
            <a:r>
              <a:rPr lang="en-US" dirty="0"/>
              <a:t>Facility</a:t>
            </a:r>
          </a:p>
        </p:txBody>
      </p:sp>
      <p:pic>
        <p:nvPicPr>
          <p:cNvPr id="17" name="Picture 16" descr="Figures of houses in different position and sizes">
            <a:extLst>
              <a:ext uri="{FF2B5EF4-FFF2-40B4-BE49-F238E27FC236}">
                <a16:creationId xmlns:a16="http://schemas.microsoft.com/office/drawing/2014/main" id="{C7E9D760-02B1-C63F-1741-60D59B39A669}"/>
              </a:ext>
            </a:extLst>
          </p:cNvPr>
          <p:cNvPicPr>
            <a:picLocks noChangeAspect="1"/>
          </p:cNvPicPr>
          <p:nvPr/>
        </p:nvPicPr>
        <p:blipFill>
          <a:blip r:embed="rId3"/>
          <a:srcRect l="24607" r="42101"/>
          <a:stretch/>
        </p:blipFill>
        <p:spPr>
          <a:xfrm>
            <a:off x="-1" y="10"/>
            <a:ext cx="4058949" cy="6857990"/>
          </a:xfrm>
          <a:prstGeom prst="rect">
            <a:avLst/>
          </a:prstGeom>
        </p:spPr>
      </p:pic>
      <p:sp>
        <p:nvSpPr>
          <p:cNvPr id="18" name="Content Placeholder 2">
            <a:extLst>
              <a:ext uri="{FF2B5EF4-FFF2-40B4-BE49-F238E27FC236}">
                <a16:creationId xmlns:a16="http://schemas.microsoft.com/office/drawing/2014/main" id="{55C3EC2B-BC78-0B24-D74C-DD6F9B82257A}"/>
              </a:ext>
            </a:extLst>
          </p:cNvPr>
          <p:cNvSpPr>
            <a:spLocks noGrp="1"/>
          </p:cNvSpPr>
          <p:nvPr>
            <p:ph idx="1"/>
          </p:nvPr>
        </p:nvSpPr>
        <p:spPr>
          <a:xfrm>
            <a:off x="4130577" y="919907"/>
            <a:ext cx="6468282" cy="4843111"/>
          </a:xfrm>
        </p:spPr>
        <p:txBody>
          <a:bodyPr>
            <a:normAutofit/>
          </a:bodyPr>
          <a:lstStyle/>
          <a:p>
            <a:pPr marL="0" indent="0">
              <a:lnSpc>
                <a:spcPct val="90000"/>
              </a:lnSpc>
              <a:buNone/>
            </a:pPr>
            <a:r>
              <a:rPr lang="en-US" sz="1600" b="1" dirty="0">
                <a:highlight>
                  <a:srgbClr val="808000"/>
                </a:highlight>
              </a:rPr>
              <a:t>Overdraft, with the following facilities: </a:t>
            </a:r>
          </a:p>
          <a:p>
            <a:pPr>
              <a:lnSpc>
                <a:spcPct val="90000"/>
              </a:lnSpc>
            </a:pPr>
            <a:r>
              <a:rPr lang="en-US" sz="1600" dirty="0"/>
              <a:t> </a:t>
            </a:r>
            <a:r>
              <a:rPr lang="en-US" dirty="0"/>
              <a:t>Customers will have to pay the Equated Monthly Instalments (EMIs) as in the case of usual Home Loans</a:t>
            </a:r>
          </a:p>
          <a:p>
            <a:pPr>
              <a:lnSpc>
                <a:spcPct val="90000"/>
              </a:lnSpc>
            </a:pPr>
            <a:r>
              <a:rPr lang="en-US" dirty="0"/>
              <a:t> Drawing Power to be reduced on monthly basis to the extent of principal component of repayment in EMI. </a:t>
            </a:r>
          </a:p>
          <a:p>
            <a:pPr>
              <a:lnSpc>
                <a:spcPct val="90000"/>
              </a:lnSpc>
            </a:pPr>
            <a:r>
              <a:rPr lang="en-US" dirty="0"/>
              <a:t> Interest portion of the EMI will serve the interest obligations. </a:t>
            </a:r>
          </a:p>
          <a:p>
            <a:pPr>
              <a:lnSpc>
                <a:spcPct val="90000"/>
              </a:lnSpc>
            </a:pPr>
            <a:r>
              <a:rPr lang="en-US" dirty="0"/>
              <a:t> After full disbursement of Loan limit, customers will be allowed to operate the OD account.. </a:t>
            </a:r>
          </a:p>
          <a:p>
            <a:pPr>
              <a:lnSpc>
                <a:spcPct val="90000"/>
              </a:lnSpc>
            </a:pPr>
            <a:r>
              <a:rPr lang="en-US" dirty="0"/>
              <a:t> </a:t>
            </a:r>
          </a:p>
        </p:txBody>
      </p:sp>
    </p:spTree>
    <p:extLst>
      <p:ext uri="{BB962C8B-B14F-4D97-AF65-F5344CB8AC3E}">
        <p14:creationId xmlns:p14="http://schemas.microsoft.com/office/powerpoint/2010/main" val="12526773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3069C-1659-33FB-1EA1-AF0F72B9CBB9}"/>
              </a:ext>
            </a:extLst>
          </p:cNvPr>
          <p:cNvSpPr>
            <a:spLocks noGrp="1"/>
          </p:cNvSpPr>
          <p:nvPr>
            <p:ph type="title"/>
          </p:nvPr>
        </p:nvSpPr>
        <p:spPr>
          <a:xfrm>
            <a:off x="182880" y="346510"/>
            <a:ext cx="7365271" cy="1520792"/>
          </a:xfrm>
        </p:spPr>
        <p:txBody>
          <a:bodyPr>
            <a:normAutofit/>
          </a:bodyPr>
          <a:lstStyle/>
          <a:p>
            <a:pPr>
              <a:lnSpc>
                <a:spcPct val="90000"/>
              </a:lnSpc>
            </a:pPr>
            <a:r>
              <a:rPr lang="en-US" sz="3300" dirty="0"/>
              <a:t>Conversion of Existing Home Loan (Term Loans) to IB HOME LOAN FLEXI Account (OD)</a:t>
            </a:r>
          </a:p>
        </p:txBody>
      </p:sp>
      <p:pic>
        <p:nvPicPr>
          <p:cNvPr id="5" name="Picture 4" descr="Codes on papers">
            <a:extLst>
              <a:ext uri="{FF2B5EF4-FFF2-40B4-BE49-F238E27FC236}">
                <a16:creationId xmlns:a16="http://schemas.microsoft.com/office/drawing/2014/main" id="{EED731D3-650C-E4EF-CC56-85BED7AA4E8F}"/>
              </a:ext>
            </a:extLst>
          </p:cNvPr>
          <p:cNvPicPr>
            <a:picLocks noChangeAspect="1"/>
          </p:cNvPicPr>
          <p:nvPr/>
        </p:nvPicPr>
        <p:blipFill>
          <a:blip r:embed="rId3"/>
          <a:srcRect l="28360" r="26412" b="-1"/>
          <a:stretch/>
        </p:blipFill>
        <p:spPr>
          <a:xfrm>
            <a:off x="7548152" y="10"/>
            <a:ext cx="4646658" cy="6857990"/>
          </a:xfrm>
          <a:prstGeom prst="rect">
            <a:avLst/>
          </a:prstGeom>
        </p:spPr>
      </p:pic>
      <p:sp>
        <p:nvSpPr>
          <p:cNvPr id="9" name="Rectangle 8">
            <a:extLst>
              <a:ext uri="{FF2B5EF4-FFF2-40B4-BE49-F238E27FC236}">
                <a16:creationId xmlns:a16="http://schemas.microsoft.com/office/drawing/2014/main" id="{EF049B09-93BA-40D3-8B80-788A87C8F92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97042A71-B7C1-97B4-11BC-52267324AB52}"/>
              </a:ext>
            </a:extLst>
          </p:cNvPr>
          <p:cNvSpPr>
            <a:spLocks noGrp="1"/>
          </p:cNvSpPr>
          <p:nvPr>
            <p:ph idx="1"/>
          </p:nvPr>
        </p:nvSpPr>
        <p:spPr>
          <a:xfrm>
            <a:off x="259882" y="1973180"/>
            <a:ext cx="7170820" cy="4275220"/>
          </a:xfrm>
        </p:spPr>
        <p:txBody>
          <a:bodyPr>
            <a:normAutofit/>
          </a:bodyPr>
          <a:lstStyle/>
          <a:p>
            <a:pPr>
              <a:lnSpc>
                <a:spcPct val="90000"/>
              </a:lnSpc>
            </a:pPr>
            <a:r>
              <a:rPr lang="en-US" dirty="0"/>
              <a:t>Fully disbursed accounts with limit of Rs.25 Lakhs and above and having outstanding balance of Rs. 10 lakhs &amp; more</a:t>
            </a:r>
          </a:p>
          <a:p>
            <a:pPr>
              <a:lnSpc>
                <a:spcPct val="90000"/>
              </a:lnSpc>
            </a:pPr>
            <a:r>
              <a:rPr lang="en-US" dirty="0"/>
              <a:t>The accounts should not be under moratorium and regular repayment should have started. </a:t>
            </a:r>
          </a:p>
          <a:p>
            <a:pPr>
              <a:lnSpc>
                <a:spcPct val="90000"/>
              </a:lnSpc>
            </a:pPr>
            <a:r>
              <a:rPr lang="en-US" dirty="0"/>
              <a:t> IRAC status of the account should be Standard and not in SMA status on the date of conversion.</a:t>
            </a:r>
          </a:p>
          <a:p>
            <a:pPr>
              <a:lnSpc>
                <a:spcPct val="90000"/>
              </a:lnSpc>
            </a:pPr>
            <a:r>
              <a:rPr lang="en-US" dirty="0"/>
              <a:t> Security creation/perfection should have been completed The requests from existing home loan (term loan) customer for conversion to IB HOME LOAN FLEXI account</a:t>
            </a:r>
          </a:p>
        </p:txBody>
      </p:sp>
    </p:spTree>
    <p:extLst>
      <p:ext uri="{BB962C8B-B14F-4D97-AF65-F5344CB8AC3E}">
        <p14:creationId xmlns:p14="http://schemas.microsoft.com/office/powerpoint/2010/main" val="18170144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Home Loan Scheme for Economically Weaker Section (EWS), Low Income Group (LIG) and Middle Income Group (MIG) individuals: Urban Areas.</a:t>
            </a:r>
            <a:endParaRPr lang="en-IN"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80476761"/>
              </p:ext>
            </p:extLst>
          </p:nvPr>
        </p:nvGraphicFramePr>
        <p:xfrm>
          <a:off x="1" y="2052638"/>
          <a:ext cx="12191998" cy="3108960"/>
        </p:xfrm>
        <a:graphic>
          <a:graphicData uri="http://schemas.openxmlformats.org/drawingml/2006/table">
            <a:tbl>
              <a:tblPr firstRow="1" bandRow="1">
                <a:tableStyleId>{5C22544A-7EE6-4342-B048-85BDC9FD1C3A}</a:tableStyleId>
              </a:tblPr>
              <a:tblGrid>
                <a:gridCol w="1395166">
                  <a:extLst>
                    <a:ext uri="{9D8B030D-6E8A-4147-A177-3AD203B41FA5}">
                      <a16:colId xmlns:a16="http://schemas.microsoft.com/office/drawing/2014/main" val="991738034"/>
                    </a:ext>
                  </a:extLst>
                </a:gridCol>
                <a:gridCol w="10796832">
                  <a:extLst>
                    <a:ext uri="{9D8B030D-6E8A-4147-A177-3AD203B41FA5}">
                      <a16:colId xmlns:a16="http://schemas.microsoft.com/office/drawing/2014/main" val="4199459717"/>
                    </a:ext>
                  </a:extLst>
                </a:gridCol>
              </a:tblGrid>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N" dirty="0" smtClean="0"/>
                        <a:t>Eligible Customers </a:t>
                      </a:r>
                    </a:p>
                    <a:p>
                      <a:endParaRPr lang="en-IN" dirty="0"/>
                    </a:p>
                  </a:txBody>
                  <a:tcPr/>
                </a:tc>
                <a:tc>
                  <a:txBody>
                    <a:bodyPr/>
                    <a:lstStyle/>
                    <a:p>
                      <a:r>
                        <a:rPr lang="en-US" dirty="0" smtClean="0"/>
                        <a:t>Individuals with regular source of income either having minimal or no documented income or income proof but have digital footprints of banking and other economic activities. Eligible customers in metro/urban areas includes:</a:t>
                      </a:r>
                    </a:p>
                    <a:p>
                      <a:pPr marL="285750" indent="-285750">
                        <a:buFont typeface="Wingdings" panose="05000000000000000000" pitchFamily="2" charset="2"/>
                        <a:buChar char="ü"/>
                      </a:pPr>
                      <a:r>
                        <a:rPr lang="en-US" dirty="0" smtClean="0"/>
                        <a:t>Small traders, shopkeepers, Skilled and Semi-Skilled workers/ artisans in unorganized sector, other professional &amp; self- employed customers.</a:t>
                      </a:r>
                    </a:p>
                    <a:p>
                      <a:pPr marL="285750" indent="-285750">
                        <a:buFont typeface="Wingdings" panose="05000000000000000000" pitchFamily="2" charset="2"/>
                        <a:buChar char="ü"/>
                      </a:pPr>
                      <a:r>
                        <a:rPr lang="en-US" dirty="0" smtClean="0"/>
                        <a:t>Members of SHGs, beneficiaries of PM </a:t>
                      </a:r>
                      <a:r>
                        <a:rPr lang="en-US" dirty="0" err="1" smtClean="0"/>
                        <a:t>SVANidhi</a:t>
                      </a:r>
                      <a:r>
                        <a:rPr lang="en-US" dirty="0" smtClean="0"/>
                        <a:t>, PM </a:t>
                      </a:r>
                      <a:r>
                        <a:rPr lang="en-US" dirty="0" err="1" smtClean="0"/>
                        <a:t>Vishwakarma</a:t>
                      </a:r>
                      <a:r>
                        <a:rPr lang="en-US" dirty="0" smtClean="0"/>
                        <a:t>, Mudra, Stand Up India</a:t>
                      </a:r>
                    </a:p>
                    <a:p>
                      <a:pPr marL="285750" indent="-285750">
                        <a:buFont typeface="Wingdings" panose="05000000000000000000" pitchFamily="2" charset="2"/>
                        <a:buChar char="ü"/>
                      </a:pPr>
                      <a:r>
                        <a:rPr lang="en-US" dirty="0" smtClean="0"/>
                        <a:t>All beneficiary groups under Pradhan </a:t>
                      </a:r>
                      <a:r>
                        <a:rPr lang="en-US" dirty="0" err="1" smtClean="0"/>
                        <a:t>Mantri</a:t>
                      </a:r>
                      <a:r>
                        <a:rPr lang="en-US" dirty="0" smtClean="0"/>
                        <a:t> </a:t>
                      </a:r>
                      <a:r>
                        <a:rPr lang="en-US" dirty="0" err="1" smtClean="0"/>
                        <a:t>Awas</a:t>
                      </a:r>
                      <a:r>
                        <a:rPr lang="en-US" dirty="0" smtClean="0"/>
                        <a:t> </a:t>
                      </a:r>
                      <a:r>
                        <a:rPr lang="en-US" dirty="0" err="1" smtClean="0"/>
                        <a:t>Yojana</a:t>
                      </a:r>
                      <a:r>
                        <a:rPr lang="en-US" dirty="0" smtClean="0"/>
                        <a:t> (PMAY) – U 2.0. </a:t>
                      </a:r>
                    </a:p>
                    <a:p>
                      <a:pPr marL="285750" indent="-285750">
                        <a:buFont typeface="Wingdings" panose="05000000000000000000" pitchFamily="2" charset="2"/>
                        <a:buChar char="ü"/>
                      </a:pPr>
                      <a:r>
                        <a:rPr lang="en-US" dirty="0" smtClean="0"/>
                        <a:t>Salaried customers who have put in a minimum period of confirmed service/ experience of 2 years (Including previous employment / experience and confirmed in the present employment). </a:t>
                      </a:r>
                    </a:p>
                    <a:p>
                      <a:endParaRPr lang="en-IN" dirty="0"/>
                    </a:p>
                  </a:txBody>
                  <a:tcPr/>
                </a:tc>
                <a:extLst>
                  <a:ext uri="{0D108BD9-81ED-4DB2-BD59-A6C34878D82A}">
                    <a16:rowId xmlns:a16="http://schemas.microsoft.com/office/drawing/2014/main" val="1688709448"/>
                  </a:ext>
                </a:extLst>
              </a:tr>
            </a:tbl>
          </a:graphicData>
        </a:graphic>
      </p:graphicFrame>
    </p:spTree>
    <p:extLst>
      <p:ext uri="{BB962C8B-B14F-4D97-AF65-F5344CB8AC3E}">
        <p14:creationId xmlns:p14="http://schemas.microsoft.com/office/powerpoint/2010/main" val="10217057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Eligibility</a:t>
            </a:r>
          </a:p>
        </p:txBody>
      </p:sp>
      <p:sp>
        <p:nvSpPr>
          <p:cNvPr id="3" name="Content Placeholder 2"/>
          <p:cNvSpPr>
            <a:spLocks noGrp="1"/>
          </p:cNvSpPr>
          <p:nvPr>
            <p:ph idx="1"/>
          </p:nvPr>
        </p:nvSpPr>
        <p:spPr/>
        <p:txBody>
          <a:bodyPr/>
          <a:lstStyle/>
          <a:p>
            <a:r>
              <a:rPr lang="en-US" dirty="0"/>
              <a:t>Individuals/ Applicants with annual income up to ₹9 lakh having no home or one Home.</a:t>
            </a:r>
          </a:p>
          <a:p>
            <a:r>
              <a:rPr lang="en-US" dirty="0" smtClean="0"/>
              <a:t>A </a:t>
            </a:r>
            <a:r>
              <a:rPr lang="en-US" dirty="0"/>
              <a:t>satisfactorily maintained running Bank Account/ UPI transaction history for a minimum period of 24 months. </a:t>
            </a:r>
            <a:endParaRPr lang="en-IN" dirty="0"/>
          </a:p>
          <a:p>
            <a:endParaRPr lang="en-IN" dirty="0"/>
          </a:p>
        </p:txBody>
      </p:sp>
    </p:spTree>
    <p:extLst>
      <p:ext uri="{BB962C8B-B14F-4D97-AF65-F5344CB8AC3E}">
        <p14:creationId xmlns:p14="http://schemas.microsoft.com/office/powerpoint/2010/main" val="38497535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Annual income</a:t>
            </a:r>
          </a:p>
        </p:txBody>
      </p:sp>
      <p:sp>
        <p:nvSpPr>
          <p:cNvPr id="3" name="Content Placeholder 2"/>
          <p:cNvSpPr>
            <a:spLocks noGrp="1"/>
          </p:cNvSpPr>
          <p:nvPr>
            <p:ph idx="1"/>
          </p:nvPr>
        </p:nvSpPr>
        <p:spPr/>
        <p:txBody>
          <a:bodyPr/>
          <a:lstStyle/>
          <a:p>
            <a:r>
              <a:rPr lang="en-US" dirty="0"/>
              <a:t>Total annual income of applicant (s) (maximum 4) should not exceed ₹9.00 lakh. (Income of </a:t>
            </a:r>
            <a:r>
              <a:rPr lang="en-US" dirty="0" err="1"/>
              <a:t>upto</a:t>
            </a:r>
            <a:r>
              <a:rPr lang="en-US" dirty="0"/>
              <a:t> 4 members of the household can be combined to calculate eligibility)</a:t>
            </a:r>
            <a:endParaRPr lang="en-IN" dirty="0"/>
          </a:p>
          <a:p>
            <a:endParaRPr lang="en-IN" dirty="0"/>
          </a:p>
        </p:txBody>
      </p:sp>
    </p:spTree>
    <p:extLst>
      <p:ext uri="{BB962C8B-B14F-4D97-AF65-F5344CB8AC3E}">
        <p14:creationId xmlns:p14="http://schemas.microsoft.com/office/powerpoint/2010/main" val="21646446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Eligible Income for arriving at maximum loan amount</a:t>
            </a:r>
            <a:endParaRPr lang="en-IN" dirty="0"/>
          </a:p>
        </p:txBody>
      </p:sp>
      <p:sp>
        <p:nvSpPr>
          <p:cNvPr id="3" name="Content Placeholder 2"/>
          <p:cNvSpPr>
            <a:spLocks noGrp="1"/>
          </p:cNvSpPr>
          <p:nvPr>
            <p:ph idx="1"/>
          </p:nvPr>
        </p:nvSpPr>
        <p:spPr/>
        <p:txBody>
          <a:bodyPr/>
          <a:lstStyle/>
          <a:p>
            <a:pPr marL="0" indent="0">
              <a:buNone/>
            </a:pPr>
            <a:r>
              <a:rPr lang="en-IN" dirty="0"/>
              <a:t>I) For Salaried Customers- </a:t>
            </a:r>
          </a:p>
          <a:p>
            <a:r>
              <a:rPr lang="en-US" dirty="0"/>
              <a:t>If Salaried and receiving salary through SB account, the average annual salary credit will be taken as annual income (Average for last 12 months). One off credits, which are not regular in nature, to be removed from credit summation. </a:t>
            </a:r>
          </a:p>
          <a:p>
            <a:r>
              <a:rPr lang="en-US" dirty="0"/>
              <a:t>The employment/work/office verification will be continued as per the existing due diligence guidelines. </a:t>
            </a:r>
          </a:p>
          <a:p>
            <a:r>
              <a:rPr lang="en-US" dirty="0"/>
              <a:t>Analysis of the account statement where the monthly salary is being credited will be done to ascertain the salary credit transaction, amount and its regularity / consistency. </a:t>
            </a:r>
            <a:endParaRPr lang="en-IN" dirty="0"/>
          </a:p>
          <a:p>
            <a:endParaRPr lang="en-IN" dirty="0"/>
          </a:p>
        </p:txBody>
      </p:sp>
    </p:spTree>
    <p:extLst>
      <p:ext uri="{BB962C8B-B14F-4D97-AF65-F5344CB8AC3E}">
        <p14:creationId xmlns:p14="http://schemas.microsoft.com/office/powerpoint/2010/main" val="31349877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Eligible Income for arriving at maximum loan amount</a:t>
            </a:r>
            <a:endParaRPr lang="en-IN" dirty="0"/>
          </a:p>
        </p:txBody>
      </p:sp>
      <p:sp>
        <p:nvSpPr>
          <p:cNvPr id="3" name="Content Placeholder 2"/>
          <p:cNvSpPr>
            <a:spLocks noGrp="1"/>
          </p:cNvSpPr>
          <p:nvPr>
            <p:ph idx="1"/>
          </p:nvPr>
        </p:nvSpPr>
        <p:spPr>
          <a:xfrm>
            <a:off x="545528" y="1760310"/>
            <a:ext cx="8946541" cy="4195481"/>
          </a:xfrm>
        </p:spPr>
        <p:txBody>
          <a:bodyPr>
            <a:normAutofit fontScale="92500" lnSpcReduction="20000"/>
          </a:bodyPr>
          <a:lstStyle/>
          <a:p>
            <a:pPr marL="0" indent="0">
              <a:buNone/>
            </a:pPr>
            <a:r>
              <a:rPr lang="en-IN" dirty="0"/>
              <a:t>II) For Self-Employed Customers- </a:t>
            </a:r>
          </a:p>
          <a:p>
            <a:pPr>
              <a:buFont typeface="Wingdings" panose="05000000000000000000" pitchFamily="2" charset="2"/>
              <a:buChar char="ü"/>
            </a:pPr>
            <a:r>
              <a:rPr lang="en-US" dirty="0"/>
              <a:t>In case of self-employed customers, if the customer is assessed under GST, then 8% of their Sales Turn over declared in the GST returns will be considered as Annual Income. </a:t>
            </a:r>
          </a:p>
          <a:p>
            <a:pPr>
              <a:buFont typeface="Wingdings" panose="05000000000000000000" pitchFamily="2" charset="2"/>
              <a:buChar char="ü"/>
            </a:pPr>
            <a:r>
              <a:rPr lang="en-US" dirty="0"/>
              <a:t>If the customer is not assessed under GST, then following parameters will be </a:t>
            </a:r>
            <a:r>
              <a:rPr lang="en-US" dirty="0" err="1"/>
              <a:t>analysed</a:t>
            </a:r>
            <a:r>
              <a:rPr lang="en-US" dirty="0"/>
              <a:t> to decide the annual income of the customer –</a:t>
            </a:r>
          </a:p>
          <a:p>
            <a:pPr marL="0" indent="0" algn="just">
              <a:buNone/>
            </a:pPr>
            <a:r>
              <a:rPr lang="en-US" dirty="0"/>
              <a:t>a) Self-employed individuals maintaining Account (Current / CC / SB     in the name of the Firm or in his personal name) but NOT Linked to UPI/POS, 8% of annual credit summation will be taken as Annual Income (Average for last 12 months) </a:t>
            </a:r>
          </a:p>
          <a:p>
            <a:pPr marL="0" indent="0" algn="just">
              <a:buNone/>
            </a:pPr>
            <a:r>
              <a:rPr lang="en-US" dirty="0"/>
              <a:t>b) Self-employed with UPI/POS linked to SB/CA/CC in the name of the Firm or in his personal name through which the business transactions are routed, 20% of total credit summation of digital transactions will be taken as Annual income (Average for last 12 months) </a:t>
            </a:r>
            <a:endParaRPr lang="en-IN" dirty="0"/>
          </a:p>
          <a:p>
            <a:endParaRPr lang="en-IN" dirty="0"/>
          </a:p>
        </p:txBody>
      </p:sp>
    </p:spTree>
    <p:extLst>
      <p:ext uri="{BB962C8B-B14F-4D97-AF65-F5344CB8AC3E}">
        <p14:creationId xmlns:p14="http://schemas.microsoft.com/office/powerpoint/2010/main" val="8733767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Eligible Income for arriving at maximum loan amount….</a:t>
            </a:r>
            <a:endParaRPr lang="en-IN" dirty="0"/>
          </a:p>
        </p:txBody>
      </p:sp>
      <p:sp>
        <p:nvSpPr>
          <p:cNvPr id="3" name="Content Placeholder 2"/>
          <p:cNvSpPr>
            <a:spLocks noGrp="1"/>
          </p:cNvSpPr>
          <p:nvPr>
            <p:ph idx="1"/>
          </p:nvPr>
        </p:nvSpPr>
        <p:spPr/>
        <p:txBody>
          <a:bodyPr/>
          <a:lstStyle/>
          <a:p>
            <a:pPr marL="0" indent="0">
              <a:buNone/>
            </a:pPr>
            <a:r>
              <a:rPr lang="en-US" dirty="0"/>
              <a:t>[Income considered for eligibility will be higher of (a) or (b) above] (One off credits, which are not regular in nature and non indicative of income from business, may be removed from credit summation). </a:t>
            </a:r>
          </a:p>
          <a:p>
            <a:pPr marL="0" indent="0">
              <a:buNone/>
            </a:pPr>
            <a:r>
              <a:rPr lang="en-US" dirty="0"/>
              <a:t>Thus, the statement of the account, where the business transactions or professional fees are being credited will be </a:t>
            </a:r>
            <a:r>
              <a:rPr lang="en-US" dirty="0" err="1"/>
              <a:t>analysed</a:t>
            </a:r>
            <a:r>
              <a:rPr lang="en-US" dirty="0"/>
              <a:t> to ascertain the nature of transaction and assessing annual income as stated above. </a:t>
            </a:r>
          </a:p>
          <a:p>
            <a:pPr marL="0" indent="0">
              <a:buNone/>
            </a:pPr>
            <a:r>
              <a:rPr lang="en-US" dirty="0"/>
              <a:t>The existing guidelines for due diligence of work / office verification will also continue.  </a:t>
            </a:r>
            <a:endParaRPr lang="en-IN" dirty="0"/>
          </a:p>
          <a:p>
            <a:endParaRPr lang="en-IN" dirty="0"/>
          </a:p>
        </p:txBody>
      </p:sp>
    </p:spTree>
    <p:extLst>
      <p:ext uri="{BB962C8B-B14F-4D97-AF65-F5344CB8AC3E}">
        <p14:creationId xmlns:p14="http://schemas.microsoft.com/office/powerpoint/2010/main" val="149841526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098958307"/>
              </p:ext>
            </p:extLst>
          </p:nvPr>
        </p:nvGraphicFramePr>
        <p:xfrm>
          <a:off x="1" y="2"/>
          <a:ext cx="12191998" cy="5504686"/>
        </p:xfrm>
        <a:graphic>
          <a:graphicData uri="http://schemas.openxmlformats.org/drawingml/2006/table">
            <a:tbl>
              <a:tblPr firstRow="1" bandRow="1">
                <a:tableStyleId>{5C22544A-7EE6-4342-B048-85BDC9FD1C3A}</a:tableStyleId>
              </a:tblPr>
              <a:tblGrid>
                <a:gridCol w="2026762">
                  <a:extLst>
                    <a:ext uri="{9D8B030D-6E8A-4147-A177-3AD203B41FA5}">
                      <a16:colId xmlns:a16="http://schemas.microsoft.com/office/drawing/2014/main" val="3010621675"/>
                    </a:ext>
                  </a:extLst>
                </a:gridCol>
                <a:gridCol w="10165236">
                  <a:extLst>
                    <a:ext uri="{9D8B030D-6E8A-4147-A177-3AD203B41FA5}">
                      <a16:colId xmlns:a16="http://schemas.microsoft.com/office/drawing/2014/main" val="625701555"/>
                    </a:ext>
                  </a:extLst>
                </a:gridCol>
              </a:tblGrid>
              <a:tr h="659874">
                <a:tc>
                  <a:txBody>
                    <a:bodyPr/>
                    <a:lstStyle/>
                    <a:p>
                      <a:r>
                        <a:rPr lang="en-IN" sz="1600" dirty="0" smtClean="0">
                          <a:latin typeface="Arial" panose="020B0604020202020204" pitchFamily="34" charset="0"/>
                          <a:cs typeface="Arial" panose="020B0604020202020204" pitchFamily="34" charset="0"/>
                        </a:rPr>
                        <a:t>Purpose </a:t>
                      </a:r>
                      <a:endParaRPr lang="en-IN" sz="1600" dirty="0">
                        <a:latin typeface="Arial" panose="020B0604020202020204" pitchFamily="34" charset="0"/>
                        <a:cs typeface="Arial" panose="020B0604020202020204" pitchFamily="34" charset="0"/>
                      </a:endParaRPr>
                    </a:p>
                  </a:txBody>
                  <a:tcPr/>
                </a:tc>
                <a:tc>
                  <a:txBody>
                    <a:bodyPr/>
                    <a:lstStyle/>
                    <a:p>
                      <a:r>
                        <a:rPr lang="en-US" dirty="0" smtClean="0"/>
                        <a:t>Minimum Age - 21 years</a:t>
                      </a:r>
                    </a:p>
                    <a:p>
                      <a:r>
                        <a:rPr lang="en-US" dirty="0" smtClean="0"/>
                        <a:t>Maximum Age - 60 years </a:t>
                      </a:r>
                      <a:endParaRPr lang="en-IN" dirty="0"/>
                    </a:p>
                  </a:txBody>
                  <a:tcPr/>
                </a:tc>
                <a:extLst>
                  <a:ext uri="{0D108BD9-81ED-4DB2-BD59-A6C34878D82A}">
                    <a16:rowId xmlns:a16="http://schemas.microsoft.com/office/drawing/2014/main" val="584295291"/>
                  </a:ext>
                </a:extLst>
              </a:tr>
              <a:tr h="1324372">
                <a:tc>
                  <a:txBody>
                    <a:bodyPr/>
                    <a:lstStyle/>
                    <a:p>
                      <a:r>
                        <a:rPr lang="en-IN" sz="1600" dirty="0" smtClean="0">
                          <a:latin typeface="Arial" panose="020B0604020202020204" pitchFamily="34" charset="0"/>
                          <a:cs typeface="Arial" panose="020B0604020202020204" pitchFamily="34" charset="0"/>
                        </a:rPr>
                        <a:t>Eligible Property/ Security</a:t>
                      </a:r>
                      <a:endParaRPr lang="en-IN"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To purchase / construct a new house / flat, to purchase an existing house/ flat or extend an existing house, Repair / Renovate an existing house / flat. </a:t>
                      </a:r>
                      <a:endParaRPr lang="en-IN"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42164740"/>
                  </a:ext>
                </a:extLst>
              </a:tr>
              <a:tr h="631594">
                <a:tc>
                  <a:txBody>
                    <a:bodyPr/>
                    <a:lstStyle/>
                    <a:p>
                      <a:r>
                        <a:rPr lang="en-US" sz="1600" dirty="0" smtClean="0">
                          <a:latin typeface="Arial" panose="020B0604020202020204" pitchFamily="34" charset="0"/>
                          <a:cs typeface="Arial" panose="020B0604020202020204" pitchFamily="34" charset="0"/>
                        </a:rPr>
                        <a:t>Maximum number of Co Borrowers</a:t>
                      </a:r>
                      <a:endParaRPr lang="en-IN"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Applicant with spouse and earning children (Maximum-4)</a:t>
                      </a:r>
                      <a:endParaRPr lang="en-IN"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88689788"/>
                  </a:ext>
                </a:extLst>
              </a:tr>
              <a:tr h="2888846">
                <a:tc>
                  <a:txBody>
                    <a:bodyPr/>
                    <a:lstStyle/>
                    <a:p>
                      <a:r>
                        <a:rPr lang="en-US" sz="1600" dirty="0" smtClean="0">
                          <a:latin typeface="Arial" panose="020B0604020202020204" pitchFamily="34" charset="0"/>
                          <a:cs typeface="Arial" panose="020B0604020202020204" pitchFamily="34" charset="0"/>
                        </a:rPr>
                        <a:t>Maximum</a:t>
                      </a:r>
                      <a:r>
                        <a:rPr lang="en-US" sz="1600" baseline="0" dirty="0" smtClean="0">
                          <a:latin typeface="Arial" panose="020B0604020202020204" pitchFamily="34" charset="0"/>
                          <a:cs typeface="Arial" panose="020B0604020202020204" pitchFamily="34" charset="0"/>
                        </a:rPr>
                        <a:t> Loan Amount .</a:t>
                      </a:r>
                      <a:endParaRPr lang="en-IN" sz="1600" dirty="0">
                        <a:latin typeface="Arial" panose="020B0604020202020204" pitchFamily="34" charset="0"/>
                        <a:cs typeface="Arial" panose="020B0604020202020204" pitchFamily="34" charset="0"/>
                      </a:endParaRPr>
                    </a:p>
                  </a:txBody>
                  <a:tcPr/>
                </a:tc>
                <a:tc>
                  <a:txBody>
                    <a:bodyPr/>
                    <a:lstStyle/>
                    <a:p>
                      <a:pPr marL="0" indent="0">
                        <a:buNone/>
                      </a:pPr>
                      <a:r>
                        <a:rPr lang="en-US" sz="1600" dirty="0" smtClean="0">
                          <a:latin typeface="Arial" panose="020B0604020202020204" pitchFamily="34" charset="0"/>
                          <a:cs typeface="Arial" panose="020B0604020202020204" pitchFamily="34" charset="0"/>
                        </a:rPr>
                        <a:t>Maximum permissible loan amount under the scheme. </a:t>
                      </a:r>
                    </a:p>
                    <a:p>
                      <a:pPr marL="342900" indent="-342900">
                        <a:buAutoNum type="arabicPeriod"/>
                      </a:pPr>
                      <a:r>
                        <a:rPr lang="en-IN" sz="1600" dirty="0" smtClean="0">
                          <a:latin typeface="Arial" panose="020B0604020202020204" pitchFamily="34" charset="0"/>
                          <a:cs typeface="Arial" panose="020B0604020202020204" pitchFamily="34" charset="0"/>
                        </a:rPr>
                        <a:t>For Home Loan: </a:t>
                      </a:r>
                    </a:p>
                    <a:p>
                      <a:pPr marL="0" indent="0">
                        <a:buNone/>
                      </a:pPr>
                      <a:r>
                        <a:rPr lang="en-US" sz="1600" dirty="0" smtClean="0">
                          <a:latin typeface="Arial" panose="020B0604020202020204" pitchFamily="34" charset="0"/>
                          <a:cs typeface="Arial" panose="020B0604020202020204" pitchFamily="34" charset="0"/>
                        </a:rPr>
                        <a:t>Metro </a:t>
                      </a:r>
                      <a:r>
                        <a:rPr lang="en-US" sz="1600" dirty="0" err="1" smtClean="0">
                          <a:latin typeface="Arial" panose="020B0604020202020204" pitchFamily="34" charset="0"/>
                          <a:cs typeface="Arial" panose="020B0604020202020204" pitchFamily="34" charset="0"/>
                        </a:rPr>
                        <a:t>Centres</a:t>
                      </a:r>
                      <a:r>
                        <a:rPr lang="en-US" sz="1600" dirty="0" smtClean="0">
                          <a:latin typeface="Arial" panose="020B0604020202020204" pitchFamily="34" charset="0"/>
                          <a:cs typeface="Arial" panose="020B0604020202020204" pitchFamily="34" charset="0"/>
                        </a:rPr>
                        <a:t>: ₹35.00 Lakhs, subject to Max Project Cost of ₹45.00 Lakhs Urban </a:t>
                      </a:r>
                      <a:r>
                        <a:rPr lang="en-US" sz="1600" dirty="0" err="1" smtClean="0">
                          <a:latin typeface="Arial" panose="020B0604020202020204" pitchFamily="34" charset="0"/>
                          <a:cs typeface="Arial" panose="020B0604020202020204" pitchFamily="34" charset="0"/>
                        </a:rPr>
                        <a:t>Centres</a:t>
                      </a:r>
                      <a:r>
                        <a:rPr lang="en-US" sz="1600" dirty="0" smtClean="0">
                          <a:latin typeface="Arial" panose="020B0604020202020204" pitchFamily="34" charset="0"/>
                          <a:cs typeface="Arial" panose="020B0604020202020204" pitchFamily="34" charset="0"/>
                        </a:rPr>
                        <a:t>: ₹25.00 Lakhs, subject to Max Project Cost of ₹30.00 Lakhs </a:t>
                      </a:r>
                    </a:p>
                    <a:p>
                      <a:pPr marL="0" indent="0">
                        <a:buNone/>
                      </a:pPr>
                      <a:r>
                        <a:rPr lang="en-US" sz="1600" dirty="0" smtClean="0">
                          <a:latin typeface="Arial" panose="020B0604020202020204" pitchFamily="34" charset="0"/>
                          <a:cs typeface="Arial" panose="020B0604020202020204" pitchFamily="34" charset="0"/>
                        </a:rPr>
                        <a:t>2. For Repair and Renovation: </a:t>
                      </a:r>
                    </a:p>
                    <a:p>
                      <a:pPr marL="0" indent="0">
                        <a:buNone/>
                      </a:pPr>
                      <a:r>
                        <a:rPr lang="en-IN" sz="1600" dirty="0" smtClean="0">
                          <a:latin typeface="Arial" panose="020B0604020202020204" pitchFamily="34" charset="0"/>
                          <a:cs typeface="Arial" panose="020B0604020202020204" pitchFamily="34" charset="0"/>
                        </a:rPr>
                        <a:t>Metro Centres: ₹10.00 Lakhs Urban Centres: ₹6.00 Lakhs (Maximum Loan limit as per PSL criteria) </a:t>
                      </a:r>
                      <a:endParaRPr lang="en-IN"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71131687"/>
                  </a:ext>
                </a:extLst>
              </a:tr>
            </a:tbl>
          </a:graphicData>
        </a:graphic>
      </p:graphicFrame>
    </p:spTree>
    <p:extLst>
      <p:ext uri="{BB962C8B-B14F-4D97-AF65-F5344CB8AC3E}">
        <p14:creationId xmlns:p14="http://schemas.microsoft.com/office/powerpoint/2010/main" val="202941070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stretch>
            <a:fillRect/>
          </a:stretch>
        </p:blipFill>
        <p:spPr>
          <a:xfrm>
            <a:off x="113122" y="103695"/>
            <a:ext cx="12078878" cy="6655324"/>
          </a:xfrm>
          <a:prstGeom prst="rect">
            <a:avLst/>
          </a:prstGeom>
        </p:spPr>
      </p:pic>
    </p:spTree>
    <p:extLst>
      <p:ext uri="{BB962C8B-B14F-4D97-AF65-F5344CB8AC3E}">
        <p14:creationId xmlns:p14="http://schemas.microsoft.com/office/powerpoint/2010/main" val="3623676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stretch>
            <a:fillRect/>
          </a:stretch>
        </p:blipFill>
        <p:spPr>
          <a:xfrm>
            <a:off x="113122" y="75414"/>
            <a:ext cx="12078878" cy="6579909"/>
          </a:xfrm>
          <a:prstGeom prst="rect">
            <a:avLst/>
          </a:prstGeom>
        </p:spPr>
      </p:pic>
    </p:spTree>
    <p:extLst>
      <p:ext uri="{BB962C8B-B14F-4D97-AF65-F5344CB8AC3E}">
        <p14:creationId xmlns:p14="http://schemas.microsoft.com/office/powerpoint/2010/main" val="240332332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IB HOME LOAN PLUS</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82496630"/>
              </p:ext>
            </p:extLst>
          </p:nvPr>
        </p:nvGraphicFramePr>
        <p:xfrm>
          <a:off x="646109" y="1152983"/>
          <a:ext cx="11448480" cy="4389120"/>
        </p:xfrm>
        <a:graphic>
          <a:graphicData uri="http://schemas.openxmlformats.org/drawingml/2006/table">
            <a:tbl>
              <a:tblPr firstRow="1" bandRow="1">
                <a:tableStyleId>{5C22544A-7EE6-4342-B048-85BDC9FD1C3A}</a:tableStyleId>
              </a:tblPr>
              <a:tblGrid>
                <a:gridCol w="1917982">
                  <a:extLst>
                    <a:ext uri="{9D8B030D-6E8A-4147-A177-3AD203B41FA5}">
                      <a16:colId xmlns:a16="http://schemas.microsoft.com/office/drawing/2014/main" val="3687851384"/>
                    </a:ext>
                  </a:extLst>
                </a:gridCol>
                <a:gridCol w="9530498">
                  <a:extLst>
                    <a:ext uri="{9D8B030D-6E8A-4147-A177-3AD203B41FA5}">
                      <a16:colId xmlns:a16="http://schemas.microsoft.com/office/drawing/2014/main" val="3001326970"/>
                    </a:ext>
                  </a:extLst>
                </a:gridCol>
              </a:tblGrid>
              <a:tr h="370840">
                <a:tc>
                  <a:txBody>
                    <a:bodyPr/>
                    <a:lstStyle/>
                    <a:p>
                      <a:r>
                        <a:rPr lang="en-US" sz="1800" b="1" kern="1200" dirty="0" smtClean="0">
                          <a:solidFill>
                            <a:schemeClr val="lt1"/>
                          </a:solidFill>
                          <a:effectLst/>
                          <a:latin typeface="+mn-lt"/>
                          <a:ea typeface="+mn-ea"/>
                          <a:cs typeface="+mn-cs"/>
                        </a:rPr>
                        <a:t>Eligibility/Target Group</a:t>
                      </a:r>
                      <a:endParaRPr lang="en-IN" dirty="0"/>
                    </a:p>
                  </a:txBody>
                  <a:tcPr/>
                </a:tc>
                <a:tc>
                  <a:txBody>
                    <a:bodyPr/>
                    <a:lstStyle/>
                    <a:p>
                      <a:r>
                        <a:rPr lang="en-US" sz="1800" b="1" kern="1200" dirty="0" smtClean="0">
                          <a:solidFill>
                            <a:schemeClr val="lt1"/>
                          </a:solidFill>
                          <a:effectLst/>
                          <a:latin typeface="+mn-lt"/>
                          <a:ea typeface="+mn-ea"/>
                          <a:cs typeface="+mn-cs"/>
                        </a:rPr>
                        <a:t>All existing Home Loan borrowers (Residents &amp; NRIs) including HL-CRE, IB Home Advantage, HL for Repairs and Renovation which are under ‘Standard’ Category. All staff members who have availed Staff Housing Loan are also eligible to avail IB Home Loan Plus provided the borrower should have paid minimum 12 EMIs regularly, possession of the house / flat has been taken by the borrower and valid mortgage has been created in </a:t>
                      </a:r>
                      <a:r>
                        <a:rPr lang="en-US" sz="1800" b="1" kern="1200" dirty="0" err="1" smtClean="0">
                          <a:solidFill>
                            <a:schemeClr val="lt1"/>
                          </a:solidFill>
                          <a:effectLst/>
                          <a:latin typeface="+mn-lt"/>
                          <a:ea typeface="+mn-ea"/>
                          <a:cs typeface="+mn-cs"/>
                        </a:rPr>
                        <a:t>favour</a:t>
                      </a:r>
                      <a:r>
                        <a:rPr lang="en-US" sz="1800" b="1" kern="1200" dirty="0" smtClean="0">
                          <a:solidFill>
                            <a:schemeClr val="lt1"/>
                          </a:solidFill>
                          <a:effectLst/>
                          <a:latin typeface="+mn-lt"/>
                          <a:ea typeface="+mn-ea"/>
                          <a:cs typeface="+mn-cs"/>
                        </a:rPr>
                        <a:t> of the Bank. Staff members / officers who have availed IB Home loan and converted to SHL are also eligible. In such cases, 12 instalments will be reckoned by including</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the number of EMI's paid under IBHL.</a:t>
                      </a:r>
                      <a:endParaRPr lang="en-IN" dirty="0"/>
                    </a:p>
                  </a:txBody>
                  <a:tcPr/>
                </a:tc>
                <a:extLst>
                  <a:ext uri="{0D108BD9-81ED-4DB2-BD59-A6C34878D82A}">
                    <a16:rowId xmlns:a16="http://schemas.microsoft.com/office/drawing/2014/main" val="3673613422"/>
                  </a:ext>
                </a:extLst>
              </a:tr>
              <a:tr h="370840">
                <a:tc>
                  <a:txBody>
                    <a:bodyPr/>
                    <a:lstStyle/>
                    <a:p>
                      <a:r>
                        <a:rPr lang="en-US" sz="1800" b="1" kern="1200" dirty="0" smtClean="0">
                          <a:solidFill>
                            <a:schemeClr val="dk1"/>
                          </a:solidFill>
                          <a:effectLst/>
                          <a:latin typeface="+mn-lt"/>
                          <a:ea typeface="+mn-ea"/>
                          <a:cs typeface="+mn-cs"/>
                        </a:rPr>
                        <a:t>Purpose</a:t>
                      </a:r>
                      <a:endParaRPr lang="en-IN" dirty="0"/>
                    </a:p>
                  </a:txBody>
                  <a:tcPr/>
                </a:tc>
                <a:tc>
                  <a:txBody>
                    <a:bodyPr/>
                    <a:lstStyle/>
                    <a:p>
                      <a:r>
                        <a:rPr lang="en-US" sz="1800" kern="1200" dirty="0" smtClean="0">
                          <a:solidFill>
                            <a:schemeClr val="dk1"/>
                          </a:solidFill>
                          <a:effectLst/>
                          <a:latin typeface="+mn-lt"/>
                          <a:ea typeface="+mn-ea"/>
                          <a:cs typeface="+mn-cs"/>
                        </a:rPr>
                        <a:t>Any confide purpose other than speculative purpose.</a:t>
                      </a:r>
                      <a:endParaRPr lang="en-IN" sz="1800" kern="1200" dirty="0" smtClean="0">
                        <a:solidFill>
                          <a:schemeClr val="dk1"/>
                        </a:solidFill>
                        <a:effectLst/>
                        <a:latin typeface="+mn-lt"/>
                        <a:ea typeface="+mn-ea"/>
                        <a:cs typeface="+mn-cs"/>
                      </a:endParaRPr>
                    </a:p>
                    <a:p>
                      <a:r>
                        <a:rPr lang="en-US" sz="1800" b="1" kern="1200" dirty="0" smtClean="0">
                          <a:solidFill>
                            <a:schemeClr val="dk1"/>
                          </a:solidFill>
                          <a:effectLst/>
                          <a:latin typeface="+mn-lt"/>
                          <a:ea typeface="+mn-ea"/>
                          <a:cs typeface="+mn-cs"/>
                        </a:rPr>
                        <a:t> </a:t>
                      </a:r>
                      <a:r>
                        <a:rPr lang="en-US" sz="1800" kern="1200" dirty="0" smtClean="0">
                          <a:solidFill>
                            <a:schemeClr val="dk1"/>
                          </a:solidFill>
                          <a:effectLst/>
                          <a:latin typeface="+mn-lt"/>
                          <a:ea typeface="+mn-ea"/>
                          <a:cs typeface="+mn-cs"/>
                        </a:rPr>
                        <a:t>Term Loan: Maximum tenor of 15 years.</a:t>
                      </a:r>
                      <a:endParaRPr lang="en-IN" sz="1800" kern="1200" dirty="0" smtClean="0">
                        <a:solidFill>
                          <a:schemeClr val="dk1"/>
                        </a:solidFill>
                        <a:effectLst/>
                        <a:latin typeface="+mn-lt"/>
                        <a:ea typeface="+mn-ea"/>
                        <a:cs typeface="+mn-cs"/>
                      </a:endParaRPr>
                    </a:p>
                    <a:p>
                      <a:pPr lvl="0"/>
                      <a:r>
                        <a:rPr lang="en-US" sz="1800" kern="1200" dirty="0" smtClean="0">
                          <a:solidFill>
                            <a:schemeClr val="dk1"/>
                          </a:solidFill>
                          <a:effectLst/>
                          <a:latin typeface="+mn-lt"/>
                          <a:ea typeface="+mn-ea"/>
                          <a:cs typeface="+mn-cs"/>
                        </a:rPr>
                        <a:t>Overdraft (Step down) – OD facility will be liquidated in maximum 15 years with equal deduction every month.</a:t>
                      </a:r>
                      <a:endParaRPr lang="en-IN" sz="1800" kern="1200" dirty="0" smtClean="0">
                        <a:solidFill>
                          <a:schemeClr val="dk1"/>
                        </a:solidFill>
                        <a:effectLst/>
                        <a:latin typeface="+mn-lt"/>
                        <a:ea typeface="+mn-ea"/>
                        <a:cs typeface="+mn-cs"/>
                      </a:endParaRPr>
                    </a:p>
                  </a:txBody>
                  <a:tcPr/>
                </a:tc>
                <a:extLst>
                  <a:ext uri="{0D108BD9-81ED-4DB2-BD59-A6C34878D82A}">
                    <a16:rowId xmlns:a16="http://schemas.microsoft.com/office/drawing/2014/main" val="2746186903"/>
                  </a:ext>
                </a:extLst>
              </a:tr>
              <a:tr h="370840">
                <a:tc>
                  <a:txBody>
                    <a:bodyPr/>
                    <a:lstStyle/>
                    <a:p>
                      <a:r>
                        <a:rPr lang="en-US" sz="1800" b="1" kern="1200" dirty="0" smtClean="0">
                          <a:solidFill>
                            <a:schemeClr val="dk1"/>
                          </a:solidFill>
                          <a:effectLst/>
                          <a:latin typeface="+mn-lt"/>
                          <a:ea typeface="+mn-ea"/>
                          <a:cs typeface="+mn-cs"/>
                        </a:rPr>
                        <a:t>Margin</a:t>
                      </a:r>
                      <a:endParaRPr lang="en-IN" dirty="0"/>
                    </a:p>
                  </a:txBody>
                  <a:tcPr/>
                </a:tc>
                <a:tc>
                  <a:txBody>
                    <a:bodyPr/>
                    <a:lstStyle/>
                    <a:p>
                      <a:r>
                        <a:rPr lang="en-US" sz="1800" kern="1200" dirty="0" smtClean="0">
                          <a:solidFill>
                            <a:schemeClr val="dk1"/>
                          </a:solidFill>
                          <a:effectLst/>
                          <a:latin typeface="+mn-lt"/>
                          <a:ea typeface="+mn-ea"/>
                          <a:cs typeface="+mn-cs"/>
                        </a:rPr>
                        <a:t>Margin of 25% on Realizable Sale Value (RSV) to be maintained to arrive at Quantum of Loan.</a:t>
                      </a:r>
                      <a:endParaRPr lang="en-IN" dirty="0"/>
                    </a:p>
                  </a:txBody>
                  <a:tcPr/>
                </a:tc>
                <a:extLst>
                  <a:ext uri="{0D108BD9-81ED-4DB2-BD59-A6C34878D82A}">
                    <a16:rowId xmlns:a16="http://schemas.microsoft.com/office/drawing/2014/main" val="3436045604"/>
                  </a:ext>
                </a:extLst>
              </a:tr>
            </a:tbl>
          </a:graphicData>
        </a:graphic>
      </p:graphicFrame>
    </p:spTree>
    <p:extLst>
      <p:ext uri="{BB962C8B-B14F-4D97-AF65-F5344CB8AC3E}">
        <p14:creationId xmlns:p14="http://schemas.microsoft.com/office/powerpoint/2010/main" val="277135747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612511"/>
          </a:xfrm>
        </p:spPr>
        <p:txBody>
          <a:bodyPr/>
          <a:lstStyle/>
          <a:p>
            <a:r>
              <a:rPr lang="en-US" b="1" dirty="0"/>
              <a:t>IB HOME LOAN PLUS</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80438088"/>
              </p:ext>
            </p:extLst>
          </p:nvPr>
        </p:nvGraphicFramePr>
        <p:xfrm>
          <a:off x="0" y="1152982"/>
          <a:ext cx="12094589" cy="5705017"/>
        </p:xfrm>
        <a:graphic>
          <a:graphicData uri="http://schemas.openxmlformats.org/drawingml/2006/table">
            <a:tbl>
              <a:tblPr firstRow="1" bandRow="1">
                <a:tableStyleId>{5C22544A-7EE6-4342-B048-85BDC9FD1C3A}</a:tableStyleId>
              </a:tblPr>
              <a:tblGrid>
                <a:gridCol w="1480008">
                  <a:extLst>
                    <a:ext uri="{9D8B030D-6E8A-4147-A177-3AD203B41FA5}">
                      <a16:colId xmlns:a16="http://schemas.microsoft.com/office/drawing/2014/main" val="3687851384"/>
                    </a:ext>
                  </a:extLst>
                </a:gridCol>
                <a:gridCol w="10614581">
                  <a:extLst>
                    <a:ext uri="{9D8B030D-6E8A-4147-A177-3AD203B41FA5}">
                      <a16:colId xmlns:a16="http://schemas.microsoft.com/office/drawing/2014/main" val="3001326970"/>
                    </a:ext>
                  </a:extLst>
                </a:gridCol>
              </a:tblGrid>
              <a:tr h="1807179">
                <a:tc>
                  <a:txBody>
                    <a:bodyPr/>
                    <a:lstStyle/>
                    <a:p>
                      <a:r>
                        <a:rPr lang="en-US" sz="1800" b="1" kern="1200" dirty="0" smtClean="0">
                          <a:solidFill>
                            <a:schemeClr val="lt1"/>
                          </a:solidFill>
                          <a:effectLst/>
                          <a:latin typeface="+mn-lt"/>
                          <a:ea typeface="+mn-ea"/>
                          <a:cs typeface="+mn-cs"/>
                        </a:rPr>
                        <a:t>Loan Amount</a:t>
                      </a:r>
                      <a:endParaRPr lang="en-IN" dirty="0"/>
                    </a:p>
                  </a:txBody>
                  <a:tcPr/>
                </a:tc>
                <a:tc>
                  <a:txBody>
                    <a:bodyPr/>
                    <a:lstStyle/>
                    <a:p>
                      <a:pPr algn="just"/>
                      <a:r>
                        <a:rPr lang="en-US" sz="1600" b="1" kern="1200" dirty="0" smtClean="0">
                          <a:solidFill>
                            <a:schemeClr val="lt1"/>
                          </a:solidFill>
                          <a:effectLst/>
                          <a:latin typeface="+mn-lt"/>
                          <a:ea typeface="+mn-ea"/>
                          <a:cs typeface="+mn-cs"/>
                        </a:rPr>
                        <a:t>Minimum Amount – </a:t>
                      </a:r>
                      <a:r>
                        <a:rPr lang="en-US" sz="1600" b="1" kern="1200" dirty="0" err="1" smtClean="0">
                          <a:solidFill>
                            <a:schemeClr val="lt1"/>
                          </a:solidFill>
                          <a:effectLst/>
                          <a:latin typeface="+mn-lt"/>
                          <a:ea typeface="+mn-ea"/>
                          <a:cs typeface="+mn-cs"/>
                        </a:rPr>
                        <a:t>Rs</a:t>
                      </a:r>
                      <a:r>
                        <a:rPr lang="en-US" sz="1600" b="1" kern="1200" dirty="0" smtClean="0">
                          <a:solidFill>
                            <a:schemeClr val="lt1"/>
                          </a:solidFill>
                          <a:effectLst/>
                          <a:latin typeface="+mn-lt"/>
                          <a:ea typeface="+mn-ea"/>
                          <a:cs typeface="+mn-cs"/>
                        </a:rPr>
                        <a:t>. 1.00 Lakhs</a:t>
                      </a:r>
                      <a:endParaRPr lang="en-IN" sz="1600" b="1" kern="1200" dirty="0" smtClean="0">
                        <a:solidFill>
                          <a:schemeClr val="lt1"/>
                        </a:solidFill>
                        <a:effectLst/>
                        <a:latin typeface="+mn-lt"/>
                        <a:ea typeface="+mn-ea"/>
                        <a:cs typeface="+mn-cs"/>
                      </a:endParaRPr>
                    </a:p>
                    <a:p>
                      <a:pPr algn="just"/>
                      <a:r>
                        <a:rPr lang="en-US" sz="1600" b="1" kern="1200" dirty="0" smtClean="0">
                          <a:solidFill>
                            <a:schemeClr val="lt1"/>
                          </a:solidFill>
                          <a:effectLst/>
                          <a:latin typeface="+mn-lt"/>
                          <a:ea typeface="+mn-ea"/>
                          <a:cs typeface="+mn-cs"/>
                        </a:rPr>
                        <a:t>Maximum Amount - </a:t>
                      </a:r>
                      <a:r>
                        <a:rPr lang="en-US" sz="1600" b="1" kern="1200" dirty="0" err="1" smtClean="0">
                          <a:solidFill>
                            <a:schemeClr val="lt1"/>
                          </a:solidFill>
                          <a:effectLst/>
                          <a:latin typeface="+mn-lt"/>
                          <a:ea typeface="+mn-ea"/>
                          <a:cs typeface="+mn-cs"/>
                        </a:rPr>
                        <a:t>Rs</a:t>
                      </a:r>
                      <a:r>
                        <a:rPr lang="en-US" sz="1600" b="1" kern="1200" dirty="0" smtClean="0">
                          <a:solidFill>
                            <a:schemeClr val="lt1"/>
                          </a:solidFill>
                          <a:effectLst/>
                          <a:latin typeface="+mn-lt"/>
                          <a:ea typeface="+mn-ea"/>
                          <a:cs typeface="+mn-cs"/>
                        </a:rPr>
                        <a:t>. 1000 Lakhs</a:t>
                      </a:r>
                      <a:endParaRPr lang="en-IN" sz="1600" dirty="0"/>
                    </a:p>
                  </a:txBody>
                  <a:tcPr/>
                </a:tc>
                <a:extLst>
                  <a:ext uri="{0D108BD9-81ED-4DB2-BD59-A6C34878D82A}">
                    <a16:rowId xmlns:a16="http://schemas.microsoft.com/office/drawing/2014/main" val="3673613422"/>
                  </a:ext>
                </a:extLst>
              </a:tr>
              <a:tr h="1240221">
                <a:tc>
                  <a:txBody>
                    <a:bodyPr/>
                    <a:lstStyle/>
                    <a:p>
                      <a:r>
                        <a:rPr lang="en-US" sz="1800" b="1" kern="1200" dirty="0" smtClean="0">
                          <a:solidFill>
                            <a:schemeClr val="dk1"/>
                          </a:solidFill>
                          <a:effectLst/>
                          <a:latin typeface="+mn-lt"/>
                          <a:ea typeface="+mn-ea"/>
                          <a:cs typeface="+mn-cs"/>
                        </a:rPr>
                        <a:t>Repayment</a:t>
                      </a:r>
                      <a:endParaRPr lang="en-IN" dirty="0"/>
                    </a:p>
                  </a:txBody>
                  <a:tcPr/>
                </a:tc>
                <a:tc>
                  <a:txBody>
                    <a:bodyPr/>
                    <a:lstStyle/>
                    <a:p>
                      <a:pPr algn="just"/>
                      <a:r>
                        <a:rPr lang="en-US" sz="1600" kern="1200" dirty="0" smtClean="0">
                          <a:solidFill>
                            <a:schemeClr val="dk1"/>
                          </a:solidFill>
                          <a:effectLst/>
                          <a:latin typeface="+mn-lt"/>
                          <a:ea typeface="+mn-ea"/>
                          <a:cs typeface="+mn-cs"/>
                        </a:rPr>
                        <a:t>Repayment Period - Maximum 15 years.</a:t>
                      </a:r>
                      <a:endParaRPr lang="en-IN" sz="1600" kern="1200" dirty="0" smtClean="0">
                        <a:solidFill>
                          <a:schemeClr val="dk1"/>
                        </a:solidFill>
                        <a:effectLst/>
                        <a:latin typeface="+mn-lt"/>
                        <a:ea typeface="+mn-ea"/>
                        <a:cs typeface="+mn-cs"/>
                      </a:endParaRPr>
                    </a:p>
                    <a:p>
                      <a:pPr algn="just"/>
                      <a:r>
                        <a:rPr lang="en-US" sz="1600" kern="1200" dirty="0" smtClean="0">
                          <a:solidFill>
                            <a:schemeClr val="dk1"/>
                          </a:solidFill>
                          <a:effectLst/>
                          <a:latin typeface="+mn-lt"/>
                          <a:ea typeface="+mn-ea"/>
                          <a:cs typeface="+mn-cs"/>
                        </a:rPr>
                        <a:t>.</a:t>
                      </a:r>
                      <a:endParaRPr lang="en-IN" sz="1600" dirty="0"/>
                    </a:p>
                  </a:txBody>
                  <a:tcPr/>
                </a:tc>
                <a:extLst>
                  <a:ext uri="{0D108BD9-81ED-4DB2-BD59-A6C34878D82A}">
                    <a16:rowId xmlns:a16="http://schemas.microsoft.com/office/drawing/2014/main" val="2746186903"/>
                  </a:ext>
                </a:extLst>
              </a:tr>
              <a:tr h="2657617">
                <a:tc>
                  <a:txBody>
                    <a:bodyPr/>
                    <a:lstStyle/>
                    <a:p>
                      <a:r>
                        <a:rPr lang="en-US" sz="1800" b="1" kern="1200" dirty="0" smtClean="0">
                          <a:solidFill>
                            <a:schemeClr val="dk1"/>
                          </a:solidFill>
                          <a:effectLst/>
                          <a:latin typeface="+mn-lt"/>
                          <a:ea typeface="+mn-ea"/>
                          <a:cs typeface="+mn-cs"/>
                        </a:rPr>
                        <a:t>Others</a:t>
                      </a:r>
                    </a:p>
                    <a:p>
                      <a:r>
                        <a:rPr lang="en-US" sz="1800" b="1" kern="1200" dirty="0" smtClean="0">
                          <a:solidFill>
                            <a:schemeClr val="dk1"/>
                          </a:solidFill>
                          <a:effectLst/>
                          <a:latin typeface="+mn-lt"/>
                          <a:ea typeface="+mn-ea"/>
                          <a:cs typeface="+mn-cs"/>
                        </a:rPr>
                        <a:t>Important Conditions</a:t>
                      </a:r>
                      <a:endParaRPr lang="en-IN" dirty="0"/>
                    </a:p>
                  </a:txBody>
                  <a:tcPr/>
                </a:tc>
                <a:tc>
                  <a:txBody>
                    <a:bodyPr/>
                    <a:lstStyle/>
                    <a:p>
                      <a:pPr algn="just"/>
                      <a:r>
                        <a:rPr lang="en-US" sz="1600" kern="1200" dirty="0" smtClean="0">
                          <a:solidFill>
                            <a:schemeClr val="dk1"/>
                          </a:solidFill>
                          <a:effectLst/>
                          <a:latin typeface="+mn-lt"/>
                          <a:ea typeface="+mn-ea"/>
                          <a:cs typeface="+mn-cs"/>
                        </a:rPr>
                        <a:t>Home Loan account should not have appeared in SMA 2 during last 1 years. However, Home loan account should never have appeared in NPA.</a:t>
                      </a:r>
                      <a:endParaRPr lang="en-IN" sz="1600" kern="1200" dirty="0" smtClean="0">
                        <a:solidFill>
                          <a:schemeClr val="dk1"/>
                        </a:solidFill>
                        <a:effectLst/>
                        <a:latin typeface="+mn-lt"/>
                        <a:ea typeface="+mn-ea"/>
                        <a:cs typeface="+mn-cs"/>
                      </a:endParaRPr>
                    </a:p>
                  </a:txBody>
                  <a:tcPr/>
                </a:tc>
                <a:extLst>
                  <a:ext uri="{0D108BD9-81ED-4DB2-BD59-A6C34878D82A}">
                    <a16:rowId xmlns:a16="http://schemas.microsoft.com/office/drawing/2014/main" val="3436045604"/>
                  </a:ext>
                </a:extLst>
              </a:tr>
            </a:tbl>
          </a:graphicData>
        </a:graphic>
      </p:graphicFrame>
    </p:spTree>
    <p:extLst>
      <p:ext uri="{BB962C8B-B14F-4D97-AF65-F5344CB8AC3E}">
        <p14:creationId xmlns:p14="http://schemas.microsoft.com/office/powerpoint/2010/main" val="36338631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9031" y="0"/>
            <a:ext cx="5142041" cy="725633"/>
          </a:xfrm>
        </p:spPr>
        <p:txBody>
          <a:bodyPr/>
          <a:lstStyle/>
          <a:p>
            <a:r>
              <a:rPr lang="en-US" b="1" dirty="0"/>
              <a:t>IND MORTGAGE</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1654648"/>
              </p:ext>
            </p:extLst>
          </p:nvPr>
        </p:nvGraphicFramePr>
        <p:xfrm>
          <a:off x="100076" y="725633"/>
          <a:ext cx="11717338" cy="5222875"/>
        </p:xfrm>
        <a:graphic>
          <a:graphicData uri="http://schemas.openxmlformats.org/drawingml/2006/table">
            <a:tbl>
              <a:tblPr firstRow="1" bandRow="1">
                <a:tableStyleId>{5C22544A-7EE6-4342-B048-85BDC9FD1C3A}</a:tableStyleId>
              </a:tblPr>
              <a:tblGrid>
                <a:gridCol w="1244469">
                  <a:extLst>
                    <a:ext uri="{9D8B030D-6E8A-4147-A177-3AD203B41FA5}">
                      <a16:colId xmlns:a16="http://schemas.microsoft.com/office/drawing/2014/main" val="4213822061"/>
                    </a:ext>
                  </a:extLst>
                </a:gridCol>
                <a:gridCol w="10472869">
                  <a:extLst>
                    <a:ext uri="{9D8B030D-6E8A-4147-A177-3AD203B41FA5}">
                      <a16:colId xmlns:a16="http://schemas.microsoft.com/office/drawing/2014/main" val="713563937"/>
                    </a:ext>
                  </a:extLst>
                </a:gridCol>
              </a:tblGrid>
              <a:tr h="3646158">
                <a:tc>
                  <a:txBody>
                    <a:bodyPr/>
                    <a:lstStyle/>
                    <a:p>
                      <a:r>
                        <a:rPr lang="en-US" sz="1800" b="1" kern="1200" dirty="0" smtClean="0">
                          <a:solidFill>
                            <a:schemeClr val="lt1"/>
                          </a:solidFill>
                          <a:effectLst/>
                          <a:latin typeface="+mn-lt"/>
                          <a:ea typeface="+mn-ea"/>
                          <a:cs typeface="+mn-cs"/>
                        </a:rPr>
                        <a:t>Eligibility/Target Group</a:t>
                      </a:r>
                      <a:endParaRPr lang="en-IN" dirty="0"/>
                    </a:p>
                  </a:txBody>
                  <a:tcPr/>
                </a:tc>
                <a:tc>
                  <a:txBody>
                    <a:bodyPr/>
                    <a:lstStyle/>
                    <a:p>
                      <a:pPr algn="just"/>
                      <a:r>
                        <a:rPr lang="en-US" sz="1800" b="1" kern="1200" dirty="0" smtClean="0">
                          <a:solidFill>
                            <a:schemeClr val="lt1"/>
                          </a:solidFill>
                          <a:effectLst/>
                          <a:latin typeface="+mn-lt"/>
                          <a:ea typeface="+mn-ea"/>
                          <a:cs typeface="+mn-cs"/>
                        </a:rPr>
                        <a:t>Salaried Class:</a:t>
                      </a:r>
                      <a:endParaRPr lang="en-IN" sz="1800" b="1" kern="1200" dirty="0" smtClean="0">
                        <a:solidFill>
                          <a:schemeClr val="lt1"/>
                        </a:solidFill>
                        <a:effectLst/>
                        <a:latin typeface="+mn-lt"/>
                        <a:ea typeface="+mn-ea"/>
                        <a:cs typeface="+mn-cs"/>
                      </a:endParaRPr>
                    </a:p>
                    <a:p>
                      <a:pPr algn="just"/>
                      <a:r>
                        <a:rPr lang="en-US" sz="1800" b="1" kern="1200" dirty="0" smtClean="0">
                          <a:solidFill>
                            <a:schemeClr val="lt1"/>
                          </a:solidFill>
                          <a:effectLst/>
                          <a:latin typeface="+mn-lt"/>
                          <a:ea typeface="+mn-ea"/>
                          <a:cs typeface="+mn-cs"/>
                        </a:rPr>
                        <a:t>Permanent Employees of Central / State Govt. / Quasi Govt. Bodies / Public Limited Companies / reputed Private Limited Companies with clear record of paying timely salaries.</a:t>
                      </a:r>
                      <a:endParaRPr lang="en-IN" sz="1800" b="1" kern="1200" dirty="0" smtClean="0">
                        <a:solidFill>
                          <a:schemeClr val="lt1"/>
                        </a:solidFill>
                        <a:effectLst/>
                        <a:latin typeface="+mn-lt"/>
                        <a:ea typeface="+mn-ea"/>
                        <a:cs typeface="+mn-cs"/>
                      </a:endParaRPr>
                    </a:p>
                    <a:p>
                      <a:pPr algn="just"/>
                      <a:r>
                        <a:rPr lang="en-US" sz="1800" b="1" kern="1200" dirty="0" smtClean="0">
                          <a:solidFill>
                            <a:schemeClr val="lt1"/>
                          </a:solidFill>
                          <a:effectLst/>
                          <a:latin typeface="+mn-lt"/>
                          <a:ea typeface="+mn-ea"/>
                          <a:cs typeface="+mn-cs"/>
                        </a:rPr>
                        <a:t>Applicant should have minimum completed service of 3 years. Should have / should open duly introduced account with us.</a:t>
                      </a:r>
                      <a:endParaRPr lang="en-IN" sz="1800" b="1" kern="1200" dirty="0" smtClean="0">
                        <a:solidFill>
                          <a:schemeClr val="lt1"/>
                        </a:solidFill>
                        <a:effectLst/>
                        <a:latin typeface="+mn-lt"/>
                        <a:ea typeface="+mn-ea"/>
                        <a:cs typeface="+mn-cs"/>
                      </a:endParaRPr>
                    </a:p>
                    <a:p>
                      <a:pPr algn="just"/>
                      <a:r>
                        <a:rPr lang="en-US" sz="1800" b="1" kern="1200" dirty="0" smtClean="0">
                          <a:solidFill>
                            <a:schemeClr val="lt1"/>
                          </a:solidFill>
                          <a:effectLst/>
                          <a:latin typeface="+mn-lt"/>
                          <a:ea typeface="+mn-ea"/>
                          <a:cs typeface="+mn-cs"/>
                        </a:rPr>
                        <a:t>Employees of Indian Bank and other Banks (PSU / Private / Foreign / Co-op) are also eligible.</a:t>
                      </a:r>
                      <a:endParaRPr lang="en-IN" sz="1800" b="1" kern="1200" dirty="0" smtClean="0">
                        <a:solidFill>
                          <a:schemeClr val="lt1"/>
                        </a:solidFill>
                        <a:effectLst/>
                        <a:latin typeface="+mn-lt"/>
                        <a:ea typeface="+mn-ea"/>
                        <a:cs typeface="+mn-cs"/>
                      </a:endParaRPr>
                    </a:p>
                    <a:p>
                      <a:pPr algn="just"/>
                      <a:r>
                        <a:rPr lang="en-US" sz="1800" b="1" kern="1200" dirty="0" smtClean="0">
                          <a:solidFill>
                            <a:schemeClr val="lt1"/>
                          </a:solidFill>
                          <a:effectLst/>
                          <a:latin typeface="+mn-lt"/>
                          <a:ea typeface="+mn-ea"/>
                          <a:cs typeface="+mn-cs"/>
                        </a:rPr>
                        <a:t>Others:</a:t>
                      </a:r>
                      <a:endParaRPr lang="en-IN" sz="1800" b="1" kern="1200" dirty="0" smtClean="0">
                        <a:solidFill>
                          <a:schemeClr val="lt1"/>
                        </a:solidFill>
                        <a:effectLst/>
                        <a:latin typeface="+mn-lt"/>
                        <a:ea typeface="+mn-ea"/>
                        <a:cs typeface="+mn-cs"/>
                      </a:endParaRPr>
                    </a:p>
                    <a:p>
                      <a:pPr algn="just"/>
                      <a:r>
                        <a:rPr lang="en-US" sz="1800" b="1" kern="1200" dirty="0" smtClean="0">
                          <a:solidFill>
                            <a:schemeClr val="lt1"/>
                          </a:solidFill>
                          <a:effectLst/>
                          <a:latin typeface="+mn-lt"/>
                          <a:ea typeface="+mn-ea"/>
                          <a:cs typeface="+mn-cs"/>
                        </a:rPr>
                        <a:t>Self employed / Professionals / Traders / Businessmen including HUF, Sole Proprietary concern, Firms and Limited companies, etc. are eligible based on their cash flow.</a:t>
                      </a:r>
                      <a:endParaRPr lang="en-IN" sz="1800" b="1" kern="1200" dirty="0" smtClean="0">
                        <a:solidFill>
                          <a:schemeClr val="lt1"/>
                        </a:solidFill>
                        <a:effectLst/>
                        <a:latin typeface="+mn-lt"/>
                        <a:ea typeface="+mn-ea"/>
                        <a:cs typeface="+mn-cs"/>
                      </a:endParaRPr>
                    </a:p>
                    <a:p>
                      <a:pPr algn="just"/>
                      <a:r>
                        <a:rPr lang="en-US" sz="1800" b="1" kern="1200" dirty="0" smtClean="0">
                          <a:solidFill>
                            <a:schemeClr val="lt1"/>
                          </a:solidFill>
                          <a:effectLst/>
                          <a:latin typeface="+mn-lt"/>
                          <a:ea typeface="+mn-ea"/>
                          <a:cs typeface="+mn-cs"/>
                        </a:rPr>
                        <a:t>NRI customers are also included subject to the condition that the end use is for bankable purpose, as permitted by RBI.</a:t>
                      </a:r>
                      <a:endParaRPr lang="en-IN" sz="1800" b="1" kern="1200" dirty="0" smtClean="0">
                        <a:solidFill>
                          <a:schemeClr val="lt1"/>
                        </a:solidFill>
                        <a:effectLst/>
                        <a:latin typeface="+mn-lt"/>
                        <a:ea typeface="+mn-ea"/>
                        <a:cs typeface="+mn-cs"/>
                      </a:endParaRPr>
                    </a:p>
                    <a:p>
                      <a:pPr algn="just"/>
                      <a:r>
                        <a:rPr lang="en-US" sz="1800" b="1" kern="1200" dirty="0" smtClean="0">
                          <a:solidFill>
                            <a:schemeClr val="lt1"/>
                          </a:solidFill>
                          <a:effectLst/>
                          <a:latin typeface="+mn-lt"/>
                          <a:ea typeface="+mn-ea"/>
                          <a:cs typeface="+mn-cs"/>
                        </a:rPr>
                        <a:t>Loan to HUF - Not permitted.</a:t>
                      </a:r>
                      <a:endParaRPr lang="en-IN" dirty="0"/>
                    </a:p>
                  </a:txBody>
                  <a:tcPr/>
                </a:tc>
                <a:extLst>
                  <a:ext uri="{0D108BD9-81ED-4DB2-BD59-A6C34878D82A}">
                    <a16:rowId xmlns:a16="http://schemas.microsoft.com/office/drawing/2014/main" val="1458895410"/>
                  </a:ext>
                </a:extLst>
              </a:tr>
              <a:tr h="1576717">
                <a:tc>
                  <a:txBody>
                    <a:bodyPr/>
                    <a:lstStyle/>
                    <a:p>
                      <a:r>
                        <a:rPr lang="en-US" sz="1800" b="1" kern="1200" dirty="0" smtClean="0">
                          <a:solidFill>
                            <a:schemeClr val="dk1"/>
                          </a:solidFill>
                          <a:effectLst/>
                          <a:latin typeface="+mn-lt"/>
                          <a:ea typeface="+mn-ea"/>
                          <a:cs typeface="+mn-cs"/>
                        </a:rPr>
                        <a:t>Purpose</a:t>
                      </a:r>
                      <a:endParaRPr lang="en-IN" dirty="0"/>
                    </a:p>
                  </a:txBody>
                  <a:tcPr/>
                </a:tc>
                <a:tc>
                  <a:txBody>
                    <a:bodyPr/>
                    <a:lstStyle/>
                    <a:p>
                      <a:pPr algn="just"/>
                      <a:r>
                        <a:rPr lang="en-US" sz="1800" kern="1200" dirty="0" smtClean="0">
                          <a:solidFill>
                            <a:schemeClr val="dk1"/>
                          </a:solidFill>
                          <a:effectLst/>
                          <a:latin typeface="+mn-lt"/>
                          <a:ea typeface="+mn-ea"/>
                          <a:cs typeface="+mn-cs"/>
                        </a:rPr>
                        <a:t>Any purpose including repairs, renovation of buildings, marriage, education, household festivals / functions, Medical or any bankable purpose other than speculative.</a:t>
                      </a:r>
                      <a:endParaRPr lang="en-IN" sz="1800" kern="1200" dirty="0" smtClean="0">
                        <a:solidFill>
                          <a:schemeClr val="dk1"/>
                        </a:solidFill>
                        <a:effectLst/>
                        <a:latin typeface="+mn-lt"/>
                        <a:ea typeface="+mn-ea"/>
                        <a:cs typeface="+mn-cs"/>
                      </a:endParaRPr>
                    </a:p>
                    <a:p>
                      <a:pPr algn="just"/>
                      <a:r>
                        <a:rPr lang="en-US" sz="1800" kern="1200" dirty="0" smtClean="0">
                          <a:solidFill>
                            <a:schemeClr val="dk1"/>
                          </a:solidFill>
                          <a:effectLst/>
                          <a:latin typeface="+mn-lt"/>
                          <a:ea typeface="+mn-ea"/>
                          <a:cs typeface="+mn-cs"/>
                        </a:rPr>
                        <a:t>For Overdraft- Only for business purpose (Non Priority).</a:t>
                      </a:r>
                      <a:endParaRPr lang="en-IN" sz="1800" kern="1200" dirty="0" smtClean="0">
                        <a:solidFill>
                          <a:schemeClr val="dk1"/>
                        </a:solidFill>
                        <a:effectLst/>
                        <a:latin typeface="+mn-lt"/>
                        <a:ea typeface="+mn-ea"/>
                        <a:cs typeface="+mn-cs"/>
                      </a:endParaRPr>
                    </a:p>
                    <a:p>
                      <a:pPr algn="just"/>
                      <a:r>
                        <a:rPr lang="en-US" sz="1800" kern="1200" dirty="0" smtClean="0">
                          <a:solidFill>
                            <a:schemeClr val="dk1"/>
                          </a:solidFill>
                          <a:effectLst/>
                          <a:latin typeface="+mn-lt"/>
                          <a:ea typeface="+mn-ea"/>
                          <a:cs typeface="+mn-cs"/>
                        </a:rPr>
                        <a:t>In case existing limit is not in compliance with the </a:t>
                      </a:r>
                      <a:r>
                        <a:rPr lang="en-US" sz="1800" kern="1200" dirty="0" err="1" smtClean="0">
                          <a:solidFill>
                            <a:schemeClr val="dk1"/>
                          </a:solidFill>
                          <a:effectLst/>
                          <a:latin typeface="+mn-lt"/>
                          <a:ea typeface="+mn-ea"/>
                          <a:cs typeface="+mn-cs"/>
                        </a:rPr>
                        <a:t>Ind</a:t>
                      </a:r>
                      <a:r>
                        <a:rPr lang="en-US" sz="1800" kern="1200" dirty="0" smtClean="0">
                          <a:solidFill>
                            <a:schemeClr val="dk1"/>
                          </a:solidFill>
                          <a:effectLst/>
                          <a:latin typeface="+mn-lt"/>
                          <a:ea typeface="+mn-ea"/>
                          <a:cs typeface="+mn-cs"/>
                        </a:rPr>
                        <a:t> Mortgage scheme guideline, renewal may be permitted by next higher authority.</a:t>
                      </a:r>
                      <a:endParaRPr lang="en-IN" dirty="0"/>
                    </a:p>
                  </a:txBody>
                  <a:tcPr/>
                </a:tc>
                <a:extLst>
                  <a:ext uri="{0D108BD9-81ED-4DB2-BD59-A6C34878D82A}">
                    <a16:rowId xmlns:a16="http://schemas.microsoft.com/office/drawing/2014/main" val="2219193512"/>
                  </a:ext>
                </a:extLst>
              </a:tr>
            </a:tbl>
          </a:graphicData>
        </a:graphic>
      </p:graphicFrame>
    </p:spTree>
    <p:extLst>
      <p:ext uri="{BB962C8B-B14F-4D97-AF65-F5344CB8AC3E}">
        <p14:creationId xmlns:p14="http://schemas.microsoft.com/office/powerpoint/2010/main" val="36775617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25633"/>
          </a:xfrm>
        </p:spPr>
        <p:txBody>
          <a:bodyPr/>
          <a:lstStyle/>
          <a:p>
            <a:r>
              <a:rPr lang="en-US" b="1" dirty="0"/>
              <a:t>IND MORTGAGE</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31310587"/>
              </p:ext>
            </p:extLst>
          </p:nvPr>
        </p:nvGraphicFramePr>
        <p:xfrm>
          <a:off x="292100" y="1177924"/>
          <a:ext cx="10031476" cy="5222875"/>
        </p:xfrm>
        <a:graphic>
          <a:graphicData uri="http://schemas.openxmlformats.org/drawingml/2006/table">
            <a:tbl>
              <a:tblPr firstRow="1" bandRow="1">
                <a:tableStyleId>{5C22544A-7EE6-4342-B048-85BDC9FD1C3A}</a:tableStyleId>
              </a:tblPr>
              <a:tblGrid>
                <a:gridCol w="1065418">
                  <a:extLst>
                    <a:ext uri="{9D8B030D-6E8A-4147-A177-3AD203B41FA5}">
                      <a16:colId xmlns:a16="http://schemas.microsoft.com/office/drawing/2014/main" val="4213822061"/>
                    </a:ext>
                  </a:extLst>
                </a:gridCol>
                <a:gridCol w="8966058">
                  <a:extLst>
                    <a:ext uri="{9D8B030D-6E8A-4147-A177-3AD203B41FA5}">
                      <a16:colId xmlns:a16="http://schemas.microsoft.com/office/drawing/2014/main" val="713563937"/>
                    </a:ext>
                  </a:extLst>
                </a:gridCol>
              </a:tblGrid>
              <a:tr h="5222875">
                <a:tc>
                  <a:txBody>
                    <a:bodyPr/>
                    <a:lstStyle/>
                    <a:p>
                      <a:r>
                        <a:rPr lang="en-US" sz="1800" b="1" kern="1200" dirty="0" smtClean="0">
                          <a:solidFill>
                            <a:schemeClr val="lt1"/>
                          </a:solidFill>
                          <a:effectLst/>
                          <a:latin typeface="+mn-lt"/>
                          <a:ea typeface="+mn-ea"/>
                          <a:cs typeface="+mn-cs"/>
                        </a:rPr>
                        <a:t>Age Group</a:t>
                      </a:r>
                      <a:endParaRPr lang="en-IN" dirty="0"/>
                    </a:p>
                  </a:txBody>
                  <a:tcPr/>
                </a:tc>
                <a:tc>
                  <a:txBody>
                    <a:bodyPr/>
                    <a:lstStyle/>
                    <a:p>
                      <a:r>
                        <a:rPr lang="en-US" b="1" dirty="0" smtClean="0"/>
                        <a:t>Salaried Class:</a:t>
                      </a:r>
                      <a:endParaRPr lang="en-US" dirty="0" smtClean="0"/>
                    </a:p>
                    <a:p>
                      <a:r>
                        <a:rPr lang="en-US" dirty="0" smtClean="0"/>
                        <a:t>Minimum entry age: 18 years</a:t>
                      </a:r>
                    </a:p>
                    <a:p>
                      <a:r>
                        <a:rPr lang="en-US" dirty="0" smtClean="0"/>
                        <a:t>Maximum exit age: 60 years (or retirement age, whichever is earlier)</a:t>
                      </a:r>
                    </a:p>
                    <a:p>
                      <a:r>
                        <a:rPr lang="en-US" dirty="0" smtClean="0"/>
                        <a:t>ZLCC may allow relaxation up to 65 years.</a:t>
                      </a:r>
                    </a:p>
                    <a:p>
                      <a:r>
                        <a:rPr lang="en-US" dirty="0" smtClean="0"/>
                        <a:t>In cases where repayment is supported by co-applicants, the exit age may be relaxed up to 70 years, considering the retirement age of the co-applicants.</a:t>
                      </a:r>
                    </a:p>
                    <a:p>
                      <a:r>
                        <a:rPr lang="en-US" b="1" dirty="0" smtClean="0"/>
                        <a:t>P &amp; SE / Other Individuals / Sole Proprietor:</a:t>
                      </a:r>
                      <a:endParaRPr lang="en-US" dirty="0" smtClean="0"/>
                    </a:p>
                    <a:p>
                      <a:r>
                        <a:rPr lang="en-US" dirty="0" smtClean="0"/>
                        <a:t>This category includes individuals with regular, verifiable income.</a:t>
                      </a:r>
                    </a:p>
                    <a:p>
                      <a:r>
                        <a:rPr lang="en-US" dirty="0" smtClean="0"/>
                        <a:t>Minimum entry age: 18 years</a:t>
                      </a:r>
                    </a:p>
                    <a:p>
                      <a:r>
                        <a:rPr lang="en-US" dirty="0" smtClean="0"/>
                        <a:t>Maximum exit age: 70 years.</a:t>
                      </a:r>
                    </a:p>
                    <a:p>
                      <a:r>
                        <a:rPr lang="en-US" b="1" dirty="0" smtClean="0"/>
                        <a:t>Pensioners:</a:t>
                      </a:r>
                      <a:endParaRPr lang="en-US" dirty="0" smtClean="0"/>
                    </a:p>
                    <a:p>
                      <a:r>
                        <a:rPr lang="en-US" dirty="0" smtClean="0"/>
                        <a:t>Pensioners drawing pension through the bank can access the mortgage loan up to 70 years of age, based on repayment capacity.</a:t>
                      </a:r>
                    </a:p>
                    <a:p>
                      <a:r>
                        <a:rPr lang="en-US" dirty="0" smtClean="0"/>
                        <a:t>For regular and family pensioners, branch managers can approve loans with an exit age of up to 70 years, and ZLCC can extend this up to 75 years.</a:t>
                      </a:r>
                    </a:p>
                  </a:txBody>
                  <a:tcPr/>
                </a:tc>
                <a:extLst>
                  <a:ext uri="{0D108BD9-81ED-4DB2-BD59-A6C34878D82A}">
                    <a16:rowId xmlns:a16="http://schemas.microsoft.com/office/drawing/2014/main" val="1458895410"/>
                  </a:ext>
                </a:extLst>
              </a:tr>
            </a:tbl>
          </a:graphicData>
        </a:graphic>
      </p:graphicFrame>
    </p:spTree>
    <p:extLst>
      <p:ext uri="{BB962C8B-B14F-4D97-AF65-F5344CB8AC3E}">
        <p14:creationId xmlns:p14="http://schemas.microsoft.com/office/powerpoint/2010/main" val="21893073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9615" y="1"/>
            <a:ext cx="4730561" cy="621792"/>
          </a:xfrm>
        </p:spPr>
        <p:txBody>
          <a:bodyPr/>
          <a:lstStyle/>
          <a:p>
            <a:r>
              <a:rPr lang="en-US" b="1" dirty="0"/>
              <a:t>IND MORTGAGE</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74609854"/>
              </p:ext>
            </p:extLst>
          </p:nvPr>
        </p:nvGraphicFramePr>
        <p:xfrm>
          <a:off x="121507" y="693293"/>
          <a:ext cx="11717338" cy="4551688"/>
        </p:xfrm>
        <a:graphic>
          <a:graphicData uri="http://schemas.openxmlformats.org/drawingml/2006/table">
            <a:tbl>
              <a:tblPr firstRow="1" bandRow="1">
                <a:tableStyleId>{5C22544A-7EE6-4342-B048-85BDC9FD1C3A}</a:tableStyleId>
              </a:tblPr>
              <a:tblGrid>
                <a:gridCol w="1244469">
                  <a:extLst>
                    <a:ext uri="{9D8B030D-6E8A-4147-A177-3AD203B41FA5}">
                      <a16:colId xmlns:a16="http://schemas.microsoft.com/office/drawing/2014/main" val="4213822061"/>
                    </a:ext>
                  </a:extLst>
                </a:gridCol>
                <a:gridCol w="10472869">
                  <a:extLst>
                    <a:ext uri="{9D8B030D-6E8A-4147-A177-3AD203B41FA5}">
                      <a16:colId xmlns:a16="http://schemas.microsoft.com/office/drawing/2014/main" val="713563937"/>
                    </a:ext>
                  </a:extLst>
                </a:gridCol>
              </a:tblGrid>
              <a:tr h="1442728">
                <a:tc>
                  <a:txBody>
                    <a:bodyPr/>
                    <a:lstStyle/>
                    <a:p>
                      <a:r>
                        <a:rPr lang="en-US" sz="1800" b="1" kern="1200" dirty="0" smtClean="0">
                          <a:solidFill>
                            <a:schemeClr val="lt1"/>
                          </a:solidFill>
                          <a:effectLst/>
                          <a:latin typeface="+mn-lt"/>
                          <a:ea typeface="+mn-ea"/>
                          <a:cs typeface="+mn-cs"/>
                        </a:rPr>
                        <a:t>Margin</a:t>
                      </a:r>
                      <a:endParaRPr lang="en-IN" dirty="0"/>
                    </a:p>
                  </a:txBody>
                  <a:tcPr/>
                </a:tc>
                <a:tc>
                  <a:txBody>
                    <a:bodyPr/>
                    <a:lstStyle/>
                    <a:p>
                      <a:r>
                        <a:rPr lang="en-US" sz="1800" b="1" kern="1200" dirty="0" smtClean="0">
                          <a:solidFill>
                            <a:schemeClr val="lt1"/>
                          </a:solidFill>
                          <a:effectLst/>
                          <a:latin typeface="+mn-lt"/>
                          <a:ea typeface="+mn-ea"/>
                          <a:cs typeface="+mn-cs"/>
                        </a:rPr>
                        <a:t>40% of the </a:t>
                      </a:r>
                      <a:r>
                        <a:rPr lang="en-US" sz="1800" b="1" kern="1200" dirty="0" err="1" smtClean="0">
                          <a:solidFill>
                            <a:schemeClr val="lt1"/>
                          </a:solidFill>
                          <a:effectLst/>
                          <a:latin typeface="+mn-lt"/>
                          <a:ea typeface="+mn-ea"/>
                          <a:cs typeface="+mn-cs"/>
                        </a:rPr>
                        <a:t>Realisable</a:t>
                      </a:r>
                      <a:r>
                        <a:rPr lang="en-US" sz="1800" b="1" kern="1200" dirty="0" smtClean="0">
                          <a:solidFill>
                            <a:schemeClr val="lt1"/>
                          </a:solidFill>
                          <a:effectLst/>
                          <a:latin typeface="+mn-lt"/>
                          <a:ea typeface="+mn-ea"/>
                          <a:cs typeface="+mn-cs"/>
                        </a:rPr>
                        <a:t> Sale Value of the immovable property offered as security - if property is situated in Tier I&amp; II cities.</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50% in case of properties situated in other places.</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Margin relaxation up to 5% may be permitted by ZLCC in both the cases.</a:t>
                      </a:r>
                      <a:endParaRPr lang="en-IN" dirty="0"/>
                    </a:p>
                  </a:txBody>
                  <a:tcPr/>
                </a:tc>
                <a:extLst>
                  <a:ext uri="{0D108BD9-81ED-4DB2-BD59-A6C34878D82A}">
                    <a16:rowId xmlns:a16="http://schemas.microsoft.com/office/drawing/2014/main" val="1458895410"/>
                  </a:ext>
                </a:extLst>
              </a:tr>
              <a:tr h="1442728">
                <a:tc>
                  <a:txBody>
                    <a:bodyPr/>
                    <a:lstStyle/>
                    <a:p>
                      <a:r>
                        <a:rPr lang="en-US" sz="1800" b="1" kern="1200" dirty="0" smtClean="0">
                          <a:solidFill>
                            <a:schemeClr val="dk1"/>
                          </a:solidFill>
                          <a:effectLst/>
                          <a:latin typeface="+mn-lt"/>
                          <a:ea typeface="+mn-ea"/>
                          <a:cs typeface="+mn-cs"/>
                        </a:rPr>
                        <a:t>Loan Amount</a:t>
                      </a:r>
                      <a:endParaRPr lang="en-IN" dirty="0"/>
                    </a:p>
                  </a:txBody>
                  <a:tcPr/>
                </a:tc>
                <a:tc>
                  <a:txBody>
                    <a:bodyPr/>
                    <a:lstStyle/>
                    <a:p>
                      <a:r>
                        <a:rPr lang="en-US" sz="1800" kern="1200" dirty="0" smtClean="0">
                          <a:solidFill>
                            <a:schemeClr val="dk1"/>
                          </a:solidFill>
                          <a:effectLst/>
                          <a:latin typeface="+mn-lt"/>
                          <a:ea typeface="+mn-ea"/>
                          <a:cs typeface="+mn-cs"/>
                        </a:rPr>
                        <a:t>I</a:t>
                      </a:r>
                      <a:r>
                        <a:rPr lang="en-US" sz="1800" b="1" kern="1200" dirty="0" smtClean="0">
                          <a:solidFill>
                            <a:schemeClr val="dk1"/>
                          </a:solidFill>
                          <a:effectLst/>
                          <a:latin typeface="+mn-lt"/>
                          <a:ea typeface="+mn-ea"/>
                          <a:cs typeface="+mn-cs"/>
                        </a:rPr>
                        <a:t>ndividuals</a:t>
                      </a:r>
                      <a:r>
                        <a:rPr lang="en-US" sz="1800" kern="1200" dirty="0" smtClean="0">
                          <a:solidFill>
                            <a:schemeClr val="dk1"/>
                          </a:solidFill>
                          <a:effectLst/>
                          <a:latin typeface="+mn-lt"/>
                          <a:ea typeface="+mn-ea"/>
                          <a:cs typeface="+mn-cs"/>
                        </a:rPr>
                        <a:t>: – Loan quantum considering age &amp; repayment capacity Minimum Rs.5.00 lakhs.</a:t>
                      </a:r>
                      <a:endParaRPr lang="en-IN" sz="1800" kern="1200" dirty="0" smtClean="0">
                        <a:solidFill>
                          <a:schemeClr val="dk1"/>
                        </a:solidFill>
                        <a:effectLst/>
                        <a:latin typeface="+mn-lt"/>
                        <a:ea typeface="+mn-ea"/>
                        <a:cs typeface="+mn-cs"/>
                      </a:endParaRPr>
                    </a:p>
                    <a:p>
                      <a:r>
                        <a:rPr lang="en-US" sz="1800" kern="1200" dirty="0" smtClean="0">
                          <a:solidFill>
                            <a:schemeClr val="dk1"/>
                          </a:solidFill>
                          <a:effectLst/>
                          <a:latin typeface="+mn-lt"/>
                          <a:ea typeface="+mn-ea"/>
                          <a:cs typeface="+mn-cs"/>
                        </a:rPr>
                        <a:t>Maximum: Rs.2500 lakhs:</a:t>
                      </a:r>
                      <a:endParaRPr lang="en-IN" sz="1800" kern="1200" dirty="0" smtClean="0">
                        <a:solidFill>
                          <a:schemeClr val="dk1"/>
                        </a:solidFill>
                        <a:effectLst/>
                        <a:latin typeface="+mn-lt"/>
                        <a:ea typeface="+mn-ea"/>
                        <a:cs typeface="+mn-cs"/>
                      </a:endParaRPr>
                    </a:p>
                    <a:p>
                      <a:r>
                        <a:rPr lang="en-US" sz="1800" b="1" kern="1200" dirty="0" smtClean="0">
                          <a:solidFill>
                            <a:schemeClr val="dk1"/>
                          </a:solidFill>
                          <a:effectLst/>
                          <a:latin typeface="+mn-lt"/>
                          <a:ea typeface="+mn-ea"/>
                          <a:cs typeface="+mn-cs"/>
                        </a:rPr>
                        <a:t> </a:t>
                      </a:r>
                      <a:endParaRPr lang="en-IN" sz="1800" kern="1200" dirty="0" smtClean="0">
                        <a:solidFill>
                          <a:schemeClr val="dk1"/>
                        </a:solidFill>
                        <a:effectLst/>
                        <a:latin typeface="+mn-lt"/>
                        <a:ea typeface="+mn-ea"/>
                        <a:cs typeface="+mn-cs"/>
                      </a:endParaRPr>
                    </a:p>
                    <a:p>
                      <a:pPr lvl="0"/>
                      <a:r>
                        <a:rPr lang="en-US" sz="1800" b="1" kern="1200" dirty="0" smtClean="0">
                          <a:solidFill>
                            <a:schemeClr val="dk1"/>
                          </a:solidFill>
                          <a:effectLst/>
                          <a:latin typeface="+mn-lt"/>
                          <a:ea typeface="+mn-ea"/>
                          <a:cs typeface="+mn-cs"/>
                        </a:rPr>
                        <a:t>Other than Individuals</a:t>
                      </a:r>
                      <a:r>
                        <a:rPr lang="en-US" sz="1800" kern="1200" dirty="0" smtClean="0">
                          <a:solidFill>
                            <a:schemeClr val="dk1"/>
                          </a:solidFill>
                          <a:effectLst/>
                          <a:latin typeface="+mn-lt"/>
                          <a:ea typeface="+mn-ea"/>
                          <a:cs typeface="+mn-cs"/>
                        </a:rPr>
                        <a:t>: Loan quantum considering repayment capacity:</a:t>
                      </a:r>
                      <a:endParaRPr lang="en-IN" sz="1800" kern="1200" dirty="0" smtClean="0">
                        <a:solidFill>
                          <a:schemeClr val="dk1"/>
                        </a:solidFill>
                        <a:effectLst/>
                        <a:latin typeface="+mn-lt"/>
                        <a:ea typeface="+mn-ea"/>
                        <a:cs typeface="+mn-cs"/>
                      </a:endParaRPr>
                    </a:p>
                    <a:p>
                      <a:r>
                        <a:rPr lang="en-US" sz="1800" kern="1200" dirty="0" smtClean="0">
                          <a:solidFill>
                            <a:schemeClr val="dk1"/>
                          </a:solidFill>
                          <a:effectLst/>
                          <a:latin typeface="+mn-lt"/>
                          <a:ea typeface="+mn-ea"/>
                          <a:cs typeface="+mn-cs"/>
                        </a:rPr>
                        <a:t>Minimum:Rs.5.00 Lakhs Maximum: Proposals </a:t>
                      </a:r>
                      <a:r>
                        <a:rPr lang="en-US" sz="1800" kern="1200" dirty="0" err="1" smtClean="0">
                          <a:solidFill>
                            <a:schemeClr val="dk1"/>
                          </a:solidFill>
                          <a:effectLst/>
                          <a:latin typeface="+mn-lt"/>
                          <a:ea typeface="+mn-ea"/>
                          <a:cs typeface="+mn-cs"/>
                        </a:rPr>
                        <a:t>upto</a:t>
                      </a:r>
                      <a:r>
                        <a:rPr lang="en-US" sz="1800" kern="1200" dirty="0" smtClean="0">
                          <a:solidFill>
                            <a:schemeClr val="dk1"/>
                          </a:solidFill>
                          <a:effectLst/>
                          <a:latin typeface="+mn-lt"/>
                          <a:ea typeface="+mn-ea"/>
                          <a:cs typeface="+mn-cs"/>
                        </a:rPr>
                        <a:t> Rs.2500 Lakhs may be considered by field functionaries as under: RAPC can sanction </a:t>
                      </a:r>
                      <a:r>
                        <a:rPr lang="en-US" sz="1800" kern="1200" dirty="0" err="1" smtClean="0">
                          <a:solidFill>
                            <a:schemeClr val="dk1"/>
                          </a:solidFill>
                          <a:effectLst/>
                          <a:latin typeface="+mn-lt"/>
                          <a:ea typeface="+mn-ea"/>
                          <a:cs typeface="+mn-cs"/>
                        </a:rPr>
                        <a:t>upto</a:t>
                      </a:r>
                      <a:r>
                        <a:rPr lang="en-US" sz="1800" kern="1200" dirty="0" smtClean="0">
                          <a:solidFill>
                            <a:schemeClr val="dk1"/>
                          </a:solidFill>
                          <a:effectLst/>
                          <a:latin typeface="+mn-lt"/>
                          <a:ea typeface="+mn-ea"/>
                          <a:cs typeface="+mn-cs"/>
                        </a:rPr>
                        <a:t> their delegated powers. </a:t>
                      </a:r>
                      <a:endParaRPr lang="en-IN" sz="1800" kern="1200" dirty="0" smtClean="0">
                        <a:solidFill>
                          <a:schemeClr val="dk1"/>
                        </a:solidFill>
                        <a:effectLst/>
                        <a:latin typeface="+mn-lt"/>
                        <a:ea typeface="+mn-ea"/>
                        <a:cs typeface="+mn-cs"/>
                      </a:endParaRPr>
                    </a:p>
                    <a:p>
                      <a:r>
                        <a:rPr lang="en-US" sz="1800" kern="1200" dirty="0" smtClean="0">
                          <a:solidFill>
                            <a:schemeClr val="dk1"/>
                          </a:solidFill>
                          <a:effectLst/>
                          <a:latin typeface="+mn-lt"/>
                          <a:ea typeface="+mn-ea"/>
                          <a:cs typeface="+mn-cs"/>
                        </a:rPr>
                        <a:t>ZLCC can sanction up to their lending powers as per Chart: I-C (Secured OD /Mortgage Loan). FGMCAC can sanction </a:t>
                      </a:r>
                      <a:r>
                        <a:rPr lang="en-US" sz="1800" kern="1200" dirty="0" err="1" smtClean="0">
                          <a:solidFill>
                            <a:schemeClr val="dk1"/>
                          </a:solidFill>
                          <a:effectLst/>
                          <a:latin typeface="+mn-lt"/>
                          <a:ea typeface="+mn-ea"/>
                          <a:cs typeface="+mn-cs"/>
                        </a:rPr>
                        <a:t>upto</a:t>
                      </a:r>
                      <a:r>
                        <a:rPr lang="en-US" sz="1800" kern="1200" dirty="0" smtClean="0">
                          <a:solidFill>
                            <a:schemeClr val="dk1"/>
                          </a:solidFill>
                          <a:effectLst/>
                          <a:latin typeface="+mn-lt"/>
                          <a:ea typeface="+mn-ea"/>
                          <a:cs typeface="+mn-cs"/>
                        </a:rPr>
                        <a:t> Rs.2500 lakhs</a:t>
                      </a:r>
                      <a:endParaRPr lang="en-IN" sz="1800" kern="1200" dirty="0" smtClean="0">
                        <a:solidFill>
                          <a:schemeClr val="dk1"/>
                        </a:solidFill>
                        <a:effectLst/>
                        <a:latin typeface="+mn-lt"/>
                        <a:ea typeface="+mn-ea"/>
                        <a:cs typeface="+mn-cs"/>
                      </a:endParaRPr>
                    </a:p>
                    <a:p>
                      <a:r>
                        <a:rPr lang="en-US" sz="1800" b="1" kern="1200" dirty="0" smtClean="0">
                          <a:solidFill>
                            <a:schemeClr val="dk1"/>
                          </a:solidFill>
                          <a:effectLst/>
                          <a:latin typeface="+mn-lt"/>
                          <a:ea typeface="+mn-ea"/>
                          <a:cs typeface="+mn-cs"/>
                        </a:rPr>
                        <a:t> </a:t>
                      </a:r>
                      <a:endParaRPr lang="en-IN" sz="1800" kern="1200" dirty="0" smtClean="0">
                        <a:solidFill>
                          <a:schemeClr val="dk1"/>
                        </a:solidFill>
                        <a:effectLst/>
                        <a:latin typeface="+mn-lt"/>
                        <a:ea typeface="+mn-ea"/>
                        <a:cs typeface="+mn-cs"/>
                      </a:endParaRPr>
                    </a:p>
                    <a:p>
                      <a:r>
                        <a:rPr lang="en-US" sz="1800" kern="1200" dirty="0" smtClean="0">
                          <a:solidFill>
                            <a:schemeClr val="dk1"/>
                          </a:solidFill>
                          <a:effectLst/>
                          <a:latin typeface="+mn-lt"/>
                          <a:ea typeface="+mn-ea"/>
                          <a:cs typeface="+mn-cs"/>
                        </a:rPr>
                        <a:t>For loan amount beyond </a:t>
                      </a:r>
                      <a:r>
                        <a:rPr lang="en-US" sz="1800" kern="1200" dirty="0" err="1" smtClean="0">
                          <a:solidFill>
                            <a:schemeClr val="dk1"/>
                          </a:solidFill>
                          <a:effectLst/>
                          <a:latin typeface="+mn-lt"/>
                          <a:ea typeface="+mn-ea"/>
                          <a:cs typeface="+mn-cs"/>
                        </a:rPr>
                        <a:t>Rs</a:t>
                      </a:r>
                      <a:r>
                        <a:rPr lang="en-US" sz="1800" kern="1200" dirty="0" smtClean="0">
                          <a:solidFill>
                            <a:schemeClr val="dk1"/>
                          </a:solidFill>
                          <a:effectLst/>
                          <a:latin typeface="+mn-lt"/>
                          <a:ea typeface="+mn-ea"/>
                          <a:cs typeface="+mn-cs"/>
                        </a:rPr>
                        <a:t>. 2500 lakhs, loan will be sanctioned at Corporate office level committee </a:t>
                      </a:r>
                      <a:r>
                        <a:rPr lang="en-US" sz="1800" kern="1200" dirty="0" err="1" smtClean="0">
                          <a:solidFill>
                            <a:schemeClr val="dk1"/>
                          </a:solidFill>
                          <a:effectLst/>
                          <a:latin typeface="+mn-lt"/>
                          <a:ea typeface="+mn-ea"/>
                          <a:cs typeface="+mn-cs"/>
                        </a:rPr>
                        <a:t>upto</a:t>
                      </a:r>
                      <a:r>
                        <a:rPr lang="en-US" sz="1800" kern="1200" dirty="0" smtClean="0">
                          <a:solidFill>
                            <a:schemeClr val="dk1"/>
                          </a:solidFill>
                          <a:effectLst/>
                          <a:latin typeface="+mn-lt"/>
                          <a:ea typeface="+mn-ea"/>
                          <a:cs typeface="+mn-cs"/>
                        </a:rPr>
                        <a:t> their delegated credit powers.</a:t>
                      </a:r>
                      <a:endParaRPr lang="en-IN" dirty="0"/>
                    </a:p>
                  </a:txBody>
                  <a:tcPr/>
                </a:tc>
                <a:extLst>
                  <a:ext uri="{0D108BD9-81ED-4DB2-BD59-A6C34878D82A}">
                    <a16:rowId xmlns:a16="http://schemas.microsoft.com/office/drawing/2014/main" val="3283285"/>
                  </a:ext>
                </a:extLst>
              </a:tr>
            </a:tbl>
          </a:graphicData>
        </a:graphic>
      </p:graphicFrame>
    </p:spTree>
    <p:extLst>
      <p:ext uri="{BB962C8B-B14F-4D97-AF65-F5344CB8AC3E}">
        <p14:creationId xmlns:p14="http://schemas.microsoft.com/office/powerpoint/2010/main" val="5725913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10474"/>
          </a:xfrm>
        </p:spPr>
        <p:txBody>
          <a:bodyPr/>
          <a:lstStyle/>
          <a:p>
            <a:r>
              <a:rPr lang="en-US" sz="3200" b="1" dirty="0"/>
              <a:t>VEHICLE LOAN SCHEME FOUR WHEELER (NEW)</a:t>
            </a:r>
            <a:endParaRPr lang="en-IN"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56079485"/>
              </p:ext>
            </p:extLst>
          </p:nvPr>
        </p:nvGraphicFramePr>
        <p:xfrm>
          <a:off x="282575" y="1263650"/>
          <a:ext cx="11406188" cy="3931920"/>
        </p:xfrm>
        <a:graphic>
          <a:graphicData uri="http://schemas.openxmlformats.org/drawingml/2006/table">
            <a:tbl>
              <a:tblPr firstRow="1" bandRow="1">
                <a:tableStyleId>{5C22544A-7EE6-4342-B048-85BDC9FD1C3A}</a:tableStyleId>
              </a:tblPr>
              <a:tblGrid>
                <a:gridCol w="1961004">
                  <a:extLst>
                    <a:ext uri="{9D8B030D-6E8A-4147-A177-3AD203B41FA5}">
                      <a16:colId xmlns:a16="http://schemas.microsoft.com/office/drawing/2014/main" val="781445069"/>
                    </a:ext>
                  </a:extLst>
                </a:gridCol>
                <a:gridCol w="9445184">
                  <a:extLst>
                    <a:ext uri="{9D8B030D-6E8A-4147-A177-3AD203B41FA5}">
                      <a16:colId xmlns:a16="http://schemas.microsoft.com/office/drawing/2014/main" val="2883828420"/>
                    </a:ext>
                  </a:extLst>
                </a:gridCol>
              </a:tblGrid>
              <a:tr h="370840">
                <a:tc>
                  <a:txBody>
                    <a:bodyPr/>
                    <a:lstStyle/>
                    <a:p>
                      <a:r>
                        <a:rPr lang="en-US" sz="1800" b="1" kern="1200" dirty="0" smtClean="0">
                          <a:solidFill>
                            <a:schemeClr val="lt1"/>
                          </a:solidFill>
                          <a:effectLst/>
                          <a:latin typeface="+mn-lt"/>
                          <a:ea typeface="+mn-ea"/>
                          <a:cs typeface="+mn-cs"/>
                        </a:rPr>
                        <a:t>Eligibility/Target Group:</a:t>
                      </a:r>
                      <a:endParaRPr lang="en-IN"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lt1"/>
                          </a:solidFill>
                          <a:effectLst/>
                          <a:latin typeface="+mn-lt"/>
                          <a:ea typeface="+mn-ea"/>
                          <a:cs typeface="+mn-cs"/>
                        </a:rPr>
                        <a:t>Salaried class, Professionals, Businessmen, Self-employed persons including proprietorship firm, our Staffs, NRIs*, pensioners, employees of other banks with NOC from employer concerned.</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Minimum Service/Experience: -</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Sanctioning Authority may consider: -</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 </a:t>
                      </a:r>
                      <a:endParaRPr lang="en-IN" sz="1800" b="1" kern="1200" dirty="0" smtClean="0">
                        <a:solidFill>
                          <a:schemeClr val="lt1"/>
                        </a:solidFill>
                        <a:effectLst/>
                        <a:latin typeface="+mn-lt"/>
                        <a:ea typeface="+mn-ea"/>
                        <a:cs typeface="+mn-cs"/>
                      </a:endParaRPr>
                    </a:p>
                    <a:p>
                      <a:pPr lvl="0"/>
                      <a:r>
                        <a:rPr lang="en-US" sz="1800" b="1" kern="1200" dirty="0" smtClean="0">
                          <a:solidFill>
                            <a:schemeClr val="lt1"/>
                          </a:solidFill>
                          <a:effectLst/>
                          <a:latin typeface="+mn-lt"/>
                          <a:ea typeface="+mn-ea"/>
                          <a:cs typeface="+mn-cs"/>
                        </a:rPr>
                        <a:t>Regular employees** of Central Government / State Government / Public Sector Undertakings /Government or Government aided Educational Institutions with salary statement from the existing employer for at least previous 3 months. </a:t>
                      </a:r>
                      <a:endParaRPr lang="en-IN" sz="1800" b="1" kern="1200" dirty="0" smtClean="0">
                        <a:solidFill>
                          <a:schemeClr val="lt1"/>
                        </a:solidFill>
                        <a:effectLst/>
                        <a:latin typeface="+mn-lt"/>
                        <a:ea typeface="+mn-ea"/>
                        <a:cs typeface="+mn-cs"/>
                      </a:endParaRPr>
                    </a:p>
                    <a:p>
                      <a:pPr lvl="0"/>
                      <a:r>
                        <a:rPr lang="en-US" sz="1800" b="1" kern="1200" dirty="0" smtClean="0">
                          <a:solidFill>
                            <a:schemeClr val="lt1"/>
                          </a:solidFill>
                          <a:effectLst/>
                          <a:latin typeface="+mn-lt"/>
                          <a:ea typeface="+mn-ea"/>
                          <a:cs typeface="+mn-cs"/>
                        </a:rPr>
                        <a:t>Regular employees** of MNC / Reputed Companies (Externally rated as BBB or above) with salary statement from the existing employer for at least previous 3-months subject to the condition that they have total experience of minimum 2 years*.</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ZLCC may consider total experience up to 1 </a:t>
                      </a:r>
                      <a:r>
                        <a:rPr lang="en-US" sz="1800" b="1" kern="1200" dirty="0" smtClean="0">
                          <a:solidFill>
                            <a:schemeClr val="lt1"/>
                          </a:solidFill>
                          <a:effectLst/>
                          <a:latin typeface="+mn-lt"/>
                          <a:ea typeface="+mn-ea"/>
                          <a:cs typeface="+mn-cs"/>
                        </a:rPr>
                        <a:t>Year</a:t>
                      </a:r>
                      <a:endParaRPr lang="en-IN" dirty="0"/>
                    </a:p>
                  </a:txBody>
                  <a:tcPr/>
                </a:tc>
                <a:extLst>
                  <a:ext uri="{0D108BD9-81ED-4DB2-BD59-A6C34878D82A}">
                    <a16:rowId xmlns:a16="http://schemas.microsoft.com/office/drawing/2014/main" val="2409405318"/>
                  </a:ext>
                </a:extLst>
              </a:tr>
            </a:tbl>
          </a:graphicData>
        </a:graphic>
      </p:graphicFrame>
    </p:spTree>
    <p:extLst>
      <p:ext uri="{BB962C8B-B14F-4D97-AF65-F5344CB8AC3E}">
        <p14:creationId xmlns:p14="http://schemas.microsoft.com/office/powerpoint/2010/main" val="29130162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10474"/>
          </a:xfrm>
        </p:spPr>
        <p:txBody>
          <a:bodyPr/>
          <a:lstStyle/>
          <a:p>
            <a:r>
              <a:rPr lang="en-US" sz="3200" b="1" dirty="0"/>
              <a:t>VEHICLE LOAN SCHEME FOUR WHEELER (NEW)</a:t>
            </a:r>
            <a:endParaRPr lang="en-IN"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87285220"/>
              </p:ext>
            </p:extLst>
          </p:nvPr>
        </p:nvGraphicFramePr>
        <p:xfrm>
          <a:off x="282575" y="1263650"/>
          <a:ext cx="11406188" cy="5125720"/>
        </p:xfrm>
        <a:graphic>
          <a:graphicData uri="http://schemas.openxmlformats.org/drawingml/2006/table">
            <a:tbl>
              <a:tblPr firstRow="1" bandRow="1">
                <a:tableStyleId>{5C22544A-7EE6-4342-B048-85BDC9FD1C3A}</a:tableStyleId>
              </a:tblPr>
              <a:tblGrid>
                <a:gridCol w="1961004">
                  <a:extLst>
                    <a:ext uri="{9D8B030D-6E8A-4147-A177-3AD203B41FA5}">
                      <a16:colId xmlns:a16="http://schemas.microsoft.com/office/drawing/2014/main" val="781445069"/>
                    </a:ext>
                  </a:extLst>
                </a:gridCol>
                <a:gridCol w="9445184">
                  <a:extLst>
                    <a:ext uri="{9D8B030D-6E8A-4147-A177-3AD203B41FA5}">
                      <a16:colId xmlns:a16="http://schemas.microsoft.com/office/drawing/2014/main" val="2883828420"/>
                    </a:ext>
                  </a:extLst>
                </a:gridCol>
              </a:tblGrid>
              <a:tr h="370840">
                <a:tc>
                  <a:txBody>
                    <a:bodyPr/>
                    <a:lstStyle/>
                    <a:p>
                      <a:r>
                        <a:rPr lang="en-US" sz="1800" b="1" kern="1200" dirty="0" smtClean="0">
                          <a:solidFill>
                            <a:schemeClr val="lt1"/>
                          </a:solidFill>
                          <a:effectLst/>
                          <a:latin typeface="+mn-lt"/>
                          <a:ea typeface="+mn-ea"/>
                          <a:cs typeface="+mn-cs"/>
                        </a:rPr>
                        <a:t>Eligibility/Target Group:</a:t>
                      </a:r>
                      <a:endParaRPr lang="en-IN" dirty="0"/>
                    </a:p>
                  </a:txBody>
                  <a:tcPr/>
                </a:tc>
                <a:tc>
                  <a:txBody>
                    <a:bodyPr/>
                    <a:lstStyle/>
                    <a:p>
                      <a:r>
                        <a:rPr lang="en-US" sz="1800" b="1" kern="1200" dirty="0" smtClean="0">
                          <a:solidFill>
                            <a:schemeClr val="lt1"/>
                          </a:solidFill>
                          <a:effectLst/>
                          <a:latin typeface="+mn-lt"/>
                          <a:ea typeface="+mn-ea"/>
                          <a:cs typeface="+mn-cs"/>
                        </a:rPr>
                        <a:t>ZLCC may permit the following:</a:t>
                      </a:r>
                      <a:endParaRPr lang="en-IN" sz="1800" b="1" kern="1200" dirty="0" smtClean="0">
                        <a:solidFill>
                          <a:schemeClr val="lt1"/>
                        </a:solidFill>
                        <a:effectLst/>
                        <a:latin typeface="+mn-lt"/>
                        <a:ea typeface="+mn-ea"/>
                        <a:cs typeface="+mn-cs"/>
                      </a:endParaRPr>
                    </a:p>
                    <a:p>
                      <a:pPr lvl="0"/>
                      <a:r>
                        <a:rPr lang="en-US" sz="1800" b="1" kern="1200" dirty="0" smtClean="0">
                          <a:solidFill>
                            <a:schemeClr val="lt1"/>
                          </a:solidFill>
                          <a:effectLst/>
                          <a:latin typeface="+mn-lt"/>
                          <a:ea typeface="+mn-ea"/>
                          <a:cs typeface="+mn-cs"/>
                        </a:rPr>
                        <a:t>Consider loans on selective basis to Partnership Firms, Limited companies etc. (for use by the Organization / Firm) with good repayment capacity for the use of their executive’s / Office purposes. </a:t>
                      </a:r>
                      <a:endParaRPr lang="en-IN" sz="1800" b="1" kern="1200" dirty="0" smtClean="0">
                        <a:solidFill>
                          <a:schemeClr val="lt1"/>
                        </a:solidFill>
                        <a:effectLst/>
                        <a:latin typeface="+mn-lt"/>
                        <a:ea typeface="+mn-ea"/>
                        <a:cs typeface="+mn-cs"/>
                      </a:endParaRPr>
                    </a:p>
                    <a:p>
                      <a:pPr lvl="0"/>
                      <a:r>
                        <a:rPr lang="en-US" sz="1800" b="1" kern="1200" dirty="0" smtClean="0">
                          <a:solidFill>
                            <a:schemeClr val="lt1"/>
                          </a:solidFill>
                          <a:effectLst/>
                          <a:latin typeface="+mn-lt"/>
                          <a:ea typeface="+mn-ea"/>
                          <a:cs typeface="+mn-cs"/>
                        </a:rPr>
                        <a:t>ZLCC may consider loan for more than two Vehicles, depending on financials, security and repaying capacity.</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ZLCC may sanction Loan to Trust and Societies for use of vehicle for their official’s subject to compliance of other criteria and based on the provision in trust deed/society bylaws.</a:t>
                      </a:r>
                      <a:endParaRPr lang="en-IN" dirty="0"/>
                    </a:p>
                  </a:txBody>
                  <a:tcPr/>
                </a:tc>
                <a:extLst>
                  <a:ext uri="{0D108BD9-81ED-4DB2-BD59-A6C34878D82A}">
                    <a16:rowId xmlns:a16="http://schemas.microsoft.com/office/drawing/2014/main" val="2409405318"/>
                  </a:ext>
                </a:extLst>
              </a:tr>
              <a:tr h="370840">
                <a:tc>
                  <a:txBody>
                    <a:bodyPr/>
                    <a:lstStyle/>
                    <a:p>
                      <a:r>
                        <a:rPr lang="en-US" sz="1800" b="1" kern="1200" dirty="0" smtClean="0">
                          <a:solidFill>
                            <a:schemeClr val="dk1"/>
                          </a:solidFill>
                          <a:effectLst/>
                          <a:latin typeface="+mn-lt"/>
                          <a:ea typeface="+mn-ea"/>
                          <a:cs typeface="+mn-cs"/>
                        </a:rPr>
                        <a:t>Quantum of Loan</a:t>
                      </a:r>
                      <a:endParaRPr lang="en-IN" dirty="0"/>
                    </a:p>
                  </a:txBody>
                  <a:tcPr/>
                </a:tc>
                <a:tc>
                  <a:txBody>
                    <a:bodyPr/>
                    <a:lstStyle/>
                    <a:p>
                      <a:r>
                        <a:rPr lang="en-US" sz="1800" kern="1200" dirty="0" smtClean="0">
                          <a:solidFill>
                            <a:schemeClr val="dk1"/>
                          </a:solidFill>
                          <a:effectLst/>
                          <a:latin typeface="+mn-lt"/>
                          <a:ea typeface="+mn-ea"/>
                          <a:cs typeface="+mn-cs"/>
                        </a:rPr>
                        <a:t>Maximum loan ceiling: - Rs.500.00 Lakhs</a:t>
                      </a:r>
                      <a:endParaRPr lang="en-IN" dirty="0"/>
                    </a:p>
                  </a:txBody>
                  <a:tcPr/>
                </a:tc>
                <a:extLst>
                  <a:ext uri="{0D108BD9-81ED-4DB2-BD59-A6C34878D82A}">
                    <a16:rowId xmlns:a16="http://schemas.microsoft.com/office/drawing/2014/main" val="12695861"/>
                  </a:ext>
                </a:extLst>
              </a:tr>
              <a:tr h="370840">
                <a:tc>
                  <a:txBody>
                    <a:bodyPr/>
                    <a:lstStyle/>
                    <a:p>
                      <a:r>
                        <a:rPr lang="en-US" sz="1800" b="1" kern="1200" dirty="0" smtClean="0">
                          <a:solidFill>
                            <a:schemeClr val="dk1"/>
                          </a:solidFill>
                          <a:effectLst/>
                          <a:latin typeface="+mn-lt"/>
                          <a:ea typeface="+mn-ea"/>
                          <a:cs typeface="+mn-cs"/>
                        </a:rPr>
                        <a:t>Minimum Entry Age</a:t>
                      </a:r>
                      <a:endParaRPr lang="en-IN" dirty="0"/>
                    </a:p>
                  </a:txBody>
                  <a:tcPr/>
                </a:tc>
                <a:tc>
                  <a:txBody>
                    <a:bodyPr/>
                    <a:lstStyle/>
                    <a:p>
                      <a:r>
                        <a:rPr lang="en-US" sz="1800" kern="1200" dirty="0" smtClean="0">
                          <a:solidFill>
                            <a:schemeClr val="dk1"/>
                          </a:solidFill>
                          <a:effectLst/>
                          <a:latin typeface="+mn-lt"/>
                          <a:ea typeface="+mn-ea"/>
                          <a:cs typeface="+mn-cs"/>
                        </a:rPr>
                        <a:t>21 Years</a:t>
                      </a:r>
                      <a:endParaRPr lang="en-IN" dirty="0"/>
                    </a:p>
                  </a:txBody>
                  <a:tcPr/>
                </a:tc>
                <a:extLst>
                  <a:ext uri="{0D108BD9-81ED-4DB2-BD59-A6C34878D82A}">
                    <a16:rowId xmlns:a16="http://schemas.microsoft.com/office/drawing/2014/main" val="691155100"/>
                  </a:ext>
                </a:extLst>
              </a:tr>
              <a:tr h="370840">
                <a:tc>
                  <a:txBody>
                    <a:bodyPr/>
                    <a:lstStyle/>
                    <a:p>
                      <a:r>
                        <a:rPr lang="en-US" sz="1800" b="1" kern="1200" dirty="0" smtClean="0">
                          <a:solidFill>
                            <a:schemeClr val="dk1"/>
                          </a:solidFill>
                          <a:effectLst/>
                          <a:latin typeface="+mn-lt"/>
                          <a:ea typeface="+mn-ea"/>
                          <a:cs typeface="+mn-cs"/>
                        </a:rPr>
                        <a:t>Maximum Exit Age</a:t>
                      </a:r>
                      <a:endParaRPr lang="en-IN" dirty="0"/>
                    </a:p>
                  </a:txBody>
                  <a:tcPr/>
                </a:tc>
                <a:tc>
                  <a:txBody>
                    <a:bodyPr/>
                    <a:lstStyle/>
                    <a:p>
                      <a:r>
                        <a:rPr lang="en-US" sz="1800" kern="1200" dirty="0" smtClean="0">
                          <a:solidFill>
                            <a:schemeClr val="dk1"/>
                          </a:solidFill>
                          <a:effectLst/>
                          <a:latin typeface="+mn-lt"/>
                          <a:ea typeface="+mn-ea"/>
                          <a:cs typeface="+mn-cs"/>
                        </a:rPr>
                        <a:t>Salaried class: 60 Years or till retirement</a:t>
                      </a:r>
                      <a:endParaRPr lang="en-IN" sz="1800" kern="1200" dirty="0" smtClean="0">
                        <a:solidFill>
                          <a:schemeClr val="dk1"/>
                        </a:solidFill>
                        <a:effectLst/>
                        <a:latin typeface="+mn-lt"/>
                        <a:ea typeface="+mn-ea"/>
                        <a:cs typeface="+mn-cs"/>
                      </a:endParaRPr>
                    </a:p>
                    <a:p>
                      <a:r>
                        <a:rPr lang="en-US" sz="1800" kern="1200" dirty="0" smtClean="0">
                          <a:solidFill>
                            <a:schemeClr val="dk1"/>
                          </a:solidFill>
                          <a:effectLst/>
                          <a:latin typeface="+mn-lt"/>
                          <a:ea typeface="+mn-ea"/>
                          <a:cs typeface="+mn-cs"/>
                        </a:rPr>
                        <a:t> Pensioner : 70 Years </a:t>
                      </a:r>
                      <a:endParaRPr lang="en-IN" sz="1800" kern="1200" dirty="0" smtClean="0">
                        <a:solidFill>
                          <a:schemeClr val="dk1"/>
                        </a:solidFill>
                        <a:effectLst/>
                        <a:latin typeface="+mn-lt"/>
                        <a:ea typeface="+mn-ea"/>
                        <a:cs typeface="+mn-cs"/>
                      </a:endParaRPr>
                    </a:p>
                    <a:p>
                      <a:r>
                        <a:rPr lang="en-US" sz="1800" kern="1200" dirty="0" smtClean="0">
                          <a:solidFill>
                            <a:schemeClr val="dk1"/>
                          </a:solidFill>
                          <a:effectLst/>
                          <a:latin typeface="+mn-lt"/>
                          <a:ea typeface="+mn-ea"/>
                          <a:cs typeface="+mn-cs"/>
                        </a:rPr>
                        <a:t>Others : 70 Years</a:t>
                      </a:r>
                      <a:endParaRPr lang="en-IN" dirty="0"/>
                    </a:p>
                  </a:txBody>
                  <a:tcPr/>
                </a:tc>
                <a:extLst>
                  <a:ext uri="{0D108BD9-81ED-4DB2-BD59-A6C34878D82A}">
                    <a16:rowId xmlns:a16="http://schemas.microsoft.com/office/drawing/2014/main" val="2222294124"/>
                  </a:ext>
                </a:extLst>
              </a:tr>
              <a:tr h="370840">
                <a:tc>
                  <a:txBody>
                    <a:bodyPr/>
                    <a:lstStyle/>
                    <a:p>
                      <a:endParaRPr lang="en-IN" dirty="0"/>
                    </a:p>
                  </a:txBody>
                  <a:tcPr/>
                </a:tc>
                <a:tc>
                  <a:txBody>
                    <a:bodyPr/>
                    <a:lstStyle/>
                    <a:p>
                      <a:endParaRPr lang="en-IN" dirty="0"/>
                    </a:p>
                  </a:txBody>
                  <a:tcPr/>
                </a:tc>
                <a:extLst>
                  <a:ext uri="{0D108BD9-81ED-4DB2-BD59-A6C34878D82A}">
                    <a16:rowId xmlns:a16="http://schemas.microsoft.com/office/drawing/2014/main" val="4059314297"/>
                  </a:ext>
                </a:extLst>
              </a:tr>
            </a:tbl>
          </a:graphicData>
        </a:graphic>
      </p:graphicFrame>
    </p:spTree>
    <p:extLst>
      <p:ext uri="{BB962C8B-B14F-4D97-AF65-F5344CB8AC3E}">
        <p14:creationId xmlns:p14="http://schemas.microsoft.com/office/powerpoint/2010/main" val="30004627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10474"/>
          </a:xfrm>
        </p:spPr>
        <p:txBody>
          <a:bodyPr/>
          <a:lstStyle/>
          <a:p>
            <a:r>
              <a:rPr lang="en-US" sz="3200" b="1" dirty="0"/>
              <a:t>VEHICLE LOAN SCHEME FOUR WHEELER (NEW)</a:t>
            </a:r>
            <a:endParaRPr lang="en-IN"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94044936"/>
              </p:ext>
            </p:extLst>
          </p:nvPr>
        </p:nvGraphicFramePr>
        <p:xfrm>
          <a:off x="282575" y="1263650"/>
          <a:ext cx="11406188" cy="3479800"/>
        </p:xfrm>
        <a:graphic>
          <a:graphicData uri="http://schemas.openxmlformats.org/drawingml/2006/table">
            <a:tbl>
              <a:tblPr firstRow="1" bandRow="1">
                <a:tableStyleId>{5C22544A-7EE6-4342-B048-85BDC9FD1C3A}</a:tableStyleId>
              </a:tblPr>
              <a:tblGrid>
                <a:gridCol w="1961004">
                  <a:extLst>
                    <a:ext uri="{9D8B030D-6E8A-4147-A177-3AD203B41FA5}">
                      <a16:colId xmlns:a16="http://schemas.microsoft.com/office/drawing/2014/main" val="781445069"/>
                    </a:ext>
                  </a:extLst>
                </a:gridCol>
                <a:gridCol w="9445184">
                  <a:extLst>
                    <a:ext uri="{9D8B030D-6E8A-4147-A177-3AD203B41FA5}">
                      <a16:colId xmlns:a16="http://schemas.microsoft.com/office/drawing/2014/main" val="2883828420"/>
                    </a:ext>
                  </a:extLst>
                </a:gridCol>
              </a:tblGrid>
              <a:tr h="370840">
                <a:tc>
                  <a:txBody>
                    <a:bodyPr/>
                    <a:lstStyle/>
                    <a:p>
                      <a:r>
                        <a:rPr lang="en-US" sz="1800" b="1" kern="1200" dirty="0" smtClean="0">
                          <a:solidFill>
                            <a:schemeClr val="lt1"/>
                          </a:solidFill>
                          <a:effectLst/>
                          <a:latin typeface="+mn-lt"/>
                          <a:ea typeface="+mn-ea"/>
                          <a:cs typeface="+mn-cs"/>
                        </a:rPr>
                        <a:t>Types of occupation</a:t>
                      </a:r>
                      <a:endParaRPr lang="en-IN" dirty="0"/>
                    </a:p>
                  </a:txBody>
                  <a:tcPr/>
                </a:tc>
                <a:tc>
                  <a:txBody>
                    <a:bodyPr/>
                    <a:lstStyle/>
                    <a:p>
                      <a:r>
                        <a:rPr lang="en-US" sz="1800" b="1" kern="1200" dirty="0" smtClean="0">
                          <a:solidFill>
                            <a:schemeClr val="lt1"/>
                          </a:solidFill>
                          <a:effectLst/>
                          <a:latin typeface="+mn-lt"/>
                          <a:ea typeface="+mn-ea"/>
                          <a:cs typeface="+mn-cs"/>
                        </a:rPr>
                        <a:t>Eligible Amount-No. of times of Gross Income</a:t>
                      </a:r>
                      <a:endParaRPr lang="en-IN" dirty="0"/>
                    </a:p>
                  </a:txBody>
                  <a:tcPr/>
                </a:tc>
                <a:extLst>
                  <a:ext uri="{0D108BD9-81ED-4DB2-BD59-A6C34878D82A}">
                    <a16:rowId xmlns:a16="http://schemas.microsoft.com/office/drawing/2014/main" val="2409405318"/>
                  </a:ext>
                </a:extLst>
              </a:tr>
              <a:tr h="370840">
                <a:tc>
                  <a:txBody>
                    <a:bodyPr/>
                    <a:lstStyle/>
                    <a:p>
                      <a:r>
                        <a:rPr lang="en-US" sz="1800" b="1" kern="1200" dirty="0" smtClean="0">
                          <a:solidFill>
                            <a:schemeClr val="dk1"/>
                          </a:solidFill>
                          <a:effectLst/>
                          <a:latin typeface="+mn-lt"/>
                          <a:ea typeface="+mn-ea"/>
                          <a:cs typeface="+mn-cs"/>
                        </a:rPr>
                        <a:t>Salaried</a:t>
                      </a:r>
                      <a:endParaRPr lang="en-IN" dirty="0"/>
                    </a:p>
                  </a:txBody>
                  <a:tcPr/>
                </a:tc>
                <a:tc>
                  <a:txBody>
                    <a:bodyPr/>
                    <a:lstStyle/>
                    <a:p>
                      <a:r>
                        <a:rPr lang="en-US" sz="1800" kern="1200" dirty="0" smtClean="0">
                          <a:solidFill>
                            <a:schemeClr val="dk1"/>
                          </a:solidFill>
                          <a:effectLst/>
                          <a:latin typeface="+mn-lt"/>
                          <a:ea typeface="+mn-ea"/>
                          <a:cs typeface="+mn-cs"/>
                        </a:rPr>
                        <a:t>48 Times of gross monthly Salary (Minimum gross monthly of </a:t>
                      </a:r>
                      <a:r>
                        <a:rPr lang="en-US" sz="1800" kern="1200" dirty="0" err="1" smtClean="0">
                          <a:solidFill>
                            <a:schemeClr val="dk1"/>
                          </a:solidFill>
                          <a:effectLst/>
                          <a:latin typeface="+mn-lt"/>
                          <a:ea typeface="+mn-ea"/>
                          <a:cs typeface="+mn-cs"/>
                        </a:rPr>
                        <a:t>Rs</a:t>
                      </a:r>
                      <a:r>
                        <a:rPr lang="en-US" sz="1800" kern="1200" dirty="0" smtClean="0">
                          <a:solidFill>
                            <a:schemeClr val="dk1"/>
                          </a:solidFill>
                          <a:effectLst/>
                          <a:latin typeface="+mn-lt"/>
                          <a:ea typeface="+mn-ea"/>
                          <a:cs typeface="+mn-cs"/>
                        </a:rPr>
                        <a:t> 25000/ and above)</a:t>
                      </a:r>
                      <a:endParaRPr lang="en-IN" dirty="0"/>
                    </a:p>
                  </a:txBody>
                  <a:tcPr/>
                </a:tc>
                <a:extLst>
                  <a:ext uri="{0D108BD9-81ED-4DB2-BD59-A6C34878D82A}">
                    <a16:rowId xmlns:a16="http://schemas.microsoft.com/office/drawing/2014/main" val="12695861"/>
                  </a:ext>
                </a:extLst>
              </a:tr>
              <a:tr h="370840">
                <a:tc>
                  <a:txBody>
                    <a:bodyPr/>
                    <a:lstStyle/>
                    <a:p>
                      <a:r>
                        <a:rPr lang="en-US" sz="1800" b="1" kern="1200" dirty="0" smtClean="0">
                          <a:solidFill>
                            <a:schemeClr val="dk1"/>
                          </a:solidFill>
                          <a:effectLst/>
                          <a:latin typeface="+mn-lt"/>
                          <a:ea typeface="+mn-ea"/>
                          <a:cs typeface="+mn-cs"/>
                        </a:rPr>
                        <a:t>Pensioner</a:t>
                      </a:r>
                      <a:endParaRPr lang="en-IN" dirty="0"/>
                    </a:p>
                  </a:txBody>
                  <a:tcPr/>
                </a:tc>
                <a:tc>
                  <a:txBody>
                    <a:bodyPr/>
                    <a:lstStyle/>
                    <a:p>
                      <a:r>
                        <a:rPr lang="en-US" sz="1800" kern="1200" dirty="0" smtClean="0">
                          <a:solidFill>
                            <a:schemeClr val="dk1"/>
                          </a:solidFill>
                          <a:effectLst/>
                          <a:latin typeface="+mn-lt"/>
                          <a:ea typeface="+mn-ea"/>
                          <a:cs typeface="+mn-cs"/>
                        </a:rPr>
                        <a:t>36 Times of gross monthly pension (Minimum gross monthly Pension of </a:t>
                      </a:r>
                      <a:r>
                        <a:rPr lang="en-US" sz="1800" kern="1200" dirty="0" err="1" smtClean="0">
                          <a:solidFill>
                            <a:schemeClr val="dk1"/>
                          </a:solidFill>
                          <a:effectLst/>
                          <a:latin typeface="+mn-lt"/>
                          <a:ea typeface="+mn-ea"/>
                          <a:cs typeface="+mn-cs"/>
                        </a:rPr>
                        <a:t>Rs</a:t>
                      </a:r>
                      <a:r>
                        <a:rPr lang="en-US" sz="1800" kern="1200" dirty="0" smtClean="0">
                          <a:solidFill>
                            <a:schemeClr val="dk1"/>
                          </a:solidFill>
                          <a:effectLst/>
                          <a:latin typeface="+mn-lt"/>
                          <a:ea typeface="+mn-ea"/>
                          <a:cs typeface="+mn-cs"/>
                        </a:rPr>
                        <a:t> 20000/ and above)</a:t>
                      </a:r>
                      <a:endParaRPr lang="en-IN" dirty="0"/>
                    </a:p>
                  </a:txBody>
                  <a:tcPr/>
                </a:tc>
                <a:extLst>
                  <a:ext uri="{0D108BD9-81ED-4DB2-BD59-A6C34878D82A}">
                    <a16:rowId xmlns:a16="http://schemas.microsoft.com/office/drawing/2014/main" val="691155100"/>
                  </a:ext>
                </a:extLst>
              </a:tr>
              <a:tr h="370840">
                <a:tc>
                  <a:txBody>
                    <a:bodyPr/>
                    <a:lstStyle/>
                    <a:p>
                      <a:r>
                        <a:rPr lang="en-US" sz="1800" b="1" kern="1200" dirty="0" smtClean="0">
                          <a:solidFill>
                            <a:schemeClr val="dk1"/>
                          </a:solidFill>
                          <a:effectLst/>
                          <a:latin typeface="+mn-lt"/>
                          <a:ea typeface="+mn-ea"/>
                          <a:cs typeface="+mn-cs"/>
                        </a:rPr>
                        <a:t>Professional &amp; Self Employed / Businessmen</a:t>
                      </a:r>
                      <a:endParaRPr lang="en-IN" dirty="0"/>
                    </a:p>
                  </a:txBody>
                  <a:tcPr/>
                </a:tc>
                <a:tc>
                  <a:txBody>
                    <a:bodyPr/>
                    <a:lstStyle/>
                    <a:p>
                      <a:r>
                        <a:rPr lang="en-US" sz="1800" kern="1200" dirty="0" smtClean="0">
                          <a:solidFill>
                            <a:schemeClr val="dk1"/>
                          </a:solidFill>
                          <a:effectLst/>
                          <a:latin typeface="+mn-lt"/>
                          <a:ea typeface="+mn-ea"/>
                          <a:cs typeface="+mn-cs"/>
                        </a:rPr>
                        <a:t>Maximum of 3 times of average Net annual income for the last two years as per latest ITR.(An IT </a:t>
                      </a:r>
                      <a:r>
                        <a:rPr lang="en-US" sz="1800" kern="1200" dirty="0" err="1" smtClean="0">
                          <a:solidFill>
                            <a:schemeClr val="dk1"/>
                          </a:solidFill>
                          <a:effectLst/>
                          <a:latin typeface="+mn-lt"/>
                          <a:ea typeface="+mn-ea"/>
                          <a:cs typeface="+mn-cs"/>
                        </a:rPr>
                        <a:t>assessee</a:t>
                      </a:r>
                      <a:r>
                        <a:rPr lang="en-US" sz="1800" kern="1200" dirty="0" smtClean="0">
                          <a:solidFill>
                            <a:schemeClr val="dk1"/>
                          </a:solidFill>
                          <a:effectLst/>
                          <a:latin typeface="+mn-lt"/>
                          <a:ea typeface="+mn-ea"/>
                          <a:cs typeface="+mn-cs"/>
                        </a:rPr>
                        <a:t> having Gross Annual Income of </a:t>
                      </a:r>
                      <a:r>
                        <a:rPr lang="en-US" sz="1800" kern="1200" dirty="0" err="1" smtClean="0">
                          <a:solidFill>
                            <a:schemeClr val="dk1"/>
                          </a:solidFill>
                          <a:effectLst/>
                          <a:latin typeface="+mn-lt"/>
                          <a:ea typeface="+mn-ea"/>
                          <a:cs typeface="+mn-cs"/>
                        </a:rPr>
                        <a:t>Rs</a:t>
                      </a:r>
                      <a:r>
                        <a:rPr lang="en-US" sz="1800" kern="1200" dirty="0" smtClean="0">
                          <a:solidFill>
                            <a:schemeClr val="dk1"/>
                          </a:solidFill>
                          <a:effectLst/>
                          <a:latin typeface="+mn-lt"/>
                          <a:ea typeface="+mn-ea"/>
                          <a:cs typeface="+mn-cs"/>
                        </a:rPr>
                        <a:t>. 3.00 lakhs above as per latest ITR. It should be ensured that ITR has been filed on regular basis (on yearly basis).)</a:t>
                      </a:r>
                      <a:endParaRPr lang="en-IN" dirty="0"/>
                    </a:p>
                  </a:txBody>
                  <a:tcPr/>
                </a:tc>
                <a:extLst>
                  <a:ext uri="{0D108BD9-81ED-4DB2-BD59-A6C34878D82A}">
                    <a16:rowId xmlns:a16="http://schemas.microsoft.com/office/drawing/2014/main" val="2222294124"/>
                  </a:ext>
                </a:extLst>
              </a:tr>
              <a:tr h="370840">
                <a:tc>
                  <a:txBody>
                    <a:bodyPr/>
                    <a:lstStyle/>
                    <a:p>
                      <a:r>
                        <a:rPr lang="en-US" sz="1800" b="1" kern="1200" dirty="0" smtClean="0">
                          <a:solidFill>
                            <a:schemeClr val="dk1"/>
                          </a:solidFill>
                          <a:effectLst/>
                          <a:latin typeface="+mn-lt"/>
                          <a:ea typeface="+mn-ea"/>
                          <a:cs typeface="+mn-cs"/>
                        </a:rPr>
                        <a:t>Firms &amp; Companies</a:t>
                      </a:r>
                      <a:endParaRPr lang="en-IN" dirty="0"/>
                    </a:p>
                  </a:txBody>
                  <a:tcPr/>
                </a:tc>
                <a:tc>
                  <a:txBody>
                    <a:bodyPr/>
                    <a:lstStyle/>
                    <a:p>
                      <a:r>
                        <a:rPr lang="en-US" sz="1800" kern="1200" dirty="0" smtClean="0">
                          <a:solidFill>
                            <a:schemeClr val="dk1"/>
                          </a:solidFill>
                          <a:effectLst/>
                          <a:latin typeface="+mn-lt"/>
                          <a:ea typeface="+mn-ea"/>
                          <a:cs typeface="+mn-cs"/>
                        </a:rPr>
                        <a:t>Firms / companies should be in profit during last two years. Net Profit &amp; cash generation during pendency of loan should be enough for repayment.</a:t>
                      </a:r>
                      <a:endParaRPr lang="en-IN" dirty="0"/>
                    </a:p>
                  </a:txBody>
                  <a:tcPr/>
                </a:tc>
                <a:extLst>
                  <a:ext uri="{0D108BD9-81ED-4DB2-BD59-A6C34878D82A}">
                    <a16:rowId xmlns:a16="http://schemas.microsoft.com/office/drawing/2014/main" val="4059314297"/>
                  </a:ext>
                </a:extLst>
              </a:tr>
            </a:tbl>
          </a:graphicData>
        </a:graphic>
      </p:graphicFrame>
    </p:spTree>
    <p:extLst>
      <p:ext uri="{BB962C8B-B14F-4D97-AF65-F5344CB8AC3E}">
        <p14:creationId xmlns:p14="http://schemas.microsoft.com/office/powerpoint/2010/main" val="41661063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Waiver in </a:t>
            </a:r>
            <a:r>
              <a:rPr lang="en-US" dirty="0" err="1"/>
              <a:t>obtention</a:t>
            </a:r>
            <a:r>
              <a:rPr lang="en-US" dirty="0"/>
              <a:t> of collateral </a:t>
            </a:r>
            <a:r>
              <a:rPr lang="en-US" dirty="0" smtClean="0"/>
              <a:t>securities for Vehicle Loan 4-W </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09903897"/>
              </p:ext>
            </p:extLst>
          </p:nvPr>
        </p:nvGraphicFramePr>
        <p:xfrm>
          <a:off x="1103313" y="2052638"/>
          <a:ext cx="8947150" cy="1854200"/>
        </p:xfrm>
        <a:graphic>
          <a:graphicData uri="http://schemas.openxmlformats.org/drawingml/2006/table">
            <a:tbl>
              <a:tblPr firstRow="1" bandRow="1">
                <a:tableStyleId>{5C22544A-7EE6-4342-B048-85BDC9FD1C3A}</a:tableStyleId>
              </a:tblPr>
              <a:tblGrid>
                <a:gridCol w="4473575">
                  <a:extLst>
                    <a:ext uri="{9D8B030D-6E8A-4147-A177-3AD203B41FA5}">
                      <a16:colId xmlns:a16="http://schemas.microsoft.com/office/drawing/2014/main" val="3048420094"/>
                    </a:ext>
                  </a:extLst>
                </a:gridCol>
                <a:gridCol w="4473575">
                  <a:extLst>
                    <a:ext uri="{9D8B030D-6E8A-4147-A177-3AD203B41FA5}">
                      <a16:colId xmlns:a16="http://schemas.microsoft.com/office/drawing/2014/main" val="3559280327"/>
                    </a:ext>
                  </a:extLst>
                </a:gridCol>
              </a:tblGrid>
              <a:tr h="370840">
                <a:tc>
                  <a:txBody>
                    <a:bodyPr/>
                    <a:lstStyle/>
                    <a:p>
                      <a:pPr marL="0" marR="0" algn="just">
                        <a:lnSpc>
                          <a:spcPct val="80000"/>
                        </a:lnSpc>
                        <a:spcBef>
                          <a:spcPts val="0"/>
                        </a:spcBef>
                        <a:spcAft>
                          <a:spcPts val="0"/>
                        </a:spcAft>
                      </a:pPr>
                      <a:r>
                        <a:rPr lang="en-US" sz="2400" dirty="0">
                          <a:solidFill>
                            <a:srgbClr val="00B050"/>
                          </a:solidFill>
                          <a:effectLst/>
                          <a:latin typeface="Arial MT"/>
                          <a:ea typeface="Verdana" panose="020B0604030504040204" pitchFamily="34" charset="0"/>
                          <a:cs typeface="Verdana" panose="020B0604030504040204" pitchFamily="34" charset="0"/>
                        </a:rPr>
                        <a:t>Authority </a:t>
                      </a:r>
                      <a:endParaRPr lang="en-IN" sz="24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just">
                        <a:lnSpc>
                          <a:spcPct val="80000"/>
                        </a:lnSpc>
                        <a:spcBef>
                          <a:spcPts val="0"/>
                        </a:spcBef>
                        <a:spcAft>
                          <a:spcPts val="0"/>
                        </a:spcAft>
                      </a:pPr>
                      <a:r>
                        <a:rPr lang="en-US" sz="2400" kern="1200" dirty="0">
                          <a:solidFill>
                            <a:srgbClr val="00B050"/>
                          </a:solidFill>
                          <a:effectLst/>
                          <a:latin typeface="Arial MT"/>
                          <a:ea typeface="Verdana" panose="020B0604030504040204" pitchFamily="34" charset="0"/>
                          <a:cs typeface="Verdana" panose="020B0604030504040204" pitchFamily="34" charset="0"/>
                        </a:rPr>
                        <a:t>Loan Amount </a:t>
                      </a:r>
                      <a:endParaRPr lang="en-IN" sz="2400" kern="1200" dirty="0">
                        <a:solidFill>
                          <a:srgbClr val="00B050"/>
                        </a:solidFill>
                        <a:effectLst/>
                        <a:latin typeface="Arial MT"/>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2455274507"/>
                  </a:ext>
                </a:extLst>
              </a:tr>
              <a:tr h="370840">
                <a:tc>
                  <a:txBody>
                    <a:bodyPr/>
                    <a:lstStyle/>
                    <a:p>
                      <a:pPr marL="0" marR="0" algn="just">
                        <a:lnSpc>
                          <a:spcPct val="80000"/>
                        </a:lnSpc>
                        <a:spcBef>
                          <a:spcPts val="0"/>
                        </a:spcBef>
                        <a:spcAft>
                          <a:spcPts val="0"/>
                        </a:spcAft>
                      </a:pPr>
                      <a:r>
                        <a:rPr lang="en-US" sz="2400" dirty="0">
                          <a:solidFill>
                            <a:srgbClr val="00B050"/>
                          </a:solidFill>
                          <a:effectLst/>
                          <a:latin typeface="Arial MT"/>
                          <a:ea typeface="Verdana" panose="020B0604030504040204" pitchFamily="34" charset="0"/>
                          <a:cs typeface="Verdana" panose="020B0604030504040204" pitchFamily="34" charset="0"/>
                        </a:rPr>
                        <a:t>ZLCC</a:t>
                      </a:r>
                      <a:endParaRPr lang="en-IN" sz="24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just">
                        <a:lnSpc>
                          <a:spcPct val="80000"/>
                        </a:lnSpc>
                        <a:spcBef>
                          <a:spcPts val="0"/>
                        </a:spcBef>
                        <a:spcAft>
                          <a:spcPts val="0"/>
                        </a:spcAft>
                      </a:pPr>
                      <a:r>
                        <a:rPr lang="en-US" sz="2400" kern="1200" dirty="0">
                          <a:solidFill>
                            <a:srgbClr val="00B050"/>
                          </a:solidFill>
                          <a:effectLst/>
                          <a:latin typeface="Arial MT"/>
                          <a:ea typeface="Verdana" panose="020B0604030504040204" pitchFamily="34" charset="0"/>
                          <a:cs typeface="Verdana" panose="020B0604030504040204" pitchFamily="34" charset="0"/>
                        </a:rPr>
                        <a:t>Up to Rs.1.00 Crore</a:t>
                      </a:r>
                      <a:endParaRPr lang="en-IN" sz="2400" kern="1200" dirty="0">
                        <a:solidFill>
                          <a:srgbClr val="00B050"/>
                        </a:solidFill>
                        <a:effectLst/>
                        <a:latin typeface="Arial MT"/>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4179780521"/>
                  </a:ext>
                </a:extLst>
              </a:tr>
              <a:tr h="370840">
                <a:tc>
                  <a:txBody>
                    <a:bodyPr/>
                    <a:lstStyle/>
                    <a:p>
                      <a:pPr marL="0" marR="0" algn="just">
                        <a:lnSpc>
                          <a:spcPct val="80000"/>
                        </a:lnSpc>
                        <a:spcBef>
                          <a:spcPts val="0"/>
                        </a:spcBef>
                        <a:spcAft>
                          <a:spcPts val="0"/>
                        </a:spcAft>
                      </a:pPr>
                      <a:r>
                        <a:rPr lang="en-US" sz="2400" dirty="0">
                          <a:solidFill>
                            <a:srgbClr val="00B050"/>
                          </a:solidFill>
                          <a:effectLst/>
                          <a:latin typeface="Arial MT"/>
                          <a:ea typeface="Verdana" panose="020B0604030504040204" pitchFamily="34" charset="0"/>
                          <a:cs typeface="Verdana" panose="020B0604030504040204" pitchFamily="34" charset="0"/>
                        </a:rPr>
                        <a:t>FGMCAC </a:t>
                      </a:r>
                      <a:endParaRPr lang="en-IN" sz="24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just">
                        <a:lnSpc>
                          <a:spcPct val="80000"/>
                        </a:lnSpc>
                        <a:spcBef>
                          <a:spcPts val="0"/>
                        </a:spcBef>
                        <a:spcAft>
                          <a:spcPts val="0"/>
                        </a:spcAft>
                      </a:pPr>
                      <a:r>
                        <a:rPr lang="en-US" sz="2400" kern="1200" dirty="0">
                          <a:solidFill>
                            <a:srgbClr val="00B050"/>
                          </a:solidFill>
                          <a:effectLst/>
                          <a:latin typeface="Arial MT"/>
                          <a:ea typeface="Verdana" panose="020B0604030504040204" pitchFamily="34" charset="0"/>
                          <a:cs typeface="Verdana" panose="020B0604030504040204" pitchFamily="34" charset="0"/>
                        </a:rPr>
                        <a:t>Up to Rs.3.00 Crore</a:t>
                      </a:r>
                      <a:endParaRPr lang="en-IN" sz="2400" kern="1200" dirty="0">
                        <a:solidFill>
                          <a:srgbClr val="00B050"/>
                        </a:solidFill>
                        <a:effectLst/>
                        <a:latin typeface="Arial MT"/>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836468620"/>
                  </a:ext>
                </a:extLst>
              </a:tr>
              <a:tr h="370840">
                <a:tc>
                  <a:txBody>
                    <a:bodyPr/>
                    <a:lstStyle/>
                    <a:p>
                      <a:pPr marL="0" marR="0" algn="just">
                        <a:lnSpc>
                          <a:spcPct val="80000"/>
                        </a:lnSpc>
                        <a:spcBef>
                          <a:spcPts val="0"/>
                        </a:spcBef>
                        <a:spcAft>
                          <a:spcPts val="0"/>
                        </a:spcAft>
                      </a:pPr>
                      <a:r>
                        <a:rPr lang="en-US" sz="2400" dirty="0">
                          <a:solidFill>
                            <a:srgbClr val="00B050"/>
                          </a:solidFill>
                          <a:effectLst/>
                          <a:latin typeface="Arial MT"/>
                          <a:ea typeface="Verdana" panose="020B0604030504040204" pitchFamily="34" charset="0"/>
                          <a:cs typeface="Verdana" panose="020B0604030504040204" pitchFamily="34" charset="0"/>
                        </a:rPr>
                        <a:t>COLCC (GM) </a:t>
                      </a:r>
                      <a:endParaRPr lang="en-IN" sz="24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just">
                        <a:lnSpc>
                          <a:spcPct val="80000"/>
                        </a:lnSpc>
                        <a:spcBef>
                          <a:spcPts val="0"/>
                        </a:spcBef>
                        <a:spcAft>
                          <a:spcPts val="0"/>
                        </a:spcAft>
                      </a:pPr>
                      <a:r>
                        <a:rPr lang="en-US" sz="2400" kern="1200" dirty="0">
                          <a:solidFill>
                            <a:srgbClr val="00B050"/>
                          </a:solidFill>
                          <a:effectLst/>
                          <a:latin typeface="Arial MT"/>
                          <a:ea typeface="Verdana" panose="020B0604030504040204" pitchFamily="34" charset="0"/>
                          <a:cs typeface="Verdana" panose="020B0604030504040204" pitchFamily="34" charset="0"/>
                        </a:rPr>
                        <a:t>Up to Rs.5.00 Crore</a:t>
                      </a:r>
                      <a:endParaRPr lang="en-IN" sz="2400" kern="1200" dirty="0">
                        <a:solidFill>
                          <a:srgbClr val="00B050"/>
                        </a:solidFill>
                        <a:effectLst/>
                        <a:latin typeface="Arial MT"/>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1540657467"/>
                  </a:ext>
                </a:extLst>
              </a:tr>
              <a:tr h="370840">
                <a:tc>
                  <a:txBody>
                    <a:bodyPr/>
                    <a:lstStyle/>
                    <a:p>
                      <a:pPr marL="0" marR="0" algn="just">
                        <a:lnSpc>
                          <a:spcPct val="80000"/>
                        </a:lnSpc>
                        <a:spcBef>
                          <a:spcPts val="0"/>
                        </a:spcBef>
                        <a:spcAft>
                          <a:spcPts val="0"/>
                        </a:spcAft>
                      </a:pPr>
                      <a:r>
                        <a:rPr lang="en-US" sz="2400" dirty="0">
                          <a:solidFill>
                            <a:srgbClr val="00B050"/>
                          </a:solidFill>
                          <a:effectLst/>
                          <a:latin typeface="Arial MT"/>
                          <a:ea typeface="Verdana" panose="020B0604030504040204" pitchFamily="34" charset="0"/>
                          <a:cs typeface="Verdana" panose="020B0604030504040204" pitchFamily="34" charset="0"/>
                        </a:rPr>
                        <a:t>COLCC (ED) </a:t>
                      </a:r>
                      <a:endParaRPr lang="en-IN" sz="24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just">
                        <a:lnSpc>
                          <a:spcPct val="80000"/>
                        </a:lnSpc>
                        <a:spcBef>
                          <a:spcPts val="0"/>
                        </a:spcBef>
                        <a:spcAft>
                          <a:spcPts val="0"/>
                        </a:spcAft>
                      </a:pPr>
                      <a:r>
                        <a:rPr lang="en-US" sz="2400" kern="1200" dirty="0">
                          <a:solidFill>
                            <a:srgbClr val="00B050"/>
                          </a:solidFill>
                          <a:effectLst/>
                          <a:latin typeface="Arial MT"/>
                          <a:ea typeface="Verdana" panose="020B0604030504040204" pitchFamily="34" charset="0"/>
                          <a:cs typeface="Verdana" panose="020B0604030504040204" pitchFamily="34" charset="0"/>
                        </a:rPr>
                        <a:t>No Limit</a:t>
                      </a:r>
                      <a:endParaRPr lang="en-IN" sz="2400" kern="1200" dirty="0">
                        <a:solidFill>
                          <a:srgbClr val="00B050"/>
                        </a:solidFill>
                        <a:effectLst/>
                        <a:latin typeface="Arial MT"/>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4272681325"/>
                  </a:ext>
                </a:extLst>
              </a:tr>
            </a:tbl>
          </a:graphicData>
        </a:graphic>
      </p:graphicFrame>
    </p:spTree>
    <p:extLst>
      <p:ext uri="{BB962C8B-B14F-4D97-AF65-F5344CB8AC3E}">
        <p14:creationId xmlns:p14="http://schemas.microsoft.com/office/powerpoint/2010/main" val="16743995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Margin for New Vehicle Loan 4 -W </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08189985"/>
              </p:ext>
            </p:extLst>
          </p:nvPr>
        </p:nvGraphicFramePr>
        <p:xfrm>
          <a:off x="576840" y="1313729"/>
          <a:ext cx="8947150" cy="3858768"/>
        </p:xfrm>
        <a:graphic>
          <a:graphicData uri="http://schemas.openxmlformats.org/drawingml/2006/table">
            <a:tbl>
              <a:tblPr firstRow="1" bandRow="1">
                <a:tableStyleId>{5C22544A-7EE6-4342-B048-85BDC9FD1C3A}</a:tableStyleId>
              </a:tblPr>
              <a:tblGrid>
                <a:gridCol w="4473575">
                  <a:extLst>
                    <a:ext uri="{9D8B030D-6E8A-4147-A177-3AD203B41FA5}">
                      <a16:colId xmlns:a16="http://schemas.microsoft.com/office/drawing/2014/main" val="4119515257"/>
                    </a:ext>
                  </a:extLst>
                </a:gridCol>
                <a:gridCol w="4473575">
                  <a:extLst>
                    <a:ext uri="{9D8B030D-6E8A-4147-A177-3AD203B41FA5}">
                      <a16:colId xmlns:a16="http://schemas.microsoft.com/office/drawing/2014/main" val="3213607803"/>
                    </a:ext>
                  </a:extLst>
                </a:gridCol>
              </a:tblGrid>
              <a:tr h="370840">
                <a:tc>
                  <a:txBody>
                    <a:bodyPr/>
                    <a:lstStyle/>
                    <a:p>
                      <a:pPr marL="0" marR="0" algn="l" defTabSz="457200" rtl="0" eaLnBrk="1" latinLnBrk="0" hangingPunct="1">
                        <a:lnSpc>
                          <a:spcPct val="80000"/>
                        </a:lnSpc>
                        <a:spcBef>
                          <a:spcPts val="0"/>
                        </a:spcBef>
                        <a:spcAft>
                          <a:spcPts val="0"/>
                        </a:spcAft>
                      </a:pPr>
                      <a:r>
                        <a:rPr lang="en-US" sz="1800" b="1" kern="1200" dirty="0">
                          <a:solidFill>
                            <a:schemeClr val="lt1"/>
                          </a:solidFill>
                          <a:effectLst/>
                          <a:latin typeface="+mn-lt"/>
                          <a:ea typeface="+mn-ea"/>
                          <a:cs typeface="+mn-cs"/>
                        </a:rPr>
                        <a:t>10% of on road price (Ex-Showroom Price+ Road Tax+ Insurance) for New Vehicle if,</a:t>
                      </a:r>
                      <a:endParaRPr lang="en-IN" sz="1800" b="1" kern="1200" dirty="0">
                        <a:solidFill>
                          <a:schemeClr val="lt1"/>
                        </a:solidFill>
                        <a:effectLst/>
                        <a:latin typeface="+mn-lt"/>
                        <a:ea typeface="+mn-ea"/>
                        <a:cs typeface="+mn-cs"/>
                      </a:endParaRPr>
                    </a:p>
                  </a:txBody>
                  <a:tcPr marL="68580" marR="68580" marT="0" marB="0"/>
                </a:tc>
                <a:tc>
                  <a:txBody>
                    <a:bodyPr/>
                    <a:lstStyle/>
                    <a:p>
                      <a:r>
                        <a:rPr lang="en-US" sz="1800" b="1" kern="1200" dirty="0" smtClean="0">
                          <a:solidFill>
                            <a:schemeClr val="lt1"/>
                          </a:solidFill>
                          <a:effectLst/>
                          <a:latin typeface="+mn-lt"/>
                          <a:ea typeface="+mn-ea"/>
                          <a:cs typeface="+mn-cs"/>
                        </a:rPr>
                        <a:t>CIBIL Score 750 &amp; above or equivalent CIC Score</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               Or </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Customer is an employee of Central Govt./ State Govt./ PSUs </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                Or </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Other salaried class customer with Gross Annual Income of Rs.18.00 Lakhs &amp; above.</a:t>
                      </a:r>
                      <a:endParaRPr lang="en-IN" dirty="0"/>
                    </a:p>
                  </a:txBody>
                  <a:tcPr/>
                </a:tc>
                <a:extLst>
                  <a:ext uri="{0D108BD9-81ED-4DB2-BD59-A6C34878D82A}">
                    <a16:rowId xmlns:a16="http://schemas.microsoft.com/office/drawing/2014/main" val="187987205"/>
                  </a:ext>
                </a:extLst>
              </a:tr>
              <a:tr h="370840">
                <a:tc>
                  <a:txBody>
                    <a:bodyPr/>
                    <a:lstStyle/>
                    <a:p>
                      <a:pPr marL="0" marR="0" algn="l" defTabSz="457200" rtl="0" eaLnBrk="1" latinLnBrk="0" hangingPunct="1">
                        <a:lnSpc>
                          <a:spcPct val="80000"/>
                        </a:lnSpc>
                        <a:spcBef>
                          <a:spcPts val="0"/>
                        </a:spcBef>
                        <a:spcAft>
                          <a:spcPts val="0"/>
                        </a:spcAft>
                      </a:pPr>
                      <a:r>
                        <a:rPr lang="en-US" sz="1800" kern="1200" dirty="0" smtClean="0">
                          <a:solidFill>
                            <a:schemeClr val="dk1"/>
                          </a:solidFill>
                          <a:effectLst/>
                          <a:latin typeface="+mn-lt"/>
                          <a:ea typeface="+mn-ea"/>
                          <a:cs typeface="+mn-cs"/>
                        </a:rPr>
                        <a:t>15 % of on road price (Ex-Showroom Price+ Road Tax+ Insurance) for New Vehicle</a:t>
                      </a:r>
                      <a:endParaRPr lang="en-IN" sz="1800" b="1" kern="1200" dirty="0">
                        <a:solidFill>
                          <a:schemeClr val="lt1"/>
                        </a:solidFill>
                        <a:effectLst/>
                        <a:latin typeface="+mn-lt"/>
                        <a:ea typeface="+mn-ea"/>
                        <a:cs typeface="+mn-cs"/>
                      </a:endParaRPr>
                    </a:p>
                  </a:txBody>
                  <a:tcPr marL="68580" marR="68580" marT="0" marB="0"/>
                </a:tc>
                <a:tc>
                  <a:txBody>
                    <a:bodyPr/>
                    <a:lstStyle/>
                    <a:p>
                      <a:r>
                        <a:rPr lang="en-US" sz="1800" kern="1200" dirty="0" smtClean="0">
                          <a:solidFill>
                            <a:schemeClr val="dk1"/>
                          </a:solidFill>
                          <a:effectLst/>
                          <a:latin typeface="+mn-lt"/>
                          <a:ea typeface="+mn-ea"/>
                          <a:cs typeface="+mn-cs"/>
                        </a:rPr>
                        <a:t>For other category customer</a:t>
                      </a:r>
                      <a:endParaRPr lang="en-IN" dirty="0"/>
                    </a:p>
                  </a:txBody>
                  <a:tcPr/>
                </a:tc>
                <a:extLst>
                  <a:ext uri="{0D108BD9-81ED-4DB2-BD59-A6C34878D82A}">
                    <a16:rowId xmlns:a16="http://schemas.microsoft.com/office/drawing/2014/main" val="4231178358"/>
                  </a:ext>
                </a:extLst>
              </a:tr>
              <a:tr h="370840">
                <a:tc>
                  <a:txBody>
                    <a:bodyPr/>
                    <a:lstStyle/>
                    <a:p>
                      <a:pPr marL="0" marR="0" algn="l" defTabSz="457200" rtl="0" eaLnBrk="1" latinLnBrk="0" hangingPunct="1">
                        <a:lnSpc>
                          <a:spcPct val="80000"/>
                        </a:lnSpc>
                        <a:spcBef>
                          <a:spcPts val="0"/>
                        </a:spcBef>
                        <a:spcAft>
                          <a:spcPts val="0"/>
                        </a:spcAft>
                      </a:pPr>
                      <a:r>
                        <a:rPr lang="en-US" sz="1800" b="1" kern="1200" dirty="0" smtClean="0">
                          <a:solidFill>
                            <a:schemeClr val="dk1"/>
                          </a:solidFill>
                          <a:effectLst/>
                          <a:latin typeface="+mn-lt"/>
                          <a:ea typeface="+mn-ea"/>
                          <a:cs typeface="+mn-cs"/>
                        </a:rPr>
                        <a:t>Relaxations in Margin </a:t>
                      </a:r>
                      <a:endParaRPr lang="en-IN" sz="1800" b="1" kern="1200" dirty="0">
                        <a:solidFill>
                          <a:schemeClr val="lt1"/>
                        </a:solidFill>
                        <a:effectLst/>
                        <a:latin typeface="+mn-lt"/>
                        <a:ea typeface="+mn-ea"/>
                        <a:cs typeface="+mn-cs"/>
                      </a:endParaRPr>
                    </a:p>
                  </a:txBody>
                  <a:tcPr marL="68580" marR="68580" marT="0" marB="0"/>
                </a:tc>
                <a:tc>
                  <a:txBody>
                    <a:bodyPr/>
                    <a:lstStyle/>
                    <a:p>
                      <a:r>
                        <a:rPr lang="en-US" sz="1800" kern="1200" dirty="0" smtClean="0">
                          <a:solidFill>
                            <a:schemeClr val="dk1"/>
                          </a:solidFill>
                          <a:effectLst/>
                          <a:latin typeface="+mn-lt"/>
                          <a:ea typeface="+mn-ea"/>
                          <a:cs typeface="+mn-cs"/>
                        </a:rPr>
                        <a:t>ZLCC may, on selective basis, relax the margin of Vehicle Loans by 5%</a:t>
                      </a:r>
                      <a:endParaRPr lang="en-IN" dirty="0"/>
                    </a:p>
                  </a:txBody>
                  <a:tcPr/>
                </a:tc>
                <a:extLst>
                  <a:ext uri="{0D108BD9-81ED-4DB2-BD59-A6C34878D82A}">
                    <a16:rowId xmlns:a16="http://schemas.microsoft.com/office/drawing/2014/main" val="1499103979"/>
                  </a:ext>
                </a:extLst>
              </a:tr>
            </a:tbl>
          </a:graphicData>
        </a:graphic>
      </p:graphicFrame>
    </p:spTree>
    <p:extLst>
      <p:ext uri="{BB962C8B-B14F-4D97-AF65-F5344CB8AC3E}">
        <p14:creationId xmlns:p14="http://schemas.microsoft.com/office/powerpoint/2010/main" val="35449215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Takeover of Vehicle </a:t>
            </a:r>
            <a:r>
              <a:rPr lang="en-US" b="1" dirty="0" smtClean="0"/>
              <a:t>Loan</a:t>
            </a:r>
            <a:endParaRPr lang="en-IN" dirty="0"/>
          </a:p>
        </p:txBody>
      </p:sp>
      <p:sp>
        <p:nvSpPr>
          <p:cNvPr id="3" name="Content Placeholder 2"/>
          <p:cNvSpPr>
            <a:spLocks noGrp="1"/>
          </p:cNvSpPr>
          <p:nvPr>
            <p:ph idx="1"/>
          </p:nvPr>
        </p:nvSpPr>
        <p:spPr>
          <a:xfrm>
            <a:off x="165969" y="1152983"/>
            <a:ext cx="9809304" cy="5007672"/>
          </a:xfrm>
        </p:spPr>
        <p:txBody>
          <a:bodyPr>
            <a:normAutofit fontScale="92500" lnSpcReduction="10000"/>
          </a:bodyPr>
          <a:lstStyle/>
          <a:p>
            <a:pPr algn="just"/>
            <a:r>
              <a:rPr lang="en-US" dirty="0"/>
              <a:t>ZLCC may consider takeover of Vehicle loan for four wheeler from other banks selectively where:</a:t>
            </a:r>
            <a:endParaRPr lang="en-IN" dirty="0"/>
          </a:p>
          <a:p>
            <a:pPr lvl="0" algn="just"/>
            <a:r>
              <a:rPr lang="en-US" dirty="0"/>
              <a:t>Vehicle is not more than 2 years old.</a:t>
            </a:r>
            <a:endParaRPr lang="en-IN" dirty="0"/>
          </a:p>
          <a:p>
            <a:pPr lvl="0" algn="just"/>
            <a:r>
              <a:rPr lang="en-US" dirty="0"/>
              <a:t>It is a single ownership vehicle </a:t>
            </a:r>
            <a:endParaRPr lang="en-IN" dirty="0"/>
          </a:p>
          <a:p>
            <a:pPr lvl="0" algn="just"/>
            <a:r>
              <a:rPr lang="en-US" dirty="0"/>
              <a:t>No insurance claim has been availed and </a:t>
            </a:r>
            <a:endParaRPr lang="en-IN" dirty="0"/>
          </a:p>
          <a:p>
            <a:pPr lvl="0" algn="just"/>
            <a:r>
              <a:rPr lang="en-US" dirty="0"/>
              <a:t>The borrower’s account with other bank is a Standard Asset i.e., all repayments are made as per terms of sanction of the original financier. And subject to comprising our Bank’s Loan Policy guidelines.</a:t>
            </a:r>
            <a:endParaRPr lang="en-IN" dirty="0"/>
          </a:p>
          <a:p>
            <a:pPr algn="just"/>
            <a:r>
              <a:rPr lang="en-US" dirty="0"/>
              <a:t>ZLCC may also permit relaxation of take-over of vehicle loan even if the vehicle is more than 2 years old and </a:t>
            </a:r>
            <a:r>
              <a:rPr lang="en-US" dirty="0" err="1"/>
              <a:t>upto</a:t>
            </a:r>
            <a:r>
              <a:rPr lang="en-US" dirty="0"/>
              <a:t> 3 years old on case to case basis.</a:t>
            </a:r>
            <a:endParaRPr lang="en-IN" dirty="0"/>
          </a:p>
          <a:p>
            <a:pPr algn="just"/>
            <a:r>
              <a:rPr lang="en-US" b="1" dirty="0"/>
              <a:t>Other terms for takeover of Vehicle Loan:</a:t>
            </a:r>
            <a:endParaRPr lang="en-IN" dirty="0"/>
          </a:p>
          <a:p>
            <a:pPr lvl="0" algn="just"/>
            <a:r>
              <a:rPr lang="en-US" dirty="0" smtClean="0"/>
              <a:t>Rates </a:t>
            </a:r>
            <a:r>
              <a:rPr lang="en-US" dirty="0"/>
              <a:t>of interest for new Vehicles, will be applicable, if no change in ownership is envisaged</a:t>
            </a:r>
            <a:endParaRPr lang="en-IN" dirty="0"/>
          </a:p>
          <a:p>
            <a:pPr algn="just"/>
            <a:r>
              <a:rPr lang="en-US" dirty="0"/>
              <a:t>Loan to be repaid within 84 months from the date of original sale of vehicle.</a:t>
            </a:r>
            <a:endParaRPr lang="en-IN" dirty="0"/>
          </a:p>
        </p:txBody>
      </p:sp>
    </p:spTree>
    <p:extLst>
      <p:ext uri="{BB962C8B-B14F-4D97-AF65-F5344CB8AC3E}">
        <p14:creationId xmlns:p14="http://schemas.microsoft.com/office/powerpoint/2010/main" val="62286071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659" y="453291"/>
            <a:ext cx="9404723" cy="669072"/>
          </a:xfrm>
        </p:spPr>
        <p:txBody>
          <a:bodyPr/>
          <a:lstStyle/>
          <a:p>
            <a:r>
              <a:rPr lang="en-US" sz="2800" b="1" u="sng" dirty="0"/>
              <a:t>IB VEHICLE LOAN SCHEME FOUR WHEELER(USED)</a:t>
            </a:r>
            <a:endParaRPr lang="en-IN"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19653440"/>
              </p:ext>
            </p:extLst>
          </p:nvPr>
        </p:nvGraphicFramePr>
        <p:xfrm>
          <a:off x="330200" y="1122363"/>
          <a:ext cx="11861800" cy="4511040"/>
        </p:xfrm>
        <a:graphic>
          <a:graphicData uri="http://schemas.openxmlformats.org/drawingml/2006/table">
            <a:tbl>
              <a:tblPr firstRow="1" bandRow="1">
                <a:tableStyleId>{5C22544A-7EE6-4342-B048-85BDC9FD1C3A}</a:tableStyleId>
              </a:tblPr>
              <a:tblGrid>
                <a:gridCol w="974539">
                  <a:extLst>
                    <a:ext uri="{9D8B030D-6E8A-4147-A177-3AD203B41FA5}">
                      <a16:colId xmlns:a16="http://schemas.microsoft.com/office/drawing/2014/main" val="2672485941"/>
                    </a:ext>
                  </a:extLst>
                </a:gridCol>
                <a:gridCol w="10887261">
                  <a:extLst>
                    <a:ext uri="{9D8B030D-6E8A-4147-A177-3AD203B41FA5}">
                      <a16:colId xmlns:a16="http://schemas.microsoft.com/office/drawing/2014/main" val="998029689"/>
                    </a:ext>
                  </a:extLst>
                </a:gridCol>
              </a:tblGrid>
              <a:tr h="370840">
                <a:tc>
                  <a:txBody>
                    <a:bodyPr/>
                    <a:lstStyle/>
                    <a:p>
                      <a:r>
                        <a:rPr lang="en-US" sz="1800" b="1" kern="1200" dirty="0" smtClean="0">
                          <a:solidFill>
                            <a:schemeClr val="lt1"/>
                          </a:solidFill>
                          <a:effectLst/>
                          <a:latin typeface="+mn-lt"/>
                          <a:ea typeface="+mn-ea"/>
                          <a:cs typeface="+mn-cs"/>
                        </a:rPr>
                        <a:t>Target Group</a:t>
                      </a:r>
                      <a:endParaRPr lang="en-IN" dirty="0"/>
                    </a:p>
                  </a:txBody>
                  <a:tcPr/>
                </a:tc>
                <a:tc>
                  <a:txBody>
                    <a:bodyPr/>
                    <a:lstStyle/>
                    <a:p>
                      <a:r>
                        <a:rPr lang="en-US" sz="1600" b="1" kern="1200" dirty="0" smtClean="0">
                          <a:solidFill>
                            <a:schemeClr val="lt1"/>
                          </a:solidFill>
                          <a:effectLst/>
                          <a:latin typeface="+mn-lt"/>
                          <a:ea typeface="+mn-ea"/>
                          <a:cs typeface="+mn-cs"/>
                        </a:rPr>
                        <a:t>Salaried Class, Pensioners / IB Pensioners, Businessmen, Self-employed Professionals / Non - Professionals, our Bank’s Staff, NRIs, employees of other Banks.</a:t>
                      </a:r>
                      <a:endParaRPr lang="en-IN" sz="1600" b="1" kern="1200" dirty="0" smtClean="0">
                        <a:solidFill>
                          <a:schemeClr val="lt1"/>
                        </a:solidFill>
                        <a:effectLst/>
                        <a:latin typeface="+mn-lt"/>
                        <a:ea typeface="+mn-ea"/>
                        <a:cs typeface="+mn-cs"/>
                      </a:endParaRPr>
                    </a:p>
                    <a:p>
                      <a:r>
                        <a:rPr lang="en-US" sz="1600" b="1" kern="1200" dirty="0" smtClean="0">
                          <a:solidFill>
                            <a:schemeClr val="lt1"/>
                          </a:solidFill>
                          <a:effectLst/>
                          <a:latin typeface="+mn-lt"/>
                          <a:ea typeface="+mn-ea"/>
                          <a:cs typeface="+mn-cs"/>
                        </a:rPr>
                        <a:t> </a:t>
                      </a:r>
                      <a:endParaRPr lang="en-IN" sz="1600" b="1" kern="1200" dirty="0" smtClean="0">
                        <a:solidFill>
                          <a:schemeClr val="lt1"/>
                        </a:solidFill>
                        <a:effectLst/>
                        <a:latin typeface="+mn-lt"/>
                        <a:ea typeface="+mn-ea"/>
                        <a:cs typeface="+mn-cs"/>
                      </a:endParaRPr>
                    </a:p>
                    <a:p>
                      <a:r>
                        <a:rPr lang="en-US" sz="1600" b="1" kern="1200" dirty="0" smtClean="0">
                          <a:solidFill>
                            <a:schemeClr val="lt1"/>
                          </a:solidFill>
                          <a:effectLst/>
                          <a:latin typeface="+mn-lt"/>
                          <a:ea typeface="+mn-ea"/>
                          <a:cs typeface="+mn-cs"/>
                        </a:rPr>
                        <a:t> Minimum Service / Experience other than Pensioners / IB Pensioners:</a:t>
                      </a:r>
                      <a:endParaRPr lang="en-IN" sz="1600" b="1" kern="1200" dirty="0" smtClean="0">
                        <a:solidFill>
                          <a:schemeClr val="lt1"/>
                        </a:solidFill>
                        <a:effectLst/>
                        <a:latin typeface="+mn-lt"/>
                        <a:ea typeface="+mn-ea"/>
                        <a:cs typeface="+mn-cs"/>
                      </a:endParaRPr>
                    </a:p>
                    <a:p>
                      <a:r>
                        <a:rPr lang="en-US" sz="1600" b="1" kern="1200" dirty="0" smtClean="0">
                          <a:solidFill>
                            <a:schemeClr val="lt1"/>
                          </a:solidFill>
                          <a:effectLst/>
                          <a:latin typeface="+mn-lt"/>
                          <a:ea typeface="+mn-ea"/>
                          <a:cs typeface="+mn-cs"/>
                        </a:rPr>
                        <a:t> </a:t>
                      </a:r>
                      <a:endParaRPr lang="en-IN" sz="1600" b="1" kern="1200" dirty="0" smtClean="0">
                        <a:solidFill>
                          <a:schemeClr val="lt1"/>
                        </a:solidFill>
                        <a:effectLst/>
                        <a:latin typeface="+mn-lt"/>
                        <a:ea typeface="+mn-ea"/>
                        <a:cs typeface="+mn-cs"/>
                      </a:endParaRPr>
                    </a:p>
                    <a:p>
                      <a:pPr lvl="0"/>
                      <a:r>
                        <a:rPr lang="en-US" sz="1600" b="1" kern="1200" dirty="0" smtClean="0">
                          <a:solidFill>
                            <a:schemeClr val="lt1"/>
                          </a:solidFill>
                          <a:effectLst/>
                          <a:latin typeface="+mn-lt"/>
                          <a:ea typeface="+mn-ea"/>
                          <a:cs typeface="+mn-cs"/>
                        </a:rPr>
                        <a:t>1 year [for salaried class working in Central govt., / State Govt., / PSUs / reputed companies with credit rating of A and above (for last 2 FY)]</a:t>
                      </a:r>
                      <a:endParaRPr lang="en-IN" sz="1600" b="1" kern="1200" dirty="0" smtClean="0">
                        <a:solidFill>
                          <a:schemeClr val="lt1"/>
                        </a:solidFill>
                        <a:effectLst/>
                        <a:latin typeface="+mn-lt"/>
                        <a:ea typeface="+mn-ea"/>
                        <a:cs typeface="+mn-cs"/>
                      </a:endParaRPr>
                    </a:p>
                    <a:p>
                      <a:pPr lvl="0"/>
                      <a:r>
                        <a:rPr lang="en-US" sz="1600" b="1" kern="1200" dirty="0" smtClean="0">
                          <a:solidFill>
                            <a:schemeClr val="lt1"/>
                          </a:solidFill>
                          <a:effectLst/>
                          <a:latin typeface="+mn-lt"/>
                          <a:ea typeface="+mn-ea"/>
                          <a:cs typeface="+mn-cs"/>
                        </a:rPr>
                        <a:t>2 Years (Other Salaried class)</a:t>
                      </a:r>
                      <a:endParaRPr lang="en-IN" sz="1600" b="1" kern="1200" dirty="0" smtClean="0">
                        <a:solidFill>
                          <a:schemeClr val="lt1"/>
                        </a:solidFill>
                        <a:effectLst/>
                        <a:latin typeface="+mn-lt"/>
                        <a:ea typeface="+mn-ea"/>
                        <a:cs typeface="+mn-cs"/>
                      </a:endParaRPr>
                    </a:p>
                    <a:p>
                      <a:pPr lvl="0"/>
                      <a:r>
                        <a:rPr lang="en-US" sz="1600" b="1" kern="1200" dirty="0" smtClean="0">
                          <a:solidFill>
                            <a:schemeClr val="lt1"/>
                          </a:solidFill>
                          <a:effectLst/>
                          <a:latin typeface="+mn-lt"/>
                          <a:ea typeface="+mn-ea"/>
                          <a:cs typeface="+mn-cs"/>
                        </a:rPr>
                        <a:t>2 years (for all other categories)</a:t>
                      </a:r>
                      <a:endParaRPr lang="en-IN" sz="1600" b="1" kern="1200" dirty="0" smtClean="0">
                        <a:solidFill>
                          <a:schemeClr val="lt1"/>
                        </a:solidFill>
                        <a:effectLst/>
                        <a:latin typeface="+mn-lt"/>
                        <a:ea typeface="+mn-ea"/>
                        <a:cs typeface="+mn-cs"/>
                      </a:endParaRPr>
                    </a:p>
                    <a:p>
                      <a:r>
                        <a:rPr lang="en-US" sz="1600" b="1" kern="1200" dirty="0" smtClean="0">
                          <a:solidFill>
                            <a:schemeClr val="lt1"/>
                          </a:solidFill>
                          <a:effectLst/>
                          <a:latin typeface="+mn-lt"/>
                          <a:ea typeface="+mn-ea"/>
                          <a:cs typeface="+mn-cs"/>
                        </a:rPr>
                        <a:t> </a:t>
                      </a:r>
                      <a:endParaRPr lang="en-IN" sz="1600" b="1" kern="1200" dirty="0" smtClean="0">
                        <a:solidFill>
                          <a:schemeClr val="lt1"/>
                        </a:solidFill>
                        <a:effectLst/>
                        <a:latin typeface="+mn-lt"/>
                        <a:ea typeface="+mn-ea"/>
                        <a:cs typeface="+mn-cs"/>
                      </a:endParaRPr>
                    </a:p>
                    <a:p>
                      <a:r>
                        <a:rPr lang="en-US" sz="1600" b="1" kern="1200" dirty="0" smtClean="0">
                          <a:solidFill>
                            <a:schemeClr val="lt1"/>
                          </a:solidFill>
                          <a:effectLst/>
                          <a:latin typeface="+mn-lt"/>
                          <a:ea typeface="+mn-ea"/>
                          <a:cs typeface="+mn-cs"/>
                        </a:rPr>
                        <a:t> *For NRIs (individuals only), loans for purchase of 4-wheeler (to be used by his/her family in India) may be permitted subject to the following conditions:</a:t>
                      </a:r>
                      <a:endParaRPr lang="en-IN" sz="1600" b="1" kern="1200" dirty="0" smtClean="0">
                        <a:solidFill>
                          <a:schemeClr val="lt1"/>
                        </a:solidFill>
                        <a:effectLst/>
                        <a:latin typeface="+mn-lt"/>
                        <a:ea typeface="+mn-ea"/>
                        <a:cs typeface="+mn-cs"/>
                      </a:endParaRPr>
                    </a:p>
                    <a:p>
                      <a:r>
                        <a:rPr lang="en-US" sz="1600" b="1" kern="1200" dirty="0" smtClean="0">
                          <a:solidFill>
                            <a:schemeClr val="lt1"/>
                          </a:solidFill>
                          <a:effectLst/>
                          <a:latin typeface="+mn-lt"/>
                          <a:ea typeface="+mn-ea"/>
                          <a:cs typeface="+mn-cs"/>
                        </a:rPr>
                        <a:t> </a:t>
                      </a:r>
                      <a:endParaRPr lang="en-IN" sz="1600" b="1" kern="1200" dirty="0" smtClean="0">
                        <a:solidFill>
                          <a:schemeClr val="lt1"/>
                        </a:solidFill>
                        <a:effectLst/>
                        <a:latin typeface="+mn-lt"/>
                        <a:ea typeface="+mn-ea"/>
                        <a:cs typeface="+mn-cs"/>
                      </a:endParaRPr>
                    </a:p>
                    <a:p>
                      <a:pPr lvl="0"/>
                      <a:r>
                        <a:rPr lang="en-US" sz="1600" b="1" kern="1200" dirty="0" smtClean="0">
                          <a:solidFill>
                            <a:schemeClr val="lt1"/>
                          </a:solidFill>
                          <a:effectLst/>
                          <a:latin typeface="+mn-lt"/>
                          <a:ea typeface="+mn-ea"/>
                          <a:cs typeface="+mn-cs"/>
                        </a:rPr>
                        <a:t>Minimum monthly income to be </a:t>
                      </a:r>
                      <a:r>
                        <a:rPr lang="en-US" sz="1600" b="1" kern="1200" dirty="0" err="1" smtClean="0">
                          <a:solidFill>
                            <a:schemeClr val="lt1"/>
                          </a:solidFill>
                          <a:effectLst/>
                          <a:latin typeface="+mn-lt"/>
                          <a:ea typeface="+mn-ea"/>
                          <a:cs typeface="+mn-cs"/>
                        </a:rPr>
                        <a:t>Rs</a:t>
                      </a:r>
                      <a:r>
                        <a:rPr lang="en-US" sz="1600" b="1" kern="1200" dirty="0" smtClean="0">
                          <a:solidFill>
                            <a:schemeClr val="lt1"/>
                          </a:solidFill>
                          <a:effectLst/>
                          <a:latin typeface="+mn-lt"/>
                          <a:ea typeface="+mn-ea"/>
                          <a:cs typeface="+mn-cs"/>
                        </a:rPr>
                        <a:t>. 40000/-</a:t>
                      </a:r>
                      <a:endParaRPr lang="en-IN" sz="1600" b="1" kern="1200" dirty="0" smtClean="0">
                        <a:solidFill>
                          <a:schemeClr val="lt1"/>
                        </a:solidFill>
                        <a:effectLst/>
                        <a:latin typeface="+mn-lt"/>
                        <a:ea typeface="+mn-ea"/>
                        <a:cs typeface="+mn-cs"/>
                      </a:endParaRPr>
                    </a:p>
                    <a:p>
                      <a:pPr lvl="0"/>
                      <a:r>
                        <a:rPr lang="en-US" sz="1600" b="1" kern="1200" dirty="0" smtClean="0">
                          <a:solidFill>
                            <a:schemeClr val="lt1"/>
                          </a:solidFill>
                          <a:effectLst/>
                          <a:latin typeface="+mn-lt"/>
                          <a:ea typeface="+mn-ea"/>
                          <a:cs typeface="+mn-cs"/>
                        </a:rPr>
                        <a:t>Guarantee of resident family member to be obtained (Spouse/mother/father/son/daughter)</a:t>
                      </a:r>
                      <a:endParaRPr lang="en-IN" sz="1600" b="1" kern="1200" dirty="0" smtClean="0">
                        <a:solidFill>
                          <a:schemeClr val="lt1"/>
                        </a:solidFill>
                        <a:effectLst/>
                        <a:latin typeface="+mn-lt"/>
                        <a:ea typeface="+mn-ea"/>
                        <a:cs typeface="+mn-cs"/>
                      </a:endParaRPr>
                    </a:p>
                    <a:p>
                      <a:pPr lvl="0"/>
                      <a:r>
                        <a:rPr lang="en-US" sz="1600" b="1" kern="1200" dirty="0" smtClean="0">
                          <a:solidFill>
                            <a:schemeClr val="lt1"/>
                          </a:solidFill>
                          <a:effectLst/>
                          <a:latin typeface="+mn-lt"/>
                          <a:ea typeface="+mn-ea"/>
                          <a:cs typeface="+mn-cs"/>
                        </a:rPr>
                        <a:t>Minimum residual contract should be for 3 years</a:t>
                      </a:r>
                      <a:endParaRPr lang="en-IN" sz="1600" b="1" kern="1200" dirty="0" smtClean="0">
                        <a:solidFill>
                          <a:schemeClr val="lt1"/>
                        </a:solidFill>
                        <a:effectLst/>
                        <a:latin typeface="+mn-lt"/>
                        <a:ea typeface="+mn-ea"/>
                        <a:cs typeface="+mn-cs"/>
                      </a:endParaRPr>
                    </a:p>
                    <a:p>
                      <a:pPr lvl="0"/>
                      <a:r>
                        <a:rPr lang="en-US" sz="1600" b="1" kern="1200" dirty="0" smtClean="0">
                          <a:solidFill>
                            <a:schemeClr val="lt1"/>
                          </a:solidFill>
                          <a:effectLst/>
                          <a:latin typeface="+mn-lt"/>
                          <a:ea typeface="+mn-ea"/>
                          <a:cs typeface="+mn-cs"/>
                        </a:rPr>
                        <a:t>.</a:t>
                      </a:r>
                      <a:endParaRPr lang="en-IN" sz="1600" b="1" kern="1200" dirty="0" smtClean="0">
                        <a:solidFill>
                          <a:schemeClr val="lt1"/>
                        </a:solidFill>
                        <a:effectLst/>
                        <a:latin typeface="+mn-lt"/>
                        <a:ea typeface="+mn-ea"/>
                        <a:cs typeface="+mn-cs"/>
                      </a:endParaRPr>
                    </a:p>
                    <a:p>
                      <a:endParaRPr lang="en-IN" dirty="0"/>
                    </a:p>
                  </a:txBody>
                  <a:tcPr/>
                </a:tc>
                <a:extLst>
                  <a:ext uri="{0D108BD9-81ED-4DB2-BD59-A6C34878D82A}">
                    <a16:rowId xmlns:a16="http://schemas.microsoft.com/office/drawing/2014/main" val="3197222061"/>
                  </a:ext>
                </a:extLst>
              </a:tr>
            </a:tbl>
          </a:graphicData>
        </a:graphic>
      </p:graphicFrame>
    </p:spTree>
    <p:extLst>
      <p:ext uri="{BB962C8B-B14F-4D97-AF65-F5344CB8AC3E}">
        <p14:creationId xmlns:p14="http://schemas.microsoft.com/office/powerpoint/2010/main" val="205930841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148" y="0"/>
            <a:ext cx="9404723" cy="706779"/>
          </a:xfrm>
        </p:spPr>
        <p:txBody>
          <a:bodyPr/>
          <a:lstStyle/>
          <a:p>
            <a:r>
              <a:rPr lang="en-US" sz="2800" b="1" u="sng" dirty="0"/>
              <a:t>IB VEHICLE LOAN SCHEME FOUR WHEELER(USED)</a:t>
            </a:r>
            <a:endParaRPr lang="en-IN"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77998521"/>
              </p:ext>
            </p:extLst>
          </p:nvPr>
        </p:nvGraphicFramePr>
        <p:xfrm>
          <a:off x="91931" y="530803"/>
          <a:ext cx="11202988" cy="5855404"/>
        </p:xfrm>
        <a:graphic>
          <a:graphicData uri="http://schemas.openxmlformats.org/drawingml/2006/table">
            <a:tbl>
              <a:tblPr firstRow="1" bandRow="1">
                <a:tableStyleId>{5C22544A-7EE6-4342-B048-85BDC9FD1C3A}</a:tableStyleId>
              </a:tblPr>
              <a:tblGrid>
                <a:gridCol w="1191924">
                  <a:extLst>
                    <a:ext uri="{9D8B030D-6E8A-4147-A177-3AD203B41FA5}">
                      <a16:colId xmlns:a16="http://schemas.microsoft.com/office/drawing/2014/main" val="2441149817"/>
                    </a:ext>
                  </a:extLst>
                </a:gridCol>
                <a:gridCol w="6749782">
                  <a:extLst>
                    <a:ext uri="{9D8B030D-6E8A-4147-A177-3AD203B41FA5}">
                      <a16:colId xmlns:a16="http://schemas.microsoft.com/office/drawing/2014/main" val="2373484830"/>
                    </a:ext>
                  </a:extLst>
                </a:gridCol>
                <a:gridCol w="3261282">
                  <a:extLst>
                    <a:ext uri="{9D8B030D-6E8A-4147-A177-3AD203B41FA5}">
                      <a16:colId xmlns:a16="http://schemas.microsoft.com/office/drawing/2014/main" val="3019646928"/>
                    </a:ext>
                  </a:extLst>
                </a:gridCol>
              </a:tblGrid>
              <a:tr h="370840">
                <a:tc>
                  <a:txBody>
                    <a:bodyPr/>
                    <a:lstStyle/>
                    <a:p>
                      <a:r>
                        <a:rPr lang="en-US" sz="1800" b="1" kern="1200" dirty="0" smtClean="0">
                          <a:solidFill>
                            <a:schemeClr val="lt1"/>
                          </a:solidFill>
                          <a:effectLst/>
                          <a:latin typeface="+mn-lt"/>
                          <a:ea typeface="+mn-ea"/>
                          <a:cs typeface="+mn-cs"/>
                        </a:rPr>
                        <a:t>Minimum Entry Age</a:t>
                      </a:r>
                      <a:endParaRPr lang="en-IN" dirty="0"/>
                    </a:p>
                  </a:txBody>
                  <a:tcPr/>
                </a:tc>
                <a:tc gridSpan="2">
                  <a:txBody>
                    <a:bodyPr/>
                    <a:lstStyle/>
                    <a:p>
                      <a:r>
                        <a:rPr lang="en-US" sz="1800" b="1" kern="1200" dirty="0" smtClean="0">
                          <a:solidFill>
                            <a:schemeClr val="lt1"/>
                          </a:solidFill>
                          <a:effectLst/>
                          <a:latin typeface="+mn-lt"/>
                          <a:ea typeface="+mn-ea"/>
                          <a:cs typeface="+mn-cs"/>
                        </a:rPr>
                        <a:t>21 Years</a:t>
                      </a:r>
                      <a:endParaRPr lang="en-IN" dirty="0"/>
                    </a:p>
                  </a:txBody>
                  <a:tcPr/>
                </a:tc>
                <a:tc hMerge="1">
                  <a:txBody>
                    <a:bodyPr/>
                    <a:lstStyle/>
                    <a:p>
                      <a:endParaRPr lang="en-IN"/>
                    </a:p>
                  </a:txBody>
                  <a:tcPr/>
                </a:tc>
                <a:extLst>
                  <a:ext uri="{0D108BD9-81ED-4DB2-BD59-A6C34878D82A}">
                    <a16:rowId xmlns:a16="http://schemas.microsoft.com/office/drawing/2014/main" val="3396954875"/>
                  </a:ext>
                </a:extLst>
              </a:tr>
              <a:tr h="1027372">
                <a:tc>
                  <a:txBody>
                    <a:bodyPr/>
                    <a:lstStyle/>
                    <a:p>
                      <a:r>
                        <a:rPr lang="en-US" sz="1800" b="1" kern="1200" dirty="0" smtClean="0">
                          <a:solidFill>
                            <a:schemeClr val="dk1"/>
                          </a:solidFill>
                          <a:effectLst/>
                          <a:latin typeface="+mn-lt"/>
                          <a:ea typeface="+mn-ea"/>
                          <a:cs typeface="+mn-cs"/>
                        </a:rPr>
                        <a:t>Maximum Exit Age</a:t>
                      </a:r>
                      <a:endParaRPr lang="en-IN" dirty="0"/>
                    </a:p>
                  </a:txBody>
                  <a:tcPr/>
                </a:tc>
                <a:tc gridSpan="2">
                  <a:txBody>
                    <a:bodyPr/>
                    <a:lstStyle/>
                    <a:p>
                      <a:r>
                        <a:rPr lang="en-US" sz="1800" kern="1200" dirty="0" smtClean="0">
                          <a:solidFill>
                            <a:schemeClr val="dk1"/>
                          </a:solidFill>
                          <a:effectLst/>
                          <a:latin typeface="+mn-lt"/>
                          <a:ea typeface="+mn-ea"/>
                          <a:cs typeface="+mn-cs"/>
                        </a:rPr>
                        <a:t>Salaried class: 60 Years or till retirement</a:t>
                      </a:r>
                      <a:endParaRPr lang="en-IN" sz="1800" kern="1200" dirty="0" smtClean="0">
                        <a:solidFill>
                          <a:schemeClr val="dk1"/>
                        </a:solidFill>
                        <a:effectLst/>
                        <a:latin typeface="+mn-lt"/>
                        <a:ea typeface="+mn-ea"/>
                        <a:cs typeface="+mn-cs"/>
                      </a:endParaRPr>
                    </a:p>
                    <a:p>
                      <a:r>
                        <a:rPr lang="en-US" sz="1800" kern="1200" dirty="0" smtClean="0">
                          <a:solidFill>
                            <a:schemeClr val="dk1"/>
                          </a:solidFill>
                          <a:effectLst/>
                          <a:latin typeface="+mn-lt"/>
                          <a:ea typeface="+mn-ea"/>
                          <a:cs typeface="+mn-cs"/>
                        </a:rPr>
                        <a:t> Pensioner : 70 Years </a:t>
                      </a:r>
                      <a:endParaRPr lang="en-IN" sz="1800" kern="1200" dirty="0" smtClean="0">
                        <a:solidFill>
                          <a:schemeClr val="dk1"/>
                        </a:solidFill>
                        <a:effectLst/>
                        <a:latin typeface="+mn-lt"/>
                        <a:ea typeface="+mn-ea"/>
                        <a:cs typeface="+mn-cs"/>
                      </a:endParaRPr>
                    </a:p>
                    <a:p>
                      <a:r>
                        <a:rPr lang="en-US" sz="1800" kern="1200" dirty="0" smtClean="0">
                          <a:solidFill>
                            <a:schemeClr val="dk1"/>
                          </a:solidFill>
                          <a:effectLst/>
                          <a:latin typeface="+mn-lt"/>
                          <a:ea typeface="+mn-ea"/>
                          <a:cs typeface="+mn-cs"/>
                        </a:rPr>
                        <a:t>Others : 65 Years</a:t>
                      </a:r>
                      <a:endParaRPr lang="en-IN" dirty="0"/>
                    </a:p>
                  </a:txBody>
                  <a:tcPr/>
                </a:tc>
                <a:tc hMerge="1">
                  <a:txBody>
                    <a:bodyPr/>
                    <a:lstStyle/>
                    <a:p>
                      <a:endParaRPr lang="en-IN"/>
                    </a:p>
                  </a:txBody>
                  <a:tcPr/>
                </a:tc>
                <a:extLst>
                  <a:ext uri="{0D108BD9-81ED-4DB2-BD59-A6C34878D82A}">
                    <a16:rowId xmlns:a16="http://schemas.microsoft.com/office/drawing/2014/main" val="399262286"/>
                  </a:ext>
                </a:extLst>
              </a:tr>
              <a:tr h="538480">
                <a:tc>
                  <a:txBody>
                    <a:bodyPr/>
                    <a:lstStyle/>
                    <a:p>
                      <a:r>
                        <a:rPr lang="en-US" sz="1800" b="1" kern="1200" dirty="0" smtClean="0">
                          <a:solidFill>
                            <a:schemeClr val="dk1"/>
                          </a:solidFill>
                          <a:effectLst/>
                          <a:latin typeface="+mn-lt"/>
                          <a:ea typeface="+mn-ea"/>
                          <a:cs typeface="+mn-cs"/>
                        </a:rPr>
                        <a:t>Purpose</a:t>
                      </a:r>
                      <a:endParaRPr lang="en-IN" dirty="0"/>
                    </a:p>
                  </a:txBody>
                  <a:tcPr/>
                </a:tc>
                <a:tc gridSpan="2">
                  <a:txBody>
                    <a:bodyPr/>
                    <a:lstStyle/>
                    <a:p>
                      <a:r>
                        <a:rPr lang="en-US" sz="1800" kern="1200" dirty="0" smtClean="0">
                          <a:solidFill>
                            <a:schemeClr val="dk1"/>
                          </a:solidFill>
                          <a:effectLst/>
                          <a:latin typeface="+mn-lt"/>
                          <a:ea typeface="+mn-ea"/>
                          <a:cs typeface="+mn-cs"/>
                        </a:rPr>
                        <a:t>Purchase of Used Four Wheeler Vehicles (</a:t>
                      </a:r>
                      <a:r>
                        <a:rPr lang="en-US" sz="1800" kern="1200" dirty="0" err="1" smtClean="0">
                          <a:solidFill>
                            <a:schemeClr val="dk1"/>
                          </a:solidFill>
                          <a:effectLst/>
                          <a:latin typeface="+mn-lt"/>
                          <a:ea typeface="+mn-ea"/>
                          <a:cs typeface="+mn-cs"/>
                        </a:rPr>
                        <a:t>upto</a:t>
                      </a:r>
                      <a:r>
                        <a:rPr lang="en-US" sz="1800" kern="1200" dirty="0" smtClean="0">
                          <a:solidFill>
                            <a:schemeClr val="dk1"/>
                          </a:solidFill>
                          <a:effectLst/>
                          <a:latin typeface="+mn-lt"/>
                          <a:ea typeface="+mn-ea"/>
                          <a:cs typeface="+mn-cs"/>
                        </a:rPr>
                        <a:t> second sale only); Age of vehicle not to exceed 5 years from the date of first sale.</a:t>
                      </a:r>
                      <a:endParaRPr lang="en-IN" dirty="0"/>
                    </a:p>
                  </a:txBody>
                  <a:tcPr/>
                </a:tc>
                <a:tc hMerge="1">
                  <a:txBody>
                    <a:bodyPr/>
                    <a:lstStyle/>
                    <a:p>
                      <a:endParaRPr lang="en-IN"/>
                    </a:p>
                  </a:txBody>
                  <a:tcPr/>
                </a:tc>
                <a:extLst>
                  <a:ext uri="{0D108BD9-81ED-4DB2-BD59-A6C34878D82A}">
                    <a16:rowId xmlns:a16="http://schemas.microsoft.com/office/drawing/2014/main" val="1382764798"/>
                  </a:ext>
                </a:extLst>
              </a:tr>
              <a:tr h="370840">
                <a:tc>
                  <a:txBody>
                    <a:bodyPr/>
                    <a:lstStyle/>
                    <a:p>
                      <a:r>
                        <a:rPr lang="en-US" sz="1800" b="1" kern="1200" dirty="0" smtClean="0">
                          <a:solidFill>
                            <a:schemeClr val="dk1"/>
                          </a:solidFill>
                          <a:effectLst/>
                          <a:latin typeface="+mn-lt"/>
                          <a:ea typeface="+mn-ea"/>
                          <a:cs typeface="+mn-cs"/>
                        </a:rPr>
                        <a:t>Margin</a:t>
                      </a:r>
                      <a:endParaRPr lang="en-IN" dirty="0"/>
                    </a:p>
                  </a:txBody>
                  <a:tcPr/>
                </a:tc>
                <a:tc>
                  <a:txBody>
                    <a:bodyPr/>
                    <a:lstStyle/>
                    <a:p>
                      <a:r>
                        <a:rPr lang="en-US" sz="1800" b="1" kern="1200" dirty="0" smtClean="0">
                          <a:solidFill>
                            <a:schemeClr val="dk1"/>
                          </a:solidFill>
                          <a:effectLst/>
                          <a:latin typeface="+mn-lt"/>
                          <a:ea typeface="+mn-ea"/>
                          <a:cs typeface="+mn-cs"/>
                        </a:rPr>
                        <a:t>If loan period is </a:t>
                      </a:r>
                      <a:r>
                        <a:rPr lang="en-US" sz="1800" b="1" kern="1200" dirty="0" err="1" smtClean="0">
                          <a:solidFill>
                            <a:schemeClr val="dk1"/>
                          </a:solidFill>
                          <a:effectLst/>
                          <a:latin typeface="+mn-lt"/>
                          <a:ea typeface="+mn-ea"/>
                          <a:cs typeface="+mn-cs"/>
                        </a:rPr>
                        <a:t>upto</a:t>
                      </a:r>
                      <a:r>
                        <a:rPr lang="en-US" sz="1800" b="1" kern="1200" dirty="0" smtClean="0">
                          <a:solidFill>
                            <a:schemeClr val="dk1"/>
                          </a:solidFill>
                          <a:effectLst/>
                          <a:latin typeface="+mn-lt"/>
                          <a:ea typeface="+mn-ea"/>
                          <a:cs typeface="+mn-cs"/>
                        </a:rPr>
                        <a:t> 5 years</a:t>
                      </a:r>
                      <a:endParaRPr lang="en-IN" b="1" dirty="0"/>
                    </a:p>
                  </a:txBody>
                  <a:tcPr/>
                </a:tc>
                <a:tc>
                  <a:txBody>
                    <a:bodyPr/>
                    <a:lstStyle/>
                    <a:p>
                      <a:pPr marL="0" marR="0" algn="just">
                        <a:lnSpc>
                          <a:spcPct val="80000"/>
                        </a:lnSpc>
                        <a:spcBef>
                          <a:spcPts val="0"/>
                        </a:spcBef>
                        <a:spcAft>
                          <a:spcPts val="0"/>
                        </a:spcAft>
                      </a:pPr>
                      <a:r>
                        <a:rPr lang="en-US" sz="1800" b="1" kern="1200" dirty="0">
                          <a:solidFill>
                            <a:schemeClr val="dk1"/>
                          </a:solidFill>
                          <a:effectLst/>
                          <a:latin typeface="+mn-lt"/>
                          <a:ea typeface="+mn-ea"/>
                          <a:cs typeface="+mn-cs"/>
                        </a:rPr>
                        <a:t>If loan period is more than 5 years</a:t>
                      </a:r>
                      <a:endParaRPr lang="en-IN" sz="18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643053922"/>
                  </a:ext>
                </a:extLst>
              </a:tr>
              <a:tr h="370840">
                <a:tc>
                  <a:txBody>
                    <a:bodyPr/>
                    <a:lstStyle/>
                    <a:p>
                      <a:endParaRPr lang="en-IN" dirty="0"/>
                    </a:p>
                  </a:txBody>
                  <a:tcPr/>
                </a:tc>
                <a:tc>
                  <a:txBody>
                    <a:bodyPr/>
                    <a:lstStyle/>
                    <a:p>
                      <a:r>
                        <a:rPr lang="en-US" sz="1800" kern="1200" dirty="0" smtClean="0">
                          <a:solidFill>
                            <a:schemeClr val="dk1"/>
                          </a:solidFill>
                          <a:effectLst/>
                          <a:latin typeface="+mn-lt"/>
                          <a:ea typeface="+mn-ea"/>
                          <a:cs typeface="+mn-cs"/>
                        </a:rPr>
                        <a:t>The eligible loan amount will be restricted to lower of the following:</a:t>
                      </a:r>
                      <a:endParaRPr lang="en-IN" sz="1800" kern="1200" dirty="0" smtClean="0">
                        <a:solidFill>
                          <a:schemeClr val="dk1"/>
                        </a:solidFill>
                        <a:effectLst/>
                        <a:latin typeface="+mn-lt"/>
                        <a:ea typeface="+mn-ea"/>
                        <a:cs typeface="+mn-cs"/>
                      </a:endParaRPr>
                    </a:p>
                    <a:p>
                      <a:r>
                        <a:rPr lang="en-US" sz="1800" kern="1200" dirty="0" smtClean="0">
                          <a:solidFill>
                            <a:schemeClr val="dk1"/>
                          </a:solidFill>
                          <a:effectLst/>
                          <a:latin typeface="+mn-lt"/>
                          <a:ea typeface="+mn-ea"/>
                          <a:cs typeface="+mn-cs"/>
                        </a:rPr>
                        <a:t> 1. 80% of the Agreed Purchase Price or Market Value whichever is lower.</a:t>
                      </a:r>
                      <a:endParaRPr lang="en-IN" sz="1800" kern="1200" dirty="0" smtClean="0">
                        <a:solidFill>
                          <a:schemeClr val="dk1"/>
                        </a:solidFill>
                        <a:effectLst/>
                        <a:latin typeface="+mn-lt"/>
                        <a:ea typeface="+mn-ea"/>
                        <a:cs typeface="+mn-cs"/>
                      </a:endParaRPr>
                    </a:p>
                    <a:p>
                      <a:r>
                        <a:rPr lang="en-US" sz="1800" kern="1200" dirty="0" smtClean="0">
                          <a:solidFill>
                            <a:schemeClr val="dk1"/>
                          </a:solidFill>
                          <a:effectLst/>
                          <a:latin typeface="+mn-lt"/>
                          <a:ea typeface="+mn-ea"/>
                          <a:cs typeface="+mn-cs"/>
                        </a:rPr>
                        <a:t> 2. 80% of the Valuation of the vehicle / price quoted by authorized dealer like Mahindra First Choice, </a:t>
                      </a:r>
                      <a:r>
                        <a:rPr lang="en-US" sz="1800" kern="1200" dirty="0" err="1" smtClean="0">
                          <a:solidFill>
                            <a:schemeClr val="dk1"/>
                          </a:solidFill>
                          <a:effectLst/>
                          <a:latin typeface="+mn-lt"/>
                          <a:ea typeface="+mn-ea"/>
                          <a:cs typeface="+mn-cs"/>
                        </a:rPr>
                        <a:t>Maruti</a:t>
                      </a:r>
                      <a:r>
                        <a:rPr lang="en-US" sz="1800" kern="1200" dirty="0" smtClean="0">
                          <a:solidFill>
                            <a:schemeClr val="dk1"/>
                          </a:solidFill>
                          <a:effectLst/>
                          <a:latin typeface="+mn-lt"/>
                          <a:ea typeface="+mn-ea"/>
                          <a:cs typeface="+mn-cs"/>
                        </a:rPr>
                        <a:t> Suzuki True Value, Toyota U First, </a:t>
                      </a:r>
                      <a:r>
                        <a:rPr lang="en-US" sz="1800" kern="1200" dirty="0" err="1" smtClean="0">
                          <a:solidFill>
                            <a:schemeClr val="dk1"/>
                          </a:solidFill>
                          <a:effectLst/>
                          <a:latin typeface="+mn-lt"/>
                          <a:ea typeface="+mn-ea"/>
                          <a:cs typeface="+mn-cs"/>
                        </a:rPr>
                        <a:t>CarTrade</a:t>
                      </a:r>
                      <a:r>
                        <a:rPr lang="en-US" sz="1800" kern="1200" dirty="0" smtClean="0">
                          <a:solidFill>
                            <a:schemeClr val="dk1"/>
                          </a:solidFill>
                          <a:effectLst/>
                          <a:latin typeface="+mn-lt"/>
                          <a:ea typeface="+mn-ea"/>
                          <a:cs typeface="+mn-cs"/>
                        </a:rPr>
                        <a:t>, Cars24, </a:t>
                      </a:r>
                      <a:r>
                        <a:rPr lang="en-US" sz="1800" kern="1200" dirty="0" err="1" smtClean="0">
                          <a:solidFill>
                            <a:schemeClr val="dk1"/>
                          </a:solidFill>
                          <a:effectLst/>
                          <a:latin typeface="+mn-lt"/>
                          <a:ea typeface="+mn-ea"/>
                          <a:cs typeface="+mn-cs"/>
                        </a:rPr>
                        <a:t>CarWale</a:t>
                      </a:r>
                      <a:r>
                        <a:rPr lang="en-US" sz="1800" kern="1200" dirty="0" smtClean="0">
                          <a:solidFill>
                            <a:schemeClr val="dk1"/>
                          </a:solidFill>
                          <a:effectLst/>
                          <a:latin typeface="+mn-lt"/>
                          <a:ea typeface="+mn-ea"/>
                          <a:cs typeface="+mn-cs"/>
                        </a:rPr>
                        <a:t>, </a:t>
                      </a:r>
                      <a:r>
                        <a:rPr lang="en-US" sz="1800" kern="1200" dirty="0" err="1" smtClean="0">
                          <a:solidFill>
                            <a:schemeClr val="dk1"/>
                          </a:solidFill>
                          <a:effectLst/>
                          <a:latin typeface="+mn-lt"/>
                          <a:ea typeface="+mn-ea"/>
                          <a:cs typeface="+mn-cs"/>
                        </a:rPr>
                        <a:t>Spinny</a:t>
                      </a:r>
                      <a:r>
                        <a:rPr lang="en-US" sz="1800" kern="1200" dirty="0" smtClean="0">
                          <a:solidFill>
                            <a:schemeClr val="dk1"/>
                          </a:solidFill>
                          <a:effectLst/>
                          <a:latin typeface="+mn-lt"/>
                          <a:ea typeface="+mn-ea"/>
                          <a:cs typeface="+mn-cs"/>
                        </a:rPr>
                        <a:t>, Big Boy </a:t>
                      </a:r>
                      <a:r>
                        <a:rPr lang="en-US" sz="1800" kern="1200" dirty="0" err="1" smtClean="0">
                          <a:solidFill>
                            <a:schemeClr val="dk1"/>
                          </a:solidFill>
                          <a:effectLst/>
                          <a:latin typeface="+mn-lt"/>
                          <a:ea typeface="+mn-ea"/>
                          <a:cs typeface="+mn-cs"/>
                        </a:rPr>
                        <a:t>Toyz</a:t>
                      </a:r>
                      <a:r>
                        <a:rPr lang="en-US" sz="1800" kern="1200" dirty="0" smtClean="0">
                          <a:solidFill>
                            <a:schemeClr val="dk1"/>
                          </a:solidFill>
                          <a:effectLst/>
                          <a:latin typeface="+mn-lt"/>
                          <a:ea typeface="+mn-ea"/>
                          <a:cs typeface="+mn-cs"/>
                        </a:rPr>
                        <a:t> </a:t>
                      </a:r>
                      <a:r>
                        <a:rPr lang="en-US" sz="1800" kern="1200" dirty="0" err="1" smtClean="0">
                          <a:solidFill>
                            <a:schemeClr val="dk1"/>
                          </a:solidFill>
                          <a:effectLst/>
                          <a:latin typeface="+mn-lt"/>
                          <a:ea typeface="+mn-ea"/>
                          <a:cs typeface="+mn-cs"/>
                        </a:rPr>
                        <a:t>etc</a:t>
                      </a:r>
                      <a:r>
                        <a:rPr lang="en-US" sz="1800" kern="1200" dirty="0" smtClean="0">
                          <a:solidFill>
                            <a:schemeClr val="dk1"/>
                          </a:solidFill>
                          <a:effectLst/>
                          <a:latin typeface="+mn-lt"/>
                          <a:ea typeface="+mn-ea"/>
                          <a:cs typeface="+mn-cs"/>
                        </a:rPr>
                        <a:t>, </a:t>
                      </a:r>
                      <a:r>
                        <a:rPr lang="en-US" sz="1800" kern="1200" dirty="0" err="1" smtClean="0">
                          <a:solidFill>
                            <a:schemeClr val="dk1"/>
                          </a:solidFill>
                          <a:effectLst/>
                          <a:latin typeface="+mn-lt"/>
                          <a:ea typeface="+mn-ea"/>
                          <a:cs typeface="+mn-cs"/>
                        </a:rPr>
                        <a:t>Valuers</a:t>
                      </a:r>
                      <a:r>
                        <a:rPr lang="en-US" sz="1800" kern="1200" dirty="0" smtClean="0">
                          <a:solidFill>
                            <a:schemeClr val="dk1"/>
                          </a:solidFill>
                          <a:effectLst/>
                          <a:latin typeface="+mn-lt"/>
                          <a:ea typeface="+mn-ea"/>
                          <a:cs typeface="+mn-cs"/>
                        </a:rPr>
                        <a:t> registered under Automobile Association of India / Reputed Automobile Engineer / </a:t>
                      </a:r>
                      <a:r>
                        <a:rPr lang="en-US" sz="1800" kern="1200" dirty="0" err="1" smtClean="0">
                          <a:solidFill>
                            <a:schemeClr val="dk1"/>
                          </a:solidFill>
                          <a:effectLst/>
                          <a:latin typeface="+mn-lt"/>
                          <a:ea typeface="+mn-ea"/>
                          <a:cs typeface="+mn-cs"/>
                        </a:rPr>
                        <a:t>Valuer</a:t>
                      </a:r>
                      <a:r>
                        <a:rPr lang="en-US" sz="1800" kern="1200" dirty="0" smtClean="0">
                          <a:solidFill>
                            <a:schemeClr val="dk1"/>
                          </a:solidFill>
                          <a:effectLst/>
                          <a:latin typeface="+mn-lt"/>
                          <a:ea typeface="+mn-ea"/>
                          <a:cs typeface="+mn-cs"/>
                        </a:rPr>
                        <a:t> acceptable to the Bank.</a:t>
                      </a:r>
                      <a:endParaRPr lang="en-IN" dirty="0"/>
                    </a:p>
                  </a:txBody>
                  <a:tcPr/>
                </a:tc>
                <a:tc>
                  <a:txBody>
                    <a:bodyPr/>
                    <a:lstStyle/>
                    <a:p>
                      <a:r>
                        <a:rPr lang="en-US" sz="1800" kern="1200" dirty="0" smtClean="0">
                          <a:solidFill>
                            <a:schemeClr val="dk1"/>
                          </a:solidFill>
                          <a:effectLst/>
                          <a:latin typeface="+mn-lt"/>
                          <a:ea typeface="+mn-ea"/>
                          <a:cs typeface="+mn-cs"/>
                        </a:rPr>
                        <a:t>The eligible loan amount will be restricted to lower of the following: </a:t>
                      </a:r>
                      <a:endParaRPr lang="en-IN" sz="1800" kern="1200" dirty="0" smtClean="0">
                        <a:solidFill>
                          <a:schemeClr val="dk1"/>
                        </a:solidFill>
                        <a:effectLst/>
                        <a:latin typeface="+mn-lt"/>
                        <a:ea typeface="+mn-ea"/>
                        <a:cs typeface="+mn-cs"/>
                      </a:endParaRPr>
                    </a:p>
                    <a:p>
                      <a:r>
                        <a:rPr lang="en-US" sz="1800" kern="1200" dirty="0" smtClean="0">
                          <a:solidFill>
                            <a:schemeClr val="dk1"/>
                          </a:solidFill>
                          <a:effectLst/>
                          <a:latin typeface="+mn-lt"/>
                          <a:ea typeface="+mn-ea"/>
                          <a:cs typeface="+mn-cs"/>
                        </a:rPr>
                        <a:t>1. 70% of the Agreed Purchase Price </a:t>
                      </a:r>
                      <a:endParaRPr lang="en-IN" sz="1800" kern="1200" dirty="0" smtClean="0">
                        <a:solidFill>
                          <a:schemeClr val="dk1"/>
                        </a:solidFill>
                        <a:effectLst/>
                        <a:latin typeface="+mn-lt"/>
                        <a:ea typeface="+mn-ea"/>
                        <a:cs typeface="+mn-cs"/>
                      </a:endParaRPr>
                    </a:p>
                    <a:p>
                      <a:r>
                        <a:rPr lang="en-US" sz="1800" kern="1200" dirty="0" smtClean="0">
                          <a:solidFill>
                            <a:schemeClr val="dk1"/>
                          </a:solidFill>
                          <a:effectLst/>
                          <a:latin typeface="+mn-lt"/>
                          <a:ea typeface="+mn-ea"/>
                          <a:cs typeface="+mn-cs"/>
                        </a:rPr>
                        <a:t>2. 70% of the Valuation of the vehicle / price quoted by authorized dealer like True value etc.,</a:t>
                      </a:r>
                      <a:endParaRPr lang="en-IN" sz="18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3546164402"/>
                  </a:ext>
                </a:extLst>
              </a:tr>
            </a:tbl>
          </a:graphicData>
        </a:graphic>
      </p:graphicFrame>
    </p:spTree>
    <p:extLst>
      <p:ext uri="{BB962C8B-B14F-4D97-AF65-F5344CB8AC3E}">
        <p14:creationId xmlns:p14="http://schemas.microsoft.com/office/powerpoint/2010/main" val="155774390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06779"/>
          </a:xfrm>
        </p:spPr>
        <p:txBody>
          <a:bodyPr/>
          <a:lstStyle/>
          <a:p>
            <a:r>
              <a:rPr lang="en-US" sz="2800" b="1" u="sng" dirty="0"/>
              <a:t>IB VEHICLE LOAN SCHEME FOUR WHEELER(USED)</a:t>
            </a:r>
            <a:endParaRPr lang="en-IN"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32846727"/>
              </p:ext>
            </p:extLst>
          </p:nvPr>
        </p:nvGraphicFramePr>
        <p:xfrm>
          <a:off x="646113" y="1158875"/>
          <a:ext cx="11202988" cy="3134360"/>
        </p:xfrm>
        <a:graphic>
          <a:graphicData uri="http://schemas.openxmlformats.org/drawingml/2006/table">
            <a:tbl>
              <a:tblPr firstRow="1" bandRow="1">
                <a:tableStyleId>{5C22544A-7EE6-4342-B048-85BDC9FD1C3A}</a:tableStyleId>
              </a:tblPr>
              <a:tblGrid>
                <a:gridCol w="1493772">
                  <a:extLst>
                    <a:ext uri="{9D8B030D-6E8A-4147-A177-3AD203B41FA5}">
                      <a16:colId xmlns:a16="http://schemas.microsoft.com/office/drawing/2014/main" val="2441149817"/>
                    </a:ext>
                  </a:extLst>
                </a:gridCol>
                <a:gridCol w="4821614">
                  <a:extLst>
                    <a:ext uri="{9D8B030D-6E8A-4147-A177-3AD203B41FA5}">
                      <a16:colId xmlns:a16="http://schemas.microsoft.com/office/drawing/2014/main" val="2373484830"/>
                    </a:ext>
                  </a:extLst>
                </a:gridCol>
                <a:gridCol w="4887602">
                  <a:extLst>
                    <a:ext uri="{9D8B030D-6E8A-4147-A177-3AD203B41FA5}">
                      <a16:colId xmlns:a16="http://schemas.microsoft.com/office/drawing/2014/main" val="4106016946"/>
                    </a:ext>
                  </a:extLst>
                </a:gridCol>
              </a:tblGrid>
              <a:tr h="370840">
                <a:tc>
                  <a:txBody>
                    <a:bodyPr/>
                    <a:lstStyle/>
                    <a:p>
                      <a:r>
                        <a:rPr lang="en-US" sz="1800" b="1" kern="1200" dirty="0" smtClean="0">
                          <a:solidFill>
                            <a:schemeClr val="lt1"/>
                          </a:solidFill>
                          <a:effectLst/>
                          <a:latin typeface="+mn-lt"/>
                          <a:ea typeface="+mn-ea"/>
                          <a:cs typeface="+mn-cs"/>
                        </a:rPr>
                        <a:t>Quantum of loan</a:t>
                      </a:r>
                      <a:endParaRPr lang="en-IN" dirty="0"/>
                    </a:p>
                  </a:txBody>
                  <a:tcPr/>
                </a:tc>
                <a:tc gridSpan="2">
                  <a:txBody>
                    <a:bodyPr/>
                    <a:lstStyle/>
                    <a:p>
                      <a:r>
                        <a:rPr lang="en-US" sz="1800" b="1" kern="1200" dirty="0" smtClean="0">
                          <a:solidFill>
                            <a:schemeClr val="lt1"/>
                          </a:solidFill>
                          <a:effectLst/>
                          <a:latin typeface="+mn-lt"/>
                          <a:ea typeface="+mn-ea"/>
                          <a:cs typeface="+mn-cs"/>
                        </a:rPr>
                        <a:t>Maximum of </a:t>
                      </a:r>
                      <a:r>
                        <a:rPr lang="en-US" sz="1800" b="1" kern="1200" dirty="0" err="1" smtClean="0">
                          <a:solidFill>
                            <a:schemeClr val="lt1"/>
                          </a:solidFill>
                          <a:effectLst/>
                          <a:latin typeface="+mn-lt"/>
                          <a:ea typeface="+mn-ea"/>
                          <a:cs typeface="+mn-cs"/>
                        </a:rPr>
                        <a:t>Rs</a:t>
                      </a:r>
                      <a:r>
                        <a:rPr lang="en-US" sz="1800" b="1" kern="1200" dirty="0" smtClean="0">
                          <a:solidFill>
                            <a:schemeClr val="lt1"/>
                          </a:solidFill>
                          <a:effectLst/>
                          <a:latin typeface="+mn-lt"/>
                          <a:ea typeface="+mn-ea"/>
                          <a:cs typeface="+mn-cs"/>
                        </a:rPr>
                        <a:t>. 300.00 Lakhs per vehicle</a:t>
                      </a:r>
                      <a:endParaRPr lang="en-IN" dirty="0"/>
                    </a:p>
                  </a:txBody>
                  <a:tcPr/>
                </a:tc>
                <a:tc hMerge="1">
                  <a:txBody>
                    <a:bodyPr/>
                    <a:lstStyle/>
                    <a:p>
                      <a:endParaRPr lang="en-IN"/>
                    </a:p>
                  </a:txBody>
                  <a:tcPr/>
                </a:tc>
                <a:extLst>
                  <a:ext uri="{0D108BD9-81ED-4DB2-BD59-A6C34878D82A}">
                    <a16:rowId xmlns:a16="http://schemas.microsoft.com/office/drawing/2014/main" val="3396954875"/>
                  </a:ext>
                </a:extLst>
              </a:tr>
              <a:tr h="370840">
                <a:tc>
                  <a:txBody>
                    <a:bodyPr/>
                    <a:lstStyle/>
                    <a:p>
                      <a:r>
                        <a:rPr lang="en-US" b="1" dirty="0" smtClean="0"/>
                        <a:t>Repayment Period </a:t>
                      </a:r>
                      <a:endParaRPr lang="en-IN" b="1" dirty="0"/>
                    </a:p>
                  </a:txBody>
                  <a:tcPr/>
                </a:tc>
                <a:tc>
                  <a:txBody>
                    <a:bodyPr/>
                    <a:lstStyle/>
                    <a:p>
                      <a:pPr marL="0" marR="0" algn="just">
                        <a:lnSpc>
                          <a:spcPct val="80000"/>
                        </a:lnSpc>
                        <a:spcBef>
                          <a:spcPts val="0"/>
                        </a:spcBef>
                        <a:spcAft>
                          <a:spcPts val="0"/>
                        </a:spcAft>
                      </a:pPr>
                      <a:r>
                        <a:rPr lang="en-US" sz="1800" b="1" kern="1200" dirty="0">
                          <a:solidFill>
                            <a:srgbClr val="0070C0"/>
                          </a:solidFill>
                          <a:effectLst/>
                          <a:latin typeface="+mn-lt"/>
                          <a:ea typeface="+mn-ea"/>
                          <a:cs typeface="+mn-cs"/>
                        </a:rPr>
                        <a:t>Age of Vehicle</a:t>
                      </a:r>
                      <a:endParaRPr lang="en-IN" sz="1800" b="1" kern="1200" dirty="0">
                        <a:solidFill>
                          <a:srgbClr val="0070C0"/>
                        </a:solidFill>
                        <a:effectLst/>
                        <a:latin typeface="+mn-lt"/>
                        <a:ea typeface="+mn-ea"/>
                        <a:cs typeface="+mn-cs"/>
                      </a:endParaRPr>
                    </a:p>
                  </a:txBody>
                  <a:tcPr marL="68580" marR="68580" marT="0" marB="0"/>
                </a:tc>
                <a:tc>
                  <a:txBody>
                    <a:bodyPr/>
                    <a:lstStyle/>
                    <a:p>
                      <a:pPr marL="0" marR="0" algn="just">
                        <a:lnSpc>
                          <a:spcPct val="80000"/>
                        </a:lnSpc>
                        <a:spcBef>
                          <a:spcPts val="0"/>
                        </a:spcBef>
                        <a:spcAft>
                          <a:spcPts val="0"/>
                        </a:spcAft>
                      </a:pPr>
                      <a:r>
                        <a:rPr lang="en-US" sz="1800" b="1" kern="1200" dirty="0">
                          <a:solidFill>
                            <a:srgbClr val="0070C0"/>
                          </a:solidFill>
                          <a:effectLst/>
                          <a:latin typeface="+mn-lt"/>
                          <a:ea typeface="+mn-ea"/>
                          <a:cs typeface="+mn-cs"/>
                        </a:rPr>
                        <a:t>Repayment Period</a:t>
                      </a:r>
                      <a:endParaRPr lang="en-IN" sz="1800" b="1" kern="1200" dirty="0">
                        <a:solidFill>
                          <a:srgbClr val="0070C0"/>
                        </a:solidFill>
                        <a:effectLst/>
                        <a:latin typeface="+mn-lt"/>
                        <a:ea typeface="+mn-ea"/>
                        <a:cs typeface="+mn-cs"/>
                      </a:endParaRPr>
                    </a:p>
                  </a:txBody>
                  <a:tcPr marL="68580" marR="68580" marT="0" marB="0"/>
                </a:tc>
                <a:extLst>
                  <a:ext uri="{0D108BD9-81ED-4DB2-BD59-A6C34878D82A}">
                    <a16:rowId xmlns:a16="http://schemas.microsoft.com/office/drawing/2014/main" val="399262286"/>
                  </a:ext>
                </a:extLst>
              </a:tr>
              <a:tr h="370840">
                <a:tc>
                  <a:txBody>
                    <a:bodyPr/>
                    <a:lstStyle/>
                    <a:p>
                      <a:endParaRPr lang="en-IN" dirty="0"/>
                    </a:p>
                  </a:txBody>
                  <a:tcPr/>
                </a:tc>
                <a:tc>
                  <a:txBody>
                    <a:bodyPr/>
                    <a:lstStyle/>
                    <a:p>
                      <a:pPr marL="0" marR="0" algn="just">
                        <a:lnSpc>
                          <a:spcPct val="80000"/>
                        </a:lnSpc>
                        <a:spcBef>
                          <a:spcPts val="0"/>
                        </a:spcBef>
                        <a:spcAft>
                          <a:spcPts val="0"/>
                        </a:spcAft>
                      </a:pPr>
                      <a:r>
                        <a:rPr lang="en-US" sz="1800" b="0" kern="1200" dirty="0" err="1">
                          <a:solidFill>
                            <a:srgbClr val="0070C0"/>
                          </a:solidFill>
                          <a:effectLst/>
                          <a:latin typeface="+mn-lt"/>
                          <a:ea typeface="+mn-ea"/>
                          <a:cs typeface="+mn-cs"/>
                        </a:rPr>
                        <a:t>Upto</a:t>
                      </a:r>
                      <a:r>
                        <a:rPr lang="en-US" sz="1800" b="0" kern="1200" dirty="0">
                          <a:solidFill>
                            <a:srgbClr val="0070C0"/>
                          </a:solidFill>
                          <a:effectLst/>
                          <a:latin typeface="+mn-lt"/>
                          <a:ea typeface="+mn-ea"/>
                          <a:cs typeface="+mn-cs"/>
                        </a:rPr>
                        <a:t> 2 years</a:t>
                      </a:r>
                      <a:endParaRPr lang="en-IN" sz="1800" b="0" kern="1200" dirty="0">
                        <a:solidFill>
                          <a:srgbClr val="0070C0"/>
                        </a:solidFill>
                        <a:effectLst/>
                        <a:latin typeface="+mn-lt"/>
                        <a:ea typeface="+mn-ea"/>
                        <a:cs typeface="+mn-cs"/>
                      </a:endParaRPr>
                    </a:p>
                  </a:txBody>
                  <a:tcPr marL="68580" marR="68580" marT="0" marB="0"/>
                </a:tc>
                <a:tc>
                  <a:txBody>
                    <a:bodyPr/>
                    <a:lstStyle/>
                    <a:p>
                      <a:pPr marL="0" marR="0" algn="just">
                        <a:lnSpc>
                          <a:spcPct val="80000"/>
                        </a:lnSpc>
                        <a:spcBef>
                          <a:spcPts val="0"/>
                        </a:spcBef>
                        <a:spcAft>
                          <a:spcPts val="0"/>
                        </a:spcAft>
                      </a:pPr>
                      <a:r>
                        <a:rPr lang="en-US" sz="1800" b="0" kern="1200">
                          <a:solidFill>
                            <a:srgbClr val="0070C0"/>
                          </a:solidFill>
                          <a:effectLst/>
                          <a:latin typeface="+mn-lt"/>
                          <a:ea typeface="+mn-ea"/>
                          <a:cs typeface="+mn-cs"/>
                        </a:rPr>
                        <a:t>72 months</a:t>
                      </a:r>
                      <a:endParaRPr lang="en-IN" sz="1800" b="0" kern="1200">
                        <a:solidFill>
                          <a:srgbClr val="0070C0"/>
                        </a:solidFill>
                        <a:effectLst/>
                        <a:latin typeface="+mn-lt"/>
                        <a:ea typeface="+mn-ea"/>
                        <a:cs typeface="+mn-cs"/>
                      </a:endParaRPr>
                    </a:p>
                  </a:txBody>
                  <a:tcPr marL="68580" marR="68580" marT="0" marB="0"/>
                </a:tc>
                <a:extLst>
                  <a:ext uri="{0D108BD9-81ED-4DB2-BD59-A6C34878D82A}">
                    <a16:rowId xmlns:a16="http://schemas.microsoft.com/office/drawing/2014/main" val="1382764798"/>
                  </a:ext>
                </a:extLst>
              </a:tr>
              <a:tr h="370840">
                <a:tc>
                  <a:txBody>
                    <a:bodyPr/>
                    <a:lstStyle/>
                    <a:p>
                      <a:endParaRPr lang="en-IN" dirty="0"/>
                    </a:p>
                  </a:txBody>
                  <a:tcPr/>
                </a:tc>
                <a:tc>
                  <a:txBody>
                    <a:bodyPr/>
                    <a:lstStyle/>
                    <a:p>
                      <a:pPr marL="0" marR="0" algn="just">
                        <a:lnSpc>
                          <a:spcPct val="80000"/>
                        </a:lnSpc>
                        <a:spcBef>
                          <a:spcPts val="0"/>
                        </a:spcBef>
                        <a:spcAft>
                          <a:spcPts val="0"/>
                        </a:spcAft>
                      </a:pPr>
                      <a:r>
                        <a:rPr lang="en-US" sz="1800" b="0" kern="1200" dirty="0">
                          <a:solidFill>
                            <a:srgbClr val="0070C0"/>
                          </a:solidFill>
                          <a:effectLst/>
                          <a:latin typeface="+mn-lt"/>
                          <a:ea typeface="+mn-ea"/>
                          <a:cs typeface="+mn-cs"/>
                        </a:rPr>
                        <a:t>Above 2 years </a:t>
                      </a:r>
                      <a:r>
                        <a:rPr lang="en-US" sz="1800" b="0" kern="1200" dirty="0" err="1">
                          <a:solidFill>
                            <a:srgbClr val="0070C0"/>
                          </a:solidFill>
                          <a:effectLst/>
                          <a:latin typeface="+mn-lt"/>
                          <a:ea typeface="+mn-ea"/>
                          <a:cs typeface="+mn-cs"/>
                        </a:rPr>
                        <a:t>upto</a:t>
                      </a:r>
                      <a:r>
                        <a:rPr lang="en-US" sz="1800" b="0" kern="1200" dirty="0">
                          <a:solidFill>
                            <a:srgbClr val="0070C0"/>
                          </a:solidFill>
                          <a:effectLst/>
                          <a:latin typeface="+mn-lt"/>
                          <a:ea typeface="+mn-ea"/>
                          <a:cs typeface="+mn-cs"/>
                        </a:rPr>
                        <a:t> 3 years</a:t>
                      </a:r>
                      <a:endParaRPr lang="en-IN" sz="1800" b="0" kern="1200" dirty="0">
                        <a:solidFill>
                          <a:srgbClr val="0070C0"/>
                        </a:solidFill>
                        <a:effectLst/>
                        <a:latin typeface="+mn-lt"/>
                        <a:ea typeface="+mn-ea"/>
                        <a:cs typeface="+mn-cs"/>
                      </a:endParaRPr>
                    </a:p>
                  </a:txBody>
                  <a:tcPr marL="68580" marR="68580" marT="0" marB="0"/>
                </a:tc>
                <a:tc>
                  <a:txBody>
                    <a:bodyPr/>
                    <a:lstStyle/>
                    <a:p>
                      <a:pPr marL="0" marR="0" algn="just">
                        <a:lnSpc>
                          <a:spcPct val="80000"/>
                        </a:lnSpc>
                        <a:spcBef>
                          <a:spcPts val="0"/>
                        </a:spcBef>
                        <a:spcAft>
                          <a:spcPts val="0"/>
                        </a:spcAft>
                      </a:pPr>
                      <a:r>
                        <a:rPr lang="en-US" sz="1800" b="0" kern="1200" dirty="0">
                          <a:solidFill>
                            <a:srgbClr val="0070C0"/>
                          </a:solidFill>
                          <a:effectLst/>
                          <a:latin typeface="+mn-lt"/>
                          <a:ea typeface="+mn-ea"/>
                          <a:cs typeface="+mn-cs"/>
                        </a:rPr>
                        <a:t>60 months</a:t>
                      </a:r>
                      <a:endParaRPr lang="en-IN" sz="1800" b="0" kern="1200" dirty="0">
                        <a:solidFill>
                          <a:srgbClr val="0070C0"/>
                        </a:solidFill>
                        <a:effectLst/>
                        <a:latin typeface="+mn-lt"/>
                        <a:ea typeface="+mn-ea"/>
                        <a:cs typeface="+mn-cs"/>
                      </a:endParaRPr>
                    </a:p>
                  </a:txBody>
                  <a:tcPr marL="68580" marR="68580" marT="0" marB="0"/>
                </a:tc>
                <a:extLst>
                  <a:ext uri="{0D108BD9-81ED-4DB2-BD59-A6C34878D82A}">
                    <a16:rowId xmlns:a16="http://schemas.microsoft.com/office/drawing/2014/main" val="1643053922"/>
                  </a:ext>
                </a:extLst>
              </a:tr>
              <a:tr h="370840">
                <a:tc>
                  <a:txBody>
                    <a:bodyPr/>
                    <a:lstStyle/>
                    <a:p>
                      <a:endParaRPr lang="en-IN" dirty="0"/>
                    </a:p>
                  </a:txBody>
                  <a:tcPr/>
                </a:tc>
                <a:tc>
                  <a:txBody>
                    <a:bodyPr/>
                    <a:lstStyle/>
                    <a:p>
                      <a:pPr marL="0" marR="0" algn="just">
                        <a:lnSpc>
                          <a:spcPct val="80000"/>
                        </a:lnSpc>
                        <a:spcBef>
                          <a:spcPts val="0"/>
                        </a:spcBef>
                        <a:spcAft>
                          <a:spcPts val="0"/>
                        </a:spcAft>
                      </a:pPr>
                      <a:r>
                        <a:rPr lang="en-US" sz="1800" b="0" kern="1200" dirty="0">
                          <a:solidFill>
                            <a:srgbClr val="0070C0"/>
                          </a:solidFill>
                          <a:effectLst/>
                          <a:latin typeface="+mn-lt"/>
                          <a:ea typeface="+mn-ea"/>
                          <a:cs typeface="+mn-cs"/>
                        </a:rPr>
                        <a:t>Above 3 years </a:t>
                      </a:r>
                      <a:r>
                        <a:rPr lang="en-US" sz="1800" b="0" kern="1200" dirty="0" err="1">
                          <a:solidFill>
                            <a:srgbClr val="0070C0"/>
                          </a:solidFill>
                          <a:effectLst/>
                          <a:latin typeface="+mn-lt"/>
                          <a:ea typeface="+mn-ea"/>
                          <a:cs typeface="+mn-cs"/>
                        </a:rPr>
                        <a:t>upto</a:t>
                      </a:r>
                      <a:r>
                        <a:rPr lang="en-US" sz="1800" b="0" kern="1200" dirty="0">
                          <a:solidFill>
                            <a:srgbClr val="0070C0"/>
                          </a:solidFill>
                          <a:effectLst/>
                          <a:latin typeface="+mn-lt"/>
                          <a:ea typeface="+mn-ea"/>
                          <a:cs typeface="+mn-cs"/>
                        </a:rPr>
                        <a:t> 4 years</a:t>
                      </a:r>
                      <a:endParaRPr lang="en-IN" sz="1800" b="0" kern="1200" dirty="0">
                        <a:solidFill>
                          <a:srgbClr val="0070C0"/>
                        </a:solidFill>
                        <a:effectLst/>
                        <a:latin typeface="+mn-lt"/>
                        <a:ea typeface="+mn-ea"/>
                        <a:cs typeface="+mn-cs"/>
                      </a:endParaRPr>
                    </a:p>
                  </a:txBody>
                  <a:tcPr marL="68580" marR="68580" marT="0" marB="0"/>
                </a:tc>
                <a:tc>
                  <a:txBody>
                    <a:bodyPr/>
                    <a:lstStyle/>
                    <a:p>
                      <a:pPr marL="0" marR="0" algn="just">
                        <a:lnSpc>
                          <a:spcPct val="80000"/>
                        </a:lnSpc>
                        <a:spcBef>
                          <a:spcPts val="0"/>
                        </a:spcBef>
                        <a:spcAft>
                          <a:spcPts val="0"/>
                        </a:spcAft>
                      </a:pPr>
                      <a:r>
                        <a:rPr lang="en-US" sz="1800" b="0" kern="1200" dirty="0">
                          <a:solidFill>
                            <a:srgbClr val="0070C0"/>
                          </a:solidFill>
                          <a:effectLst/>
                          <a:latin typeface="+mn-lt"/>
                          <a:ea typeface="+mn-ea"/>
                          <a:cs typeface="+mn-cs"/>
                        </a:rPr>
                        <a:t>48 months</a:t>
                      </a:r>
                      <a:endParaRPr lang="en-IN" sz="1800" b="0" kern="1200" dirty="0">
                        <a:solidFill>
                          <a:srgbClr val="0070C0"/>
                        </a:solidFill>
                        <a:effectLst/>
                        <a:latin typeface="+mn-lt"/>
                        <a:ea typeface="+mn-ea"/>
                        <a:cs typeface="+mn-cs"/>
                      </a:endParaRPr>
                    </a:p>
                  </a:txBody>
                  <a:tcPr marL="68580" marR="68580" marT="0" marB="0"/>
                </a:tc>
                <a:extLst>
                  <a:ext uri="{0D108BD9-81ED-4DB2-BD59-A6C34878D82A}">
                    <a16:rowId xmlns:a16="http://schemas.microsoft.com/office/drawing/2014/main" val="3546164402"/>
                  </a:ext>
                </a:extLst>
              </a:tr>
              <a:tr h="370840">
                <a:tc>
                  <a:txBody>
                    <a:bodyPr/>
                    <a:lstStyle/>
                    <a:p>
                      <a:endParaRPr lang="en-IN" dirty="0"/>
                    </a:p>
                  </a:txBody>
                  <a:tcPr/>
                </a:tc>
                <a:tc>
                  <a:txBody>
                    <a:bodyPr/>
                    <a:lstStyle/>
                    <a:p>
                      <a:pPr marL="0" marR="0" algn="just">
                        <a:lnSpc>
                          <a:spcPct val="80000"/>
                        </a:lnSpc>
                        <a:spcBef>
                          <a:spcPts val="0"/>
                        </a:spcBef>
                        <a:spcAft>
                          <a:spcPts val="0"/>
                        </a:spcAft>
                      </a:pPr>
                      <a:r>
                        <a:rPr lang="en-US" sz="1800" b="0" kern="1200" dirty="0">
                          <a:solidFill>
                            <a:srgbClr val="0070C0"/>
                          </a:solidFill>
                          <a:effectLst/>
                          <a:latin typeface="+mn-lt"/>
                          <a:ea typeface="+mn-ea"/>
                          <a:cs typeface="+mn-cs"/>
                        </a:rPr>
                        <a:t>Above 4 years </a:t>
                      </a:r>
                      <a:r>
                        <a:rPr lang="en-US" sz="1800" b="0" kern="1200" dirty="0" err="1">
                          <a:solidFill>
                            <a:srgbClr val="0070C0"/>
                          </a:solidFill>
                          <a:effectLst/>
                          <a:latin typeface="+mn-lt"/>
                          <a:ea typeface="+mn-ea"/>
                          <a:cs typeface="+mn-cs"/>
                        </a:rPr>
                        <a:t>upto</a:t>
                      </a:r>
                      <a:r>
                        <a:rPr lang="en-US" sz="1800" b="0" kern="1200" dirty="0">
                          <a:solidFill>
                            <a:srgbClr val="0070C0"/>
                          </a:solidFill>
                          <a:effectLst/>
                          <a:latin typeface="+mn-lt"/>
                          <a:ea typeface="+mn-ea"/>
                          <a:cs typeface="+mn-cs"/>
                        </a:rPr>
                        <a:t> 5 years</a:t>
                      </a:r>
                      <a:endParaRPr lang="en-IN" sz="1800" b="0" kern="1200" dirty="0">
                        <a:solidFill>
                          <a:srgbClr val="0070C0"/>
                        </a:solidFill>
                        <a:effectLst/>
                        <a:latin typeface="+mn-lt"/>
                        <a:ea typeface="+mn-ea"/>
                        <a:cs typeface="+mn-cs"/>
                      </a:endParaRPr>
                    </a:p>
                  </a:txBody>
                  <a:tcPr marL="68580" marR="68580" marT="0" marB="0"/>
                </a:tc>
                <a:tc>
                  <a:txBody>
                    <a:bodyPr/>
                    <a:lstStyle/>
                    <a:p>
                      <a:pPr marL="0" marR="0" algn="just">
                        <a:lnSpc>
                          <a:spcPct val="80000"/>
                        </a:lnSpc>
                        <a:spcBef>
                          <a:spcPts val="0"/>
                        </a:spcBef>
                        <a:spcAft>
                          <a:spcPts val="0"/>
                        </a:spcAft>
                      </a:pPr>
                      <a:r>
                        <a:rPr lang="en-US" sz="1800" b="0" kern="1200" dirty="0">
                          <a:solidFill>
                            <a:srgbClr val="0070C0"/>
                          </a:solidFill>
                          <a:effectLst/>
                          <a:latin typeface="+mn-lt"/>
                          <a:ea typeface="+mn-ea"/>
                          <a:cs typeface="+mn-cs"/>
                        </a:rPr>
                        <a:t>36 months</a:t>
                      </a:r>
                      <a:endParaRPr lang="en-IN" sz="1800" b="0" kern="1200" dirty="0">
                        <a:solidFill>
                          <a:srgbClr val="0070C0"/>
                        </a:solidFill>
                        <a:effectLst/>
                        <a:latin typeface="+mn-lt"/>
                        <a:ea typeface="+mn-ea"/>
                        <a:cs typeface="+mn-cs"/>
                      </a:endParaRPr>
                    </a:p>
                  </a:txBody>
                  <a:tcPr marL="68580" marR="68580" marT="0" marB="0"/>
                </a:tc>
                <a:extLst>
                  <a:ext uri="{0D108BD9-81ED-4DB2-BD59-A6C34878D82A}">
                    <a16:rowId xmlns:a16="http://schemas.microsoft.com/office/drawing/2014/main" val="13474517"/>
                  </a:ext>
                </a:extLst>
              </a:tr>
              <a:tr h="370840">
                <a:tc gridSpan="3">
                  <a:txBody>
                    <a:bodyPr/>
                    <a:lstStyle/>
                    <a:p>
                      <a:pPr marL="0" marR="0" algn="just">
                        <a:lnSpc>
                          <a:spcPct val="80000"/>
                        </a:lnSpc>
                        <a:spcBef>
                          <a:spcPts val="0"/>
                        </a:spcBef>
                        <a:spcAft>
                          <a:spcPts val="0"/>
                        </a:spcAft>
                      </a:pPr>
                      <a:endParaRPr lang="en-IN" sz="1800" b="0" kern="1200" dirty="0">
                        <a:solidFill>
                          <a:srgbClr val="0070C0"/>
                        </a:solidFill>
                        <a:effectLst/>
                        <a:latin typeface="+mn-lt"/>
                        <a:ea typeface="+mn-ea"/>
                        <a:cs typeface="+mn-cs"/>
                      </a:endParaRPr>
                    </a:p>
                  </a:txBody>
                  <a:tcPr/>
                </a:tc>
                <a:tc hMerge="1">
                  <a:txBody>
                    <a:bodyPr/>
                    <a:lstStyle/>
                    <a:p>
                      <a:pPr marL="0" marR="0" algn="just">
                        <a:lnSpc>
                          <a:spcPct val="80000"/>
                        </a:lnSpc>
                        <a:spcBef>
                          <a:spcPts val="0"/>
                        </a:spcBef>
                        <a:spcAft>
                          <a:spcPts val="0"/>
                        </a:spcAft>
                      </a:pPr>
                      <a:endParaRPr lang="en-IN" sz="1800" b="0" kern="1200" dirty="0">
                        <a:solidFill>
                          <a:srgbClr val="0070C0"/>
                        </a:solidFill>
                        <a:effectLst/>
                        <a:latin typeface="+mn-lt"/>
                        <a:ea typeface="+mn-ea"/>
                        <a:cs typeface="+mn-cs"/>
                      </a:endParaRPr>
                    </a:p>
                  </a:txBody>
                  <a:tcPr marL="68580" marR="68580" marT="0" marB="0"/>
                </a:tc>
                <a:tc hMerge="1">
                  <a:txBody>
                    <a:bodyPr/>
                    <a:lstStyle/>
                    <a:p>
                      <a:pPr marL="0" marR="0" algn="just">
                        <a:lnSpc>
                          <a:spcPct val="80000"/>
                        </a:lnSpc>
                        <a:spcBef>
                          <a:spcPts val="0"/>
                        </a:spcBef>
                        <a:spcAft>
                          <a:spcPts val="0"/>
                        </a:spcAft>
                      </a:pPr>
                      <a:endParaRPr lang="en-IN" sz="1800" b="0" kern="1200" dirty="0">
                        <a:solidFill>
                          <a:srgbClr val="0070C0"/>
                        </a:solidFill>
                        <a:effectLst/>
                        <a:latin typeface="+mn-lt"/>
                        <a:ea typeface="+mn-ea"/>
                        <a:cs typeface="+mn-cs"/>
                      </a:endParaRPr>
                    </a:p>
                  </a:txBody>
                  <a:tcPr marL="68580" marR="68580" marT="0" marB="0"/>
                </a:tc>
                <a:extLst>
                  <a:ext uri="{0D108BD9-81ED-4DB2-BD59-A6C34878D82A}">
                    <a16:rowId xmlns:a16="http://schemas.microsoft.com/office/drawing/2014/main" val="3531871378"/>
                  </a:ext>
                </a:extLst>
              </a:tr>
            </a:tbl>
          </a:graphicData>
        </a:graphic>
      </p:graphicFrame>
    </p:spTree>
    <p:extLst>
      <p:ext uri="{BB962C8B-B14F-4D97-AF65-F5344CB8AC3E}">
        <p14:creationId xmlns:p14="http://schemas.microsoft.com/office/powerpoint/2010/main" val="126123220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VL</a:t>
            </a:r>
            <a:r>
              <a:rPr lang="en-US" b="1" u="sng" dirty="0" smtClean="0"/>
              <a:t> </a:t>
            </a:r>
            <a:r>
              <a:rPr lang="en-US" b="1" u="sng" dirty="0"/>
              <a:t>SCHEME TWO WHEELER</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45452528"/>
              </p:ext>
            </p:extLst>
          </p:nvPr>
        </p:nvGraphicFramePr>
        <p:xfrm>
          <a:off x="117302" y="1224414"/>
          <a:ext cx="11030989" cy="5029200"/>
        </p:xfrm>
        <a:graphic>
          <a:graphicData uri="http://schemas.openxmlformats.org/drawingml/2006/table">
            <a:tbl>
              <a:tblPr firstRow="1" bandRow="1">
                <a:tableStyleId>{5C22544A-7EE6-4342-B048-85BDC9FD1C3A}</a:tableStyleId>
              </a:tblPr>
              <a:tblGrid>
                <a:gridCol w="962891">
                  <a:extLst>
                    <a:ext uri="{9D8B030D-6E8A-4147-A177-3AD203B41FA5}">
                      <a16:colId xmlns:a16="http://schemas.microsoft.com/office/drawing/2014/main" val="679043920"/>
                    </a:ext>
                  </a:extLst>
                </a:gridCol>
                <a:gridCol w="10068098">
                  <a:extLst>
                    <a:ext uri="{9D8B030D-6E8A-4147-A177-3AD203B41FA5}">
                      <a16:colId xmlns:a16="http://schemas.microsoft.com/office/drawing/2014/main" val="3033413643"/>
                    </a:ext>
                  </a:extLst>
                </a:gridCol>
              </a:tblGrid>
              <a:tr h="370840">
                <a:tc>
                  <a:txBody>
                    <a:bodyPr/>
                    <a:lstStyle/>
                    <a:p>
                      <a:r>
                        <a:rPr lang="en-US" sz="1800" b="1" kern="1200" dirty="0" smtClean="0">
                          <a:solidFill>
                            <a:schemeClr val="lt1"/>
                          </a:solidFill>
                          <a:effectLst/>
                          <a:latin typeface="+mn-lt"/>
                          <a:ea typeface="+mn-ea"/>
                          <a:cs typeface="+mn-cs"/>
                        </a:rPr>
                        <a:t>Target Group</a:t>
                      </a:r>
                      <a:endParaRPr lang="en-IN" dirty="0"/>
                    </a:p>
                  </a:txBody>
                  <a:tcPr/>
                </a:tc>
                <a:tc>
                  <a:txBody>
                    <a:bodyPr/>
                    <a:lstStyle/>
                    <a:p>
                      <a:r>
                        <a:rPr lang="en-US" sz="1800" b="1" kern="1200" dirty="0" smtClean="0">
                          <a:solidFill>
                            <a:schemeClr val="lt1"/>
                          </a:solidFill>
                          <a:effectLst/>
                          <a:latin typeface="+mn-lt"/>
                          <a:ea typeface="+mn-ea"/>
                          <a:cs typeface="+mn-cs"/>
                        </a:rPr>
                        <a:t>Salaried class, Pensioners / IB Pensioners, Businessmen, Self-employed Professionals / Non - Professionals, our Bank’s Staffs, NRIs, employees of other Banks.</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 </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 Customer should have SB/CA with our Bank prior to sanction of Two Wheeler Loan</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 </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 Minimum Service / Experience other than Pensioners / IB Pensioners:</a:t>
                      </a:r>
                      <a:endParaRPr lang="en-IN" sz="1800" b="1" kern="1200" dirty="0" smtClean="0">
                        <a:solidFill>
                          <a:schemeClr val="lt1"/>
                        </a:solidFill>
                        <a:effectLst/>
                        <a:latin typeface="+mn-lt"/>
                        <a:ea typeface="+mn-ea"/>
                        <a:cs typeface="+mn-cs"/>
                      </a:endParaRPr>
                    </a:p>
                    <a:p>
                      <a:pPr lvl="0"/>
                      <a:r>
                        <a:rPr lang="en-US" sz="1800" b="1" kern="1200" dirty="0" smtClean="0">
                          <a:solidFill>
                            <a:schemeClr val="lt1"/>
                          </a:solidFill>
                          <a:effectLst/>
                          <a:latin typeface="+mn-lt"/>
                          <a:ea typeface="+mn-ea"/>
                          <a:cs typeface="+mn-cs"/>
                        </a:rPr>
                        <a:t>1 Year (for salaried class working in Central govt., / State Govt., / PSUs /reputed companies with credit rating of A and above for last 2 FY) </a:t>
                      </a:r>
                      <a:endParaRPr lang="en-IN" sz="1800" b="1" kern="1200" dirty="0" smtClean="0">
                        <a:solidFill>
                          <a:schemeClr val="lt1"/>
                        </a:solidFill>
                        <a:effectLst/>
                        <a:latin typeface="+mn-lt"/>
                        <a:ea typeface="+mn-ea"/>
                        <a:cs typeface="+mn-cs"/>
                      </a:endParaRPr>
                    </a:p>
                    <a:p>
                      <a:pPr lvl="0"/>
                      <a:r>
                        <a:rPr lang="en-US" sz="1800" b="1" kern="1200" dirty="0" smtClean="0">
                          <a:solidFill>
                            <a:schemeClr val="lt1"/>
                          </a:solidFill>
                          <a:effectLst/>
                          <a:latin typeface="+mn-lt"/>
                          <a:ea typeface="+mn-ea"/>
                          <a:cs typeface="+mn-cs"/>
                        </a:rPr>
                        <a:t>2 Years (Other Salaried class) </a:t>
                      </a:r>
                      <a:endParaRPr lang="en-IN" sz="1800" b="1" kern="1200" dirty="0" smtClean="0">
                        <a:solidFill>
                          <a:schemeClr val="lt1"/>
                        </a:solidFill>
                        <a:effectLst/>
                        <a:latin typeface="+mn-lt"/>
                        <a:ea typeface="+mn-ea"/>
                        <a:cs typeface="+mn-cs"/>
                      </a:endParaRPr>
                    </a:p>
                    <a:p>
                      <a:pPr lvl="0"/>
                      <a:r>
                        <a:rPr lang="en-US" sz="1800" b="1" kern="1200" dirty="0" smtClean="0">
                          <a:solidFill>
                            <a:schemeClr val="lt1"/>
                          </a:solidFill>
                          <a:effectLst/>
                          <a:latin typeface="+mn-lt"/>
                          <a:ea typeface="+mn-ea"/>
                          <a:cs typeface="+mn-cs"/>
                        </a:rPr>
                        <a:t>2 years (for all other categories) </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Relaxations:</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 ZLCC may permit the following:</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In case of confirmed employees of Central govt., / State Govt., / PSUs /reputed companies with credit rating of A and above (for last 2 FY), without insisting on minimum period of service / experience</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 </a:t>
                      </a:r>
                      <a:endParaRPr lang="en-IN"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ZLCC can consider loan for more than One Vehicle Loan per customer, depending on financials, security and repaying capacity</a:t>
                      </a:r>
                      <a:endParaRPr lang="en-IN" dirty="0"/>
                    </a:p>
                  </a:txBody>
                  <a:tcPr/>
                </a:tc>
                <a:extLst>
                  <a:ext uri="{0D108BD9-81ED-4DB2-BD59-A6C34878D82A}">
                    <a16:rowId xmlns:a16="http://schemas.microsoft.com/office/drawing/2014/main" val="872834168"/>
                  </a:ext>
                </a:extLst>
              </a:tr>
            </a:tbl>
          </a:graphicData>
        </a:graphic>
      </p:graphicFrame>
    </p:spTree>
    <p:extLst>
      <p:ext uri="{BB962C8B-B14F-4D97-AF65-F5344CB8AC3E}">
        <p14:creationId xmlns:p14="http://schemas.microsoft.com/office/powerpoint/2010/main" val="238242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IB VEHICLE LOAN SCHEME TWO WHEELER</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01994041"/>
              </p:ext>
            </p:extLst>
          </p:nvPr>
        </p:nvGraphicFramePr>
        <p:xfrm>
          <a:off x="442913" y="2052638"/>
          <a:ext cx="11341100" cy="4119880"/>
        </p:xfrm>
        <a:graphic>
          <a:graphicData uri="http://schemas.openxmlformats.org/drawingml/2006/table">
            <a:tbl>
              <a:tblPr firstRow="1" bandRow="1">
                <a:tableStyleId>{5C22544A-7EE6-4342-B048-85BDC9FD1C3A}</a:tableStyleId>
              </a:tblPr>
              <a:tblGrid>
                <a:gridCol w="1744106">
                  <a:extLst>
                    <a:ext uri="{9D8B030D-6E8A-4147-A177-3AD203B41FA5}">
                      <a16:colId xmlns:a16="http://schemas.microsoft.com/office/drawing/2014/main" val="679043920"/>
                    </a:ext>
                  </a:extLst>
                </a:gridCol>
                <a:gridCol w="9596994">
                  <a:extLst>
                    <a:ext uri="{9D8B030D-6E8A-4147-A177-3AD203B41FA5}">
                      <a16:colId xmlns:a16="http://schemas.microsoft.com/office/drawing/2014/main" val="3033413643"/>
                    </a:ext>
                  </a:extLst>
                </a:gridCol>
              </a:tblGrid>
              <a:tr h="370840">
                <a:tc>
                  <a:txBody>
                    <a:bodyPr/>
                    <a:lstStyle/>
                    <a:p>
                      <a:r>
                        <a:rPr lang="en-US" sz="1800" b="1" kern="1200" dirty="0" smtClean="0">
                          <a:solidFill>
                            <a:schemeClr val="lt1"/>
                          </a:solidFill>
                          <a:effectLst/>
                          <a:latin typeface="+mn-lt"/>
                          <a:ea typeface="+mn-ea"/>
                          <a:cs typeface="+mn-cs"/>
                        </a:rPr>
                        <a:t>Minimum entry age</a:t>
                      </a:r>
                      <a:endParaRPr lang="en-IN" dirty="0"/>
                    </a:p>
                  </a:txBody>
                  <a:tcPr/>
                </a:tc>
                <a:tc>
                  <a:txBody>
                    <a:bodyPr/>
                    <a:lstStyle/>
                    <a:p>
                      <a:r>
                        <a:rPr lang="en-US" sz="1800" b="1" kern="1200" dirty="0" smtClean="0">
                          <a:solidFill>
                            <a:schemeClr val="lt1"/>
                          </a:solidFill>
                          <a:effectLst/>
                          <a:latin typeface="+mn-lt"/>
                          <a:ea typeface="+mn-ea"/>
                          <a:cs typeface="+mn-cs"/>
                        </a:rPr>
                        <a:t>21 Years</a:t>
                      </a:r>
                      <a:endParaRPr lang="en-IN" dirty="0"/>
                    </a:p>
                  </a:txBody>
                  <a:tcPr/>
                </a:tc>
                <a:extLst>
                  <a:ext uri="{0D108BD9-81ED-4DB2-BD59-A6C34878D82A}">
                    <a16:rowId xmlns:a16="http://schemas.microsoft.com/office/drawing/2014/main" val="872834168"/>
                  </a:ext>
                </a:extLst>
              </a:tr>
              <a:tr h="370840">
                <a:tc>
                  <a:txBody>
                    <a:bodyPr/>
                    <a:lstStyle/>
                    <a:p>
                      <a:r>
                        <a:rPr lang="en-US" sz="1800" b="1" kern="1200" dirty="0" smtClean="0">
                          <a:solidFill>
                            <a:schemeClr val="dk1"/>
                          </a:solidFill>
                          <a:effectLst/>
                          <a:latin typeface="+mn-lt"/>
                          <a:ea typeface="+mn-ea"/>
                          <a:cs typeface="+mn-cs"/>
                        </a:rPr>
                        <a:t>Maximum exit age</a:t>
                      </a:r>
                      <a:endParaRPr lang="en-IN" dirty="0"/>
                    </a:p>
                  </a:txBody>
                  <a:tcPr/>
                </a:tc>
                <a:tc>
                  <a:txBody>
                    <a:bodyPr/>
                    <a:lstStyle/>
                    <a:p>
                      <a:r>
                        <a:rPr lang="en-US" sz="1800" kern="1200" dirty="0" smtClean="0">
                          <a:solidFill>
                            <a:schemeClr val="dk1"/>
                          </a:solidFill>
                          <a:effectLst/>
                          <a:latin typeface="+mn-lt"/>
                          <a:ea typeface="+mn-ea"/>
                          <a:cs typeface="+mn-cs"/>
                        </a:rPr>
                        <a:t>Salaried Class: 60 Years</a:t>
                      </a:r>
                      <a:endParaRPr lang="en-IN" sz="1800" kern="1200" dirty="0" smtClean="0">
                        <a:solidFill>
                          <a:schemeClr val="dk1"/>
                        </a:solidFill>
                        <a:effectLst/>
                        <a:latin typeface="+mn-lt"/>
                        <a:ea typeface="+mn-ea"/>
                        <a:cs typeface="+mn-cs"/>
                      </a:endParaRPr>
                    </a:p>
                    <a:p>
                      <a:r>
                        <a:rPr lang="en-US" sz="1800" kern="1200" dirty="0" smtClean="0">
                          <a:solidFill>
                            <a:schemeClr val="dk1"/>
                          </a:solidFill>
                          <a:effectLst/>
                          <a:latin typeface="+mn-lt"/>
                          <a:ea typeface="+mn-ea"/>
                          <a:cs typeface="+mn-cs"/>
                        </a:rPr>
                        <a:t>Pensioners: 70 Years</a:t>
                      </a:r>
                      <a:endParaRPr lang="en-IN" sz="1800" kern="1200" dirty="0" smtClean="0">
                        <a:solidFill>
                          <a:schemeClr val="dk1"/>
                        </a:solidFill>
                        <a:effectLst/>
                        <a:latin typeface="+mn-lt"/>
                        <a:ea typeface="+mn-ea"/>
                        <a:cs typeface="+mn-cs"/>
                      </a:endParaRPr>
                    </a:p>
                    <a:p>
                      <a:r>
                        <a:rPr lang="en-US" sz="1800" kern="1200" dirty="0" smtClean="0">
                          <a:solidFill>
                            <a:schemeClr val="dk1"/>
                          </a:solidFill>
                          <a:effectLst/>
                          <a:latin typeface="+mn-lt"/>
                          <a:ea typeface="+mn-ea"/>
                          <a:cs typeface="+mn-cs"/>
                        </a:rPr>
                        <a:t>Others : 65 Years</a:t>
                      </a:r>
                      <a:endParaRPr lang="en-IN" dirty="0"/>
                    </a:p>
                  </a:txBody>
                  <a:tcPr/>
                </a:tc>
                <a:extLst>
                  <a:ext uri="{0D108BD9-81ED-4DB2-BD59-A6C34878D82A}">
                    <a16:rowId xmlns:a16="http://schemas.microsoft.com/office/drawing/2014/main" val="3931368420"/>
                  </a:ext>
                </a:extLst>
              </a:tr>
              <a:tr h="370840">
                <a:tc>
                  <a:txBody>
                    <a:bodyPr/>
                    <a:lstStyle/>
                    <a:p>
                      <a:r>
                        <a:rPr lang="en-US" sz="1800" b="1" kern="1200" dirty="0" smtClean="0">
                          <a:solidFill>
                            <a:schemeClr val="dk1"/>
                          </a:solidFill>
                          <a:effectLst/>
                          <a:latin typeface="+mn-lt"/>
                          <a:ea typeface="+mn-ea"/>
                          <a:cs typeface="+mn-cs"/>
                        </a:rPr>
                        <a:t>Eligible Loan amount – per Vehicle</a:t>
                      </a:r>
                      <a:endParaRPr lang="en-IN" dirty="0"/>
                    </a:p>
                  </a:txBody>
                  <a:tcPr/>
                </a:tc>
                <a:tc>
                  <a:txBody>
                    <a:bodyPr/>
                    <a:lstStyle/>
                    <a:p>
                      <a:r>
                        <a:rPr lang="en-US" sz="1800" kern="1200" dirty="0" smtClean="0">
                          <a:solidFill>
                            <a:schemeClr val="dk1"/>
                          </a:solidFill>
                          <a:effectLst/>
                          <a:latin typeface="+mn-lt"/>
                          <a:ea typeface="+mn-ea"/>
                          <a:cs typeface="+mn-cs"/>
                        </a:rPr>
                        <a:t>Maximum 75% of On Road cost. Purchase of New Two Wheeler Vehicle only</a:t>
                      </a:r>
                      <a:endParaRPr lang="en-IN" dirty="0"/>
                    </a:p>
                  </a:txBody>
                  <a:tcPr/>
                </a:tc>
                <a:extLst>
                  <a:ext uri="{0D108BD9-81ED-4DB2-BD59-A6C34878D82A}">
                    <a16:rowId xmlns:a16="http://schemas.microsoft.com/office/drawing/2014/main" val="1012607166"/>
                  </a:ext>
                </a:extLst>
              </a:tr>
              <a:tr h="370840">
                <a:tc>
                  <a:txBody>
                    <a:bodyPr/>
                    <a:lstStyle/>
                    <a:p>
                      <a:r>
                        <a:rPr lang="en-US" sz="1800" b="1" kern="1200" dirty="0" smtClean="0">
                          <a:solidFill>
                            <a:schemeClr val="dk1"/>
                          </a:solidFill>
                          <a:effectLst/>
                          <a:latin typeface="+mn-lt"/>
                          <a:ea typeface="+mn-ea"/>
                          <a:cs typeface="+mn-cs"/>
                        </a:rPr>
                        <a:t>Margin</a:t>
                      </a:r>
                      <a:endParaRPr lang="en-IN" dirty="0"/>
                    </a:p>
                  </a:txBody>
                  <a:tcPr/>
                </a:tc>
                <a:tc>
                  <a:txBody>
                    <a:bodyPr/>
                    <a:lstStyle/>
                    <a:p>
                      <a:r>
                        <a:rPr lang="en-US" sz="1800" kern="1200" dirty="0" err="1" smtClean="0">
                          <a:solidFill>
                            <a:schemeClr val="dk1"/>
                          </a:solidFill>
                          <a:effectLst/>
                          <a:latin typeface="+mn-lt"/>
                          <a:ea typeface="+mn-ea"/>
                          <a:cs typeface="+mn-cs"/>
                        </a:rPr>
                        <a:t>Upto</a:t>
                      </a:r>
                      <a:r>
                        <a:rPr lang="en-US" sz="1800" kern="1200" dirty="0" smtClean="0">
                          <a:solidFill>
                            <a:schemeClr val="dk1"/>
                          </a:solidFill>
                          <a:effectLst/>
                          <a:latin typeface="+mn-lt"/>
                          <a:ea typeface="+mn-ea"/>
                          <a:cs typeface="+mn-cs"/>
                        </a:rPr>
                        <a:t> 36 months’ repayment – 25% and 37 to 48 months 30% for New Vehicles. ZLCC may, on selective basis, relax the margin by 5%.</a:t>
                      </a:r>
                      <a:endParaRPr lang="en-IN" dirty="0"/>
                    </a:p>
                  </a:txBody>
                  <a:tcPr/>
                </a:tc>
                <a:extLst>
                  <a:ext uri="{0D108BD9-81ED-4DB2-BD59-A6C34878D82A}">
                    <a16:rowId xmlns:a16="http://schemas.microsoft.com/office/drawing/2014/main" val="278731230"/>
                  </a:ext>
                </a:extLst>
              </a:tr>
              <a:tr h="370840">
                <a:tc>
                  <a:txBody>
                    <a:bodyPr/>
                    <a:lstStyle/>
                    <a:p>
                      <a:r>
                        <a:rPr lang="en-US" sz="1800" b="1" kern="1200" dirty="0" smtClean="0">
                          <a:solidFill>
                            <a:schemeClr val="dk1"/>
                          </a:solidFill>
                          <a:effectLst/>
                          <a:latin typeface="+mn-lt"/>
                          <a:ea typeface="+mn-ea"/>
                          <a:cs typeface="+mn-cs"/>
                        </a:rPr>
                        <a:t>Repayment period</a:t>
                      </a:r>
                      <a:endParaRPr lang="en-IN" dirty="0"/>
                    </a:p>
                  </a:txBody>
                  <a:tcPr/>
                </a:tc>
                <a:tc>
                  <a:txBody>
                    <a:bodyPr/>
                    <a:lstStyle/>
                    <a:p>
                      <a:pPr marL="0" marR="0" algn="just" defTabSz="457200" rtl="0" eaLnBrk="1" latinLnBrk="0" hangingPunct="1">
                        <a:lnSpc>
                          <a:spcPct val="80000"/>
                        </a:lnSpc>
                        <a:spcBef>
                          <a:spcPts val="0"/>
                        </a:spcBef>
                        <a:spcAft>
                          <a:spcPts val="0"/>
                        </a:spcAft>
                      </a:pPr>
                      <a:r>
                        <a:rPr lang="en-US" sz="1800" kern="1200" dirty="0">
                          <a:solidFill>
                            <a:schemeClr val="dk1"/>
                          </a:solidFill>
                          <a:effectLst/>
                          <a:latin typeface="+mn-lt"/>
                          <a:ea typeface="+mn-ea"/>
                          <a:cs typeface="+mn-cs"/>
                        </a:rPr>
                        <a:t>Maximum 48 months. No moratorium to be granted.</a:t>
                      </a:r>
                      <a:endParaRPr lang="en-IN" sz="18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549415434"/>
                  </a:ext>
                </a:extLst>
              </a:tr>
              <a:tr h="370840">
                <a:tc>
                  <a:txBody>
                    <a:bodyPr/>
                    <a:lstStyle/>
                    <a:p>
                      <a:r>
                        <a:rPr lang="en-US" sz="1800" b="1" kern="1200" dirty="0" smtClean="0">
                          <a:solidFill>
                            <a:schemeClr val="dk1"/>
                          </a:solidFill>
                          <a:effectLst/>
                          <a:latin typeface="+mn-lt"/>
                          <a:ea typeface="+mn-ea"/>
                          <a:cs typeface="+mn-cs"/>
                        </a:rPr>
                        <a:t>CIBIL</a:t>
                      </a:r>
                      <a:endParaRPr lang="en-IN" dirty="0"/>
                    </a:p>
                  </a:txBody>
                  <a:tcPr/>
                </a:tc>
                <a:tc>
                  <a:txBody>
                    <a:bodyPr/>
                    <a:lstStyle/>
                    <a:p>
                      <a:pPr marL="0" marR="0" algn="just">
                        <a:lnSpc>
                          <a:spcPct val="80000"/>
                        </a:lnSpc>
                        <a:spcBef>
                          <a:spcPts val="0"/>
                        </a:spcBef>
                        <a:spcAft>
                          <a:spcPts val="0"/>
                        </a:spcAft>
                      </a:pPr>
                      <a:r>
                        <a:rPr lang="en-US" sz="1800" kern="1200" dirty="0" smtClean="0">
                          <a:solidFill>
                            <a:schemeClr val="dk1"/>
                          </a:solidFill>
                          <a:effectLst/>
                          <a:latin typeface="+mn-lt"/>
                          <a:ea typeface="+mn-ea"/>
                          <a:cs typeface="+mn-cs"/>
                        </a:rPr>
                        <a:t>750 and above</a:t>
                      </a:r>
                      <a:endParaRPr lang="en-IN" sz="11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2251849327"/>
                  </a:ext>
                </a:extLst>
              </a:tr>
            </a:tbl>
          </a:graphicData>
        </a:graphic>
      </p:graphicFrame>
    </p:spTree>
    <p:extLst>
      <p:ext uri="{BB962C8B-B14F-4D97-AF65-F5344CB8AC3E}">
        <p14:creationId xmlns:p14="http://schemas.microsoft.com/office/powerpoint/2010/main" val="20588489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48009"/>
          </a:xfrm>
        </p:spPr>
        <p:txBody>
          <a:bodyPr/>
          <a:lstStyle/>
          <a:p>
            <a:r>
              <a:rPr lang="en-US" b="1" u="sng" dirty="0" smtClean="0"/>
              <a:t>VL SCHEME </a:t>
            </a:r>
            <a:r>
              <a:rPr lang="en-US" b="1" u="sng" dirty="0"/>
              <a:t>TWO WHEELER</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75174286"/>
              </p:ext>
            </p:extLst>
          </p:nvPr>
        </p:nvGraphicFramePr>
        <p:xfrm>
          <a:off x="119640" y="1200727"/>
          <a:ext cx="11341100" cy="4216400"/>
        </p:xfrm>
        <a:graphic>
          <a:graphicData uri="http://schemas.openxmlformats.org/drawingml/2006/table">
            <a:tbl>
              <a:tblPr firstRow="1" bandRow="1">
                <a:tableStyleId>{5C22544A-7EE6-4342-B048-85BDC9FD1C3A}</a:tableStyleId>
              </a:tblPr>
              <a:tblGrid>
                <a:gridCol w="1744106">
                  <a:extLst>
                    <a:ext uri="{9D8B030D-6E8A-4147-A177-3AD203B41FA5}">
                      <a16:colId xmlns:a16="http://schemas.microsoft.com/office/drawing/2014/main" val="679043920"/>
                    </a:ext>
                  </a:extLst>
                </a:gridCol>
                <a:gridCol w="3198998">
                  <a:extLst>
                    <a:ext uri="{9D8B030D-6E8A-4147-A177-3AD203B41FA5}">
                      <a16:colId xmlns:a16="http://schemas.microsoft.com/office/drawing/2014/main" val="3033413643"/>
                    </a:ext>
                  </a:extLst>
                </a:gridCol>
                <a:gridCol w="3198998">
                  <a:extLst>
                    <a:ext uri="{9D8B030D-6E8A-4147-A177-3AD203B41FA5}">
                      <a16:colId xmlns:a16="http://schemas.microsoft.com/office/drawing/2014/main" val="77724985"/>
                    </a:ext>
                  </a:extLst>
                </a:gridCol>
                <a:gridCol w="3198998">
                  <a:extLst>
                    <a:ext uri="{9D8B030D-6E8A-4147-A177-3AD203B41FA5}">
                      <a16:colId xmlns:a16="http://schemas.microsoft.com/office/drawing/2014/main" val="2867126600"/>
                    </a:ext>
                  </a:extLst>
                </a:gridCol>
              </a:tblGrid>
              <a:tr h="370840">
                <a:tc>
                  <a:txBody>
                    <a:bodyPr/>
                    <a:lstStyle/>
                    <a:p>
                      <a:r>
                        <a:rPr lang="en-US" sz="1800" b="1" kern="1200" dirty="0" smtClean="0">
                          <a:solidFill>
                            <a:schemeClr val="lt1"/>
                          </a:solidFill>
                          <a:effectLst/>
                          <a:latin typeface="+mn-lt"/>
                          <a:ea typeface="+mn-ea"/>
                          <a:cs typeface="+mn-cs"/>
                        </a:rPr>
                        <a:t>Quantum of loan</a:t>
                      </a:r>
                      <a:endParaRPr lang="en-IN" dirty="0"/>
                    </a:p>
                  </a:txBody>
                  <a:tcPr/>
                </a:tc>
                <a:tc gridSpan="3">
                  <a:txBody>
                    <a:bodyPr/>
                    <a:lstStyle/>
                    <a:p>
                      <a:r>
                        <a:rPr lang="en-US" sz="1800" b="1" kern="1200" dirty="0" smtClean="0">
                          <a:solidFill>
                            <a:schemeClr val="lt1"/>
                          </a:solidFill>
                          <a:effectLst/>
                          <a:latin typeface="+mn-lt"/>
                          <a:ea typeface="+mn-ea"/>
                          <a:cs typeface="+mn-cs"/>
                        </a:rPr>
                        <a:t>Maximum of </a:t>
                      </a:r>
                      <a:r>
                        <a:rPr lang="en-US" sz="1800" b="1" kern="1200" dirty="0" err="1" smtClean="0">
                          <a:solidFill>
                            <a:schemeClr val="lt1"/>
                          </a:solidFill>
                          <a:effectLst/>
                          <a:latin typeface="+mn-lt"/>
                          <a:ea typeface="+mn-ea"/>
                          <a:cs typeface="+mn-cs"/>
                        </a:rPr>
                        <a:t>Rs</a:t>
                      </a:r>
                      <a:r>
                        <a:rPr lang="en-US" sz="1800" b="1" kern="1200" dirty="0" smtClean="0">
                          <a:solidFill>
                            <a:schemeClr val="lt1"/>
                          </a:solidFill>
                          <a:effectLst/>
                          <a:latin typeface="+mn-lt"/>
                          <a:ea typeface="+mn-ea"/>
                          <a:cs typeface="+mn-cs"/>
                        </a:rPr>
                        <a:t>. 10.00 Lakhs per vehicle. ZLCC may permit loans </a:t>
                      </a:r>
                      <a:r>
                        <a:rPr lang="en-US" sz="1800" b="1" kern="1200" dirty="0" err="1" smtClean="0">
                          <a:solidFill>
                            <a:schemeClr val="lt1"/>
                          </a:solidFill>
                          <a:effectLst/>
                          <a:latin typeface="+mn-lt"/>
                          <a:ea typeface="+mn-ea"/>
                          <a:cs typeface="+mn-cs"/>
                        </a:rPr>
                        <a:t>upto</a:t>
                      </a:r>
                      <a:r>
                        <a:rPr lang="en-US" sz="1800" b="1" kern="1200" dirty="0" smtClean="0">
                          <a:solidFill>
                            <a:schemeClr val="lt1"/>
                          </a:solidFill>
                          <a:effectLst/>
                          <a:latin typeface="+mn-lt"/>
                          <a:ea typeface="+mn-ea"/>
                          <a:cs typeface="+mn-cs"/>
                        </a:rPr>
                        <a:t> Rs.20 Lakhs on a case to case basis.</a:t>
                      </a:r>
                      <a:endParaRPr lang="en-IN" dirty="0"/>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872834168"/>
                  </a:ext>
                </a:extLst>
              </a:tr>
              <a:tr h="370840">
                <a:tc>
                  <a:txBody>
                    <a:bodyPr/>
                    <a:lstStyle/>
                    <a:p>
                      <a:r>
                        <a:rPr lang="en-US" sz="1800" b="1" kern="1200" dirty="0" smtClean="0">
                          <a:solidFill>
                            <a:schemeClr val="dk1"/>
                          </a:solidFill>
                          <a:effectLst/>
                          <a:latin typeface="+mn-lt"/>
                          <a:ea typeface="+mn-ea"/>
                          <a:cs typeface="+mn-cs"/>
                        </a:rPr>
                        <a:t>Guarantee</a:t>
                      </a:r>
                      <a:endParaRPr lang="en-IN" dirty="0"/>
                    </a:p>
                  </a:txBody>
                  <a:tcPr/>
                </a:tc>
                <a:tc gridSpan="3">
                  <a:txBody>
                    <a:bodyPr/>
                    <a:lstStyle/>
                    <a:p>
                      <a:r>
                        <a:rPr lang="en-US" sz="1800" kern="1200" dirty="0" smtClean="0">
                          <a:solidFill>
                            <a:schemeClr val="dk1"/>
                          </a:solidFill>
                          <a:effectLst/>
                          <a:latin typeface="+mn-lt"/>
                          <a:ea typeface="+mn-ea"/>
                          <a:cs typeface="+mn-cs"/>
                        </a:rPr>
                        <a:t>Third party guarantee is to be obtained having net worth more than the loan amount for category 3 and 4 borrowers. In case full collateral security is available third party guarantee may be waived</a:t>
                      </a:r>
                      <a:endParaRPr lang="en-IN" dirty="0"/>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931368420"/>
                  </a:ext>
                </a:extLst>
              </a:tr>
              <a:tr h="370840">
                <a:tc>
                  <a:txBody>
                    <a:bodyPr/>
                    <a:lstStyle/>
                    <a:p>
                      <a:r>
                        <a:rPr lang="en-US" sz="1800" b="1" kern="1200" dirty="0" smtClean="0">
                          <a:solidFill>
                            <a:schemeClr val="dk1"/>
                          </a:solidFill>
                          <a:effectLst/>
                          <a:latin typeface="+mn-lt"/>
                          <a:ea typeface="+mn-ea"/>
                          <a:cs typeface="+mn-cs"/>
                        </a:rPr>
                        <a:t>Income eligibility</a:t>
                      </a:r>
                      <a:endParaRPr lang="en-IN" dirty="0"/>
                    </a:p>
                  </a:txBody>
                  <a:tcPr/>
                </a:tc>
                <a:tc>
                  <a:txBody>
                    <a:bodyPr/>
                    <a:lstStyle/>
                    <a:p>
                      <a:pPr marL="0" marR="0" algn="just">
                        <a:lnSpc>
                          <a:spcPct val="80000"/>
                        </a:lnSpc>
                        <a:spcBef>
                          <a:spcPts val="0"/>
                        </a:spcBef>
                        <a:spcAft>
                          <a:spcPts val="0"/>
                        </a:spcAft>
                      </a:pPr>
                      <a:r>
                        <a:rPr lang="en-US" sz="1500" b="1" dirty="0">
                          <a:solidFill>
                            <a:srgbClr val="00B050"/>
                          </a:solidFill>
                          <a:effectLst/>
                          <a:latin typeface="Arial MT"/>
                          <a:ea typeface="Verdana" panose="020B0604030504040204" pitchFamily="34" charset="0"/>
                          <a:cs typeface="Verdana" panose="020B0604030504040204" pitchFamily="34" charset="0"/>
                        </a:rPr>
                        <a:t>Type of Occupation</a:t>
                      </a:r>
                      <a:endParaRPr lang="en-IN" sz="15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just">
                        <a:lnSpc>
                          <a:spcPct val="80000"/>
                        </a:lnSpc>
                        <a:spcBef>
                          <a:spcPts val="0"/>
                        </a:spcBef>
                        <a:spcAft>
                          <a:spcPts val="0"/>
                        </a:spcAft>
                      </a:pPr>
                      <a:r>
                        <a:rPr lang="en-US" sz="1500" b="1">
                          <a:solidFill>
                            <a:srgbClr val="00B050"/>
                          </a:solidFill>
                          <a:effectLst/>
                          <a:latin typeface="Arial MT"/>
                          <a:ea typeface="Verdana" panose="020B0604030504040204" pitchFamily="34" charset="0"/>
                          <a:cs typeface="Verdana" panose="020B0604030504040204" pitchFamily="34" charset="0"/>
                        </a:rPr>
                        <a:t>Minimum Salary/Income</a:t>
                      </a:r>
                      <a:endParaRPr lang="en-IN" sz="150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just">
                        <a:lnSpc>
                          <a:spcPct val="80000"/>
                        </a:lnSpc>
                        <a:spcBef>
                          <a:spcPts val="0"/>
                        </a:spcBef>
                        <a:spcAft>
                          <a:spcPts val="0"/>
                        </a:spcAft>
                      </a:pPr>
                      <a:r>
                        <a:rPr lang="en-US" sz="1500" b="1">
                          <a:solidFill>
                            <a:srgbClr val="00B050"/>
                          </a:solidFill>
                          <a:effectLst/>
                          <a:latin typeface="Arial MT"/>
                          <a:ea typeface="Verdana" panose="020B0604030504040204" pitchFamily="34" charset="0"/>
                          <a:cs typeface="Verdana" panose="020B0604030504040204" pitchFamily="34" charset="0"/>
                        </a:rPr>
                        <a:t>Eligible Amount – Number of Times of Salary/ Income</a:t>
                      </a:r>
                      <a:endParaRPr lang="en-IN" sz="150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1012607166"/>
                  </a:ext>
                </a:extLst>
              </a:tr>
              <a:tr h="370840">
                <a:tc>
                  <a:txBody>
                    <a:bodyPr/>
                    <a:lstStyle/>
                    <a:p>
                      <a:endParaRPr lang="en-IN" dirty="0"/>
                    </a:p>
                  </a:txBody>
                  <a:tcPr/>
                </a:tc>
                <a:tc>
                  <a:txBody>
                    <a:bodyPr/>
                    <a:lstStyle/>
                    <a:p>
                      <a:pPr marL="0" marR="0" algn="just">
                        <a:lnSpc>
                          <a:spcPct val="80000"/>
                        </a:lnSpc>
                        <a:spcBef>
                          <a:spcPts val="0"/>
                        </a:spcBef>
                        <a:spcAft>
                          <a:spcPts val="0"/>
                        </a:spcAft>
                      </a:pPr>
                      <a:r>
                        <a:rPr lang="en-US" sz="1500" dirty="0">
                          <a:solidFill>
                            <a:srgbClr val="00B050"/>
                          </a:solidFill>
                          <a:effectLst/>
                          <a:latin typeface="Arial MT"/>
                          <a:ea typeface="Verdana" panose="020B0604030504040204" pitchFamily="34" charset="0"/>
                          <a:cs typeface="Verdana" panose="020B0604030504040204" pitchFamily="34" charset="0"/>
                        </a:rPr>
                        <a:t>Salaried Person</a:t>
                      </a:r>
                      <a:endParaRPr lang="en-IN" sz="15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just">
                        <a:lnSpc>
                          <a:spcPct val="80000"/>
                        </a:lnSpc>
                        <a:spcBef>
                          <a:spcPts val="0"/>
                        </a:spcBef>
                        <a:spcAft>
                          <a:spcPts val="0"/>
                        </a:spcAft>
                      </a:pPr>
                      <a:r>
                        <a:rPr lang="en-US" sz="1500">
                          <a:solidFill>
                            <a:srgbClr val="00B050"/>
                          </a:solidFill>
                          <a:effectLst/>
                          <a:latin typeface="Arial MT"/>
                          <a:ea typeface="Verdana" panose="020B0604030504040204" pitchFamily="34" charset="0"/>
                          <a:cs typeface="Verdana" panose="020B0604030504040204" pitchFamily="34" charset="0"/>
                        </a:rPr>
                        <a:t>Minimum monthly net salary of Rs.10000/-</a:t>
                      </a:r>
                      <a:endParaRPr lang="en-IN" sz="150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just">
                        <a:lnSpc>
                          <a:spcPct val="80000"/>
                        </a:lnSpc>
                        <a:spcBef>
                          <a:spcPts val="0"/>
                        </a:spcBef>
                        <a:spcAft>
                          <a:spcPts val="0"/>
                        </a:spcAft>
                      </a:pPr>
                      <a:r>
                        <a:rPr lang="en-US" sz="1500">
                          <a:solidFill>
                            <a:srgbClr val="00B050"/>
                          </a:solidFill>
                          <a:effectLst/>
                          <a:latin typeface="Arial MT"/>
                          <a:ea typeface="Verdana" panose="020B0604030504040204" pitchFamily="34" charset="0"/>
                          <a:cs typeface="Verdana" panose="020B0604030504040204" pitchFamily="34" charset="0"/>
                        </a:rPr>
                        <a:t>Maximum 48 times of Net monthly salary</a:t>
                      </a:r>
                      <a:endParaRPr lang="en-IN" sz="150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278731230"/>
                  </a:ext>
                </a:extLst>
              </a:tr>
              <a:tr h="370840">
                <a:tc>
                  <a:txBody>
                    <a:bodyPr/>
                    <a:lstStyle/>
                    <a:p>
                      <a:endParaRPr lang="en-IN" dirty="0"/>
                    </a:p>
                  </a:txBody>
                  <a:tcPr/>
                </a:tc>
                <a:tc>
                  <a:txBody>
                    <a:bodyPr/>
                    <a:lstStyle/>
                    <a:p>
                      <a:pPr marL="0" marR="0" algn="just">
                        <a:lnSpc>
                          <a:spcPct val="80000"/>
                        </a:lnSpc>
                        <a:spcBef>
                          <a:spcPts val="0"/>
                        </a:spcBef>
                        <a:spcAft>
                          <a:spcPts val="0"/>
                        </a:spcAft>
                      </a:pPr>
                      <a:r>
                        <a:rPr lang="en-US" sz="1500" dirty="0">
                          <a:solidFill>
                            <a:srgbClr val="00B050"/>
                          </a:solidFill>
                          <a:effectLst/>
                          <a:latin typeface="Arial MT"/>
                          <a:ea typeface="Verdana" panose="020B0604030504040204" pitchFamily="34" charset="0"/>
                          <a:cs typeface="Verdana" panose="020B0604030504040204" pitchFamily="34" charset="0"/>
                        </a:rPr>
                        <a:t>Pensioners</a:t>
                      </a:r>
                      <a:endParaRPr lang="en-IN" sz="15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just">
                        <a:lnSpc>
                          <a:spcPct val="80000"/>
                        </a:lnSpc>
                        <a:spcBef>
                          <a:spcPts val="0"/>
                        </a:spcBef>
                        <a:spcAft>
                          <a:spcPts val="0"/>
                        </a:spcAft>
                      </a:pPr>
                      <a:r>
                        <a:rPr lang="en-US" sz="1500" dirty="0">
                          <a:solidFill>
                            <a:srgbClr val="00B050"/>
                          </a:solidFill>
                          <a:effectLst/>
                          <a:latin typeface="Arial MT"/>
                          <a:ea typeface="Verdana" panose="020B0604030504040204" pitchFamily="34" charset="0"/>
                          <a:cs typeface="Verdana" panose="020B0604030504040204" pitchFamily="34" charset="0"/>
                        </a:rPr>
                        <a:t>Drawing monthly pension of Rs.10000/- and above.</a:t>
                      </a:r>
                      <a:endParaRPr lang="en-IN" sz="15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just">
                        <a:lnSpc>
                          <a:spcPct val="80000"/>
                        </a:lnSpc>
                        <a:spcBef>
                          <a:spcPts val="0"/>
                        </a:spcBef>
                        <a:spcAft>
                          <a:spcPts val="0"/>
                        </a:spcAft>
                      </a:pPr>
                      <a:r>
                        <a:rPr lang="en-US" sz="1500">
                          <a:solidFill>
                            <a:srgbClr val="00B050"/>
                          </a:solidFill>
                          <a:effectLst/>
                          <a:latin typeface="Arial MT"/>
                          <a:ea typeface="Verdana" panose="020B0604030504040204" pitchFamily="34" charset="0"/>
                          <a:cs typeface="Verdana" panose="020B0604030504040204" pitchFamily="34" charset="0"/>
                        </a:rPr>
                        <a:t>Maximum 36 times of monthly pension.</a:t>
                      </a:r>
                      <a:endParaRPr lang="en-IN" sz="150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1549415434"/>
                  </a:ext>
                </a:extLst>
              </a:tr>
              <a:tr h="370840">
                <a:tc>
                  <a:txBody>
                    <a:bodyPr/>
                    <a:lstStyle/>
                    <a:p>
                      <a:endParaRPr lang="en-IN" dirty="0"/>
                    </a:p>
                  </a:txBody>
                  <a:tcPr/>
                </a:tc>
                <a:tc>
                  <a:txBody>
                    <a:bodyPr/>
                    <a:lstStyle/>
                    <a:p>
                      <a:pPr marL="0" marR="0" algn="just">
                        <a:lnSpc>
                          <a:spcPct val="80000"/>
                        </a:lnSpc>
                        <a:spcBef>
                          <a:spcPts val="0"/>
                        </a:spcBef>
                        <a:spcAft>
                          <a:spcPts val="0"/>
                        </a:spcAft>
                      </a:pPr>
                      <a:r>
                        <a:rPr lang="en-US" sz="1500" dirty="0">
                          <a:solidFill>
                            <a:srgbClr val="00B050"/>
                          </a:solidFill>
                          <a:effectLst/>
                          <a:latin typeface="Arial MT"/>
                          <a:ea typeface="Verdana" panose="020B0604030504040204" pitchFamily="34" charset="0"/>
                          <a:cs typeface="Verdana" panose="020B0604030504040204" pitchFamily="34" charset="0"/>
                        </a:rPr>
                        <a:t>Businessmen, Self-employed Professionals / Non - Professionals</a:t>
                      </a:r>
                      <a:endParaRPr lang="en-IN" sz="15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just">
                        <a:lnSpc>
                          <a:spcPct val="80000"/>
                        </a:lnSpc>
                        <a:spcBef>
                          <a:spcPts val="0"/>
                        </a:spcBef>
                        <a:spcAft>
                          <a:spcPts val="0"/>
                        </a:spcAft>
                      </a:pPr>
                      <a:r>
                        <a:rPr lang="en-US" sz="1500" dirty="0">
                          <a:solidFill>
                            <a:srgbClr val="00B050"/>
                          </a:solidFill>
                          <a:effectLst/>
                          <a:latin typeface="Arial MT"/>
                          <a:ea typeface="Verdana" panose="020B0604030504040204" pitchFamily="34" charset="0"/>
                          <a:cs typeface="Verdana" panose="020B0604030504040204" pitchFamily="34" charset="0"/>
                        </a:rPr>
                        <a:t>An IT assesse having Net Annual Income of Rs.1.50 Lakhs and above as per latest ITR. It should be ensured that ITR has been filed on regular basis (On yearly basis). However, Net take home criteria should be minimum of 40%</a:t>
                      </a:r>
                      <a:endParaRPr lang="en-IN" sz="15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just">
                        <a:lnSpc>
                          <a:spcPct val="80000"/>
                        </a:lnSpc>
                        <a:spcBef>
                          <a:spcPts val="0"/>
                        </a:spcBef>
                        <a:spcAft>
                          <a:spcPts val="0"/>
                        </a:spcAft>
                      </a:pPr>
                      <a:r>
                        <a:rPr lang="en-US" sz="1500" dirty="0">
                          <a:solidFill>
                            <a:srgbClr val="00B050"/>
                          </a:solidFill>
                          <a:effectLst/>
                          <a:latin typeface="Arial MT"/>
                          <a:ea typeface="Verdana" panose="020B0604030504040204" pitchFamily="34" charset="0"/>
                          <a:cs typeface="Verdana" panose="020B0604030504040204" pitchFamily="34" charset="0"/>
                        </a:rPr>
                        <a:t>Maximum of 3 times of average Net annual income for the last two years as per latest ITR.</a:t>
                      </a:r>
                      <a:endParaRPr lang="en-IN" sz="15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2251849327"/>
                  </a:ext>
                </a:extLst>
              </a:tr>
            </a:tbl>
          </a:graphicData>
        </a:graphic>
      </p:graphicFrame>
    </p:spTree>
    <p:extLst>
      <p:ext uri="{BB962C8B-B14F-4D97-AF65-F5344CB8AC3E}">
        <p14:creationId xmlns:p14="http://schemas.microsoft.com/office/powerpoint/2010/main" val="109722613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27153"/>
          </a:xfrm>
        </p:spPr>
        <p:txBody>
          <a:bodyPr/>
          <a:lstStyle/>
          <a:p>
            <a:r>
              <a:rPr lang="en-US" b="1" dirty="0"/>
              <a:t>IB NSC/KVP/LIC</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94387968"/>
              </p:ext>
            </p:extLst>
          </p:nvPr>
        </p:nvGraphicFramePr>
        <p:xfrm>
          <a:off x="274638" y="1179513"/>
          <a:ext cx="11563350" cy="5014810"/>
        </p:xfrm>
        <a:graphic>
          <a:graphicData uri="http://schemas.openxmlformats.org/drawingml/2006/table">
            <a:tbl>
              <a:tblPr firstRow="1" bandRow="1">
                <a:tableStyleId>{5C22544A-7EE6-4342-B048-85BDC9FD1C3A}</a:tableStyleId>
              </a:tblPr>
              <a:tblGrid>
                <a:gridCol w="2734033">
                  <a:extLst>
                    <a:ext uri="{9D8B030D-6E8A-4147-A177-3AD203B41FA5}">
                      <a16:colId xmlns:a16="http://schemas.microsoft.com/office/drawing/2014/main" val="2726298447"/>
                    </a:ext>
                  </a:extLst>
                </a:gridCol>
                <a:gridCol w="8829317">
                  <a:extLst>
                    <a:ext uri="{9D8B030D-6E8A-4147-A177-3AD203B41FA5}">
                      <a16:colId xmlns:a16="http://schemas.microsoft.com/office/drawing/2014/main" val="861252377"/>
                    </a:ext>
                  </a:extLst>
                </a:gridCol>
              </a:tblGrid>
              <a:tr h="1710591">
                <a:tc>
                  <a:txBody>
                    <a:bodyPr/>
                    <a:lstStyle/>
                    <a:p>
                      <a:pPr algn="just"/>
                      <a:r>
                        <a:rPr lang="en-US" sz="1800" b="1" kern="1200" dirty="0" smtClean="0">
                          <a:solidFill>
                            <a:schemeClr val="lt1"/>
                          </a:solidFill>
                          <a:effectLst/>
                          <a:latin typeface="+mn-lt"/>
                          <a:ea typeface="+mn-ea"/>
                          <a:cs typeface="+mn-cs"/>
                        </a:rPr>
                        <a:t>Eligibility/Target Group</a:t>
                      </a:r>
                      <a:endParaRPr lang="en-IN" dirty="0"/>
                    </a:p>
                  </a:txBody>
                  <a:tcPr/>
                </a:tc>
                <a:tc>
                  <a:txBody>
                    <a:bodyPr/>
                    <a:lstStyle/>
                    <a:p>
                      <a:pPr algn="just"/>
                      <a:r>
                        <a:rPr lang="en-US" sz="1800" b="1" kern="1200" dirty="0" smtClean="0">
                          <a:solidFill>
                            <a:schemeClr val="lt1"/>
                          </a:solidFill>
                          <a:effectLst/>
                          <a:latin typeface="+mn-lt"/>
                          <a:ea typeface="+mn-ea"/>
                          <a:cs typeface="+mn-cs"/>
                        </a:rPr>
                        <a:t>All properly introduced customers, whose capacity to service the loan and interest is appraised. (Including all Staff Members, VRS/ Retired staff.</a:t>
                      </a:r>
                      <a:endParaRPr lang="en-IN" sz="1800" b="1" kern="1200" dirty="0" smtClean="0">
                        <a:solidFill>
                          <a:schemeClr val="lt1"/>
                        </a:solidFill>
                        <a:effectLst/>
                        <a:latin typeface="+mn-lt"/>
                        <a:ea typeface="+mn-ea"/>
                        <a:cs typeface="+mn-cs"/>
                      </a:endParaRPr>
                    </a:p>
                    <a:p>
                      <a:pPr algn="just"/>
                      <a:r>
                        <a:rPr lang="en-US" sz="1800" b="1" kern="1200" dirty="0" smtClean="0">
                          <a:solidFill>
                            <a:schemeClr val="lt1"/>
                          </a:solidFill>
                          <a:effectLst/>
                          <a:latin typeface="+mn-lt"/>
                          <a:ea typeface="+mn-ea"/>
                          <a:cs typeface="+mn-cs"/>
                        </a:rPr>
                        <a:t>Corporate/ reputed partnership firms may also be sanctioned loan/OD against said securities under this SLP.</a:t>
                      </a:r>
                      <a:endParaRPr lang="en-IN" dirty="0"/>
                    </a:p>
                  </a:txBody>
                  <a:tcPr/>
                </a:tc>
                <a:extLst>
                  <a:ext uri="{0D108BD9-81ED-4DB2-BD59-A6C34878D82A}">
                    <a16:rowId xmlns:a16="http://schemas.microsoft.com/office/drawing/2014/main" val="1137636750"/>
                  </a:ext>
                </a:extLst>
              </a:tr>
              <a:tr h="921088">
                <a:tc>
                  <a:txBody>
                    <a:bodyPr/>
                    <a:lstStyle/>
                    <a:p>
                      <a:pPr algn="just"/>
                      <a:r>
                        <a:rPr lang="en-US" sz="1800" b="1" kern="1200" dirty="0" smtClean="0">
                          <a:solidFill>
                            <a:schemeClr val="dk1"/>
                          </a:solidFill>
                          <a:effectLst/>
                          <a:latin typeface="+mn-lt"/>
                          <a:ea typeface="+mn-ea"/>
                          <a:cs typeface="+mn-cs"/>
                        </a:rPr>
                        <a:t>Purpose</a:t>
                      </a:r>
                      <a:endParaRPr lang="en-IN" dirty="0"/>
                    </a:p>
                  </a:txBody>
                  <a:tcPr/>
                </a:tc>
                <a:tc>
                  <a:txBody>
                    <a:bodyPr/>
                    <a:lstStyle/>
                    <a:p>
                      <a:pPr algn="just"/>
                      <a:r>
                        <a:rPr lang="en-US" sz="1800" kern="1200" dirty="0" smtClean="0">
                          <a:solidFill>
                            <a:schemeClr val="dk1"/>
                          </a:solidFill>
                          <a:effectLst/>
                          <a:latin typeface="+mn-lt"/>
                          <a:ea typeface="+mn-ea"/>
                          <a:cs typeface="+mn-cs"/>
                        </a:rPr>
                        <a:t>For any permitted bankable purposes such as Trade, Housing, Profession, Personal consumption and educational purposes </a:t>
                      </a:r>
                      <a:r>
                        <a:rPr lang="en-US" sz="1800" kern="1200" dirty="0" err="1" smtClean="0">
                          <a:solidFill>
                            <a:schemeClr val="dk1"/>
                          </a:solidFill>
                          <a:effectLst/>
                          <a:latin typeface="+mn-lt"/>
                          <a:ea typeface="+mn-ea"/>
                          <a:cs typeface="+mn-cs"/>
                        </a:rPr>
                        <a:t>etc</a:t>
                      </a:r>
                      <a:endParaRPr lang="en-IN" dirty="0"/>
                    </a:p>
                  </a:txBody>
                  <a:tcPr/>
                </a:tc>
                <a:extLst>
                  <a:ext uri="{0D108BD9-81ED-4DB2-BD59-A6C34878D82A}">
                    <a16:rowId xmlns:a16="http://schemas.microsoft.com/office/drawing/2014/main" val="3278634668"/>
                  </a:ext>
                </a:extLst>
              </a:tr>
              <a:tr h="533646">
                <a:tc>
                  <a:txBody>
                    <a:bodyPr/>
                    <a:lstStyle/>
                    <a:p>
                      <a:pPr algn="just"/>
                      <a:r>
                        <a:rPr lang="en-US" sz="1800" b="1" kern="1200" dirty="0" smtClean="0">
                          <a:solidFill>
                            <a:schemeClr val="dk1"/>
                          </a:solidFill>
                          <a:effectLst/>
                          <a:latin typeface="+mn-lt"/>
                          <a:ea typeface="+mn-ea"/>
                          <a:cs typeface="+mn-cs"/>
                        </a:rPr>
                        <a:t>Margin</a:t>
                      </a:r>
                      <a:endParaRPr lang="en-IN" dirty="0"/>
                    </a:p>
                  </a:txBody>
                  <a:tcPr/>
                </a:tc>
                <a:tc>
                  <a:txBody>
                    <a:bodyPr/>
                    <a:lstStyle/>
                    <a:p>
                      <a:pPr algn="just"/>
                      <a:r>
                        <a:rPr lang="en-US" sz="1800" kern="1200" dirty="0" smtClean="0">
                          <a:solidFill>
                            <a:schemeClr val="dk1"/>
                          </a:solidFill>
                          <a:effectLst/>
                          <a:latin typeface="+mn-lt"/>
                          <a:ea typeface="+mn-ea"/>
                          <a:cs typeface="+mn-cs"/>
                        </a:rPr>
                        <a:t>Minimum 20% on Accrued/Surrender Value</a:t>
                      </a:r>
                      <a:endParaRPr lang="en-IN" dirty="0"/>
                    </a:p>
                  </a:txBody>
                  <a:tcPr/>
                </a:tc>
                <a:extLst>
                  <a:ext uri="{0D108BD9-81ED-4DB2-BD59-A6C34878D82A}">
                    <a16:rowId xmlns:a16="http://schemas.microsoft.com/office/drawing/2014/main" val="4032248836"/>
                  </a:ext>
                </a:extLst>
              </a:tr>
              <a:tr h="533646">
                <a:tc>
                  <a:txBody>
                    <a:bodyPr/>
                    <a:lstStyle/>
                    <a:p>
                      <a:pPr algn="just"/>
                      <a:r>
                        <a:rPr lang="en-US" sz="1800" b="1" kern="1200" dirty="0" smtClean="0">
                          <a:solidFill>
                            <a:schemeClr val="dk1"/>
                          </a:solidFill>
                          <a:effectLst/>
                          <a:latin typeface="+mn-lt"/>
                          <a:ea typeface="+mn-ea"/>
                          <a:cs typeface="+mn-cs"/>
                        </a:rPr>
                        <a:t>Repayment</a:t>
                      </a:r>
                      <a:endParaRPr lang="en-IN" dirty="0"/>
                    </a:p>
                  </a:txBody>
                  <a:tcPr/>
                </a:tc>
                <a:tc>
                  <a:txBody>
                    <a:bodyPr/>
                    <a:lstStyle/>
                    <a:p>
                      <a:pPr algn="just"/>
                      <a:r>
                        <a:rPr lang="en-US" sz="1800" kern="1200" dirty="0" smtClean="0">
                          <a:solidFill>
                            <a:schemeClr val="dk1"/>
                          </a:solidFill>
                          <a:effectLst/>
                          <a:latin typeface="+mn-lt"/>
                          <a:ea typeface="+mn-ea"/>
                          <a:cs typeface="+mn-cs"/>
                        </a:rPr>
                        <a:t>Not exceeding 5 years for NSC/KVP &amp; 6 years LIC Policy</a:t>
                      </a:r>
                      <a:endParaRPr lang="en-IN" dirty="0"/>
                    </a:p>
                  </a:txBody>
                  <a:tcPr/>
                </a:tc>
                <a:extLst>
                  <a:ext uri="{0D108BD9-81ED-4DB2-BD59-A6C34878D82A}">
                    <a16:rowId xmlns:a16="http://schemas.microsoft.com/office/drawing/2014/main" val="3840285255"/>
                  </a:ext>
                </a:extLst>
              </a:tr>
              <a:tr h="1315839">
                <a:tc>
                  <a:txBody>
                    <a:bodyPr/>
                    <a:lstStyle/>
                    <a:p>
                      <a:pPr algn="just"/>
                      <a:r>
                        <a:rPr lang="en-US" sz="1800" b="1" kern="1200" dirty="0" smtClean="0">
                          <a:solidFill>
                            <a:schemeClr val="dk1"/>
                          </a:solidFill>
                          <a:effectLst/>
                          <a:latin typeface="+mn-lt"/>
                          <a:ea typeface="+mn-ea"/>
                          <a:cs typeface="+mn-cs"/>
                        </a:rPr>
                        <a:t>Security</a:t>
                      </a:r>
                      <a:endParaRPr lang="en-IN" dirty="0"/>
                    </a:p>
                  </a:txBody>
                  <a:tcPr/>
                </a:tc>
                <a:tc>
                  <a:txBody>
                    <a:bodyPr/>
                    <a:lstStyle/>
                    <a:p>
                      <a:pPr algn="just"/>
                      <a:r>
                        <a:rPr lang="en-US" sz="1800" kern="1200" dirty="0" smtClean="0">
                          <a:solidFill>
                            <a:schemeClr val="dk1"/>
                          </a:solidFill>
                          <a:effectLst/>
                          <a:latin typeface="+mn-lt"/>
                          <a:ea typeface="+mn-ea"/>
                          <a:cs typeface="+mn-cs"/>
                        </a:rPr>
                        <a:t>Lien on NSC. Post Office Lien marking charges to be recovered LIC: Assignment of LIC Policy in</a:t>
                      </a:r>
                      <a:endParaRPr lang="en-IN" sz="1800" kern="1200" dirty="0" smtClean="0">
                        <a:solidFill>
                          <a:schemeClr val="dk1"/>
                        </a:solidFill>
                        <a:effectLst/>
                        <a:latin typeface="+mn-lt"/>
                        <a:ea typeface="+mn-ea"/>
                        <a:cs typeface="+mn-cs"/>
                      </a:endParaRPr>
                    </a:p>
                    <a:p>
                      <a:pPr algn="just"/>
                      <a:r>
                        <a:rPr lang="en-US" sz="1800" kern="1200" dirty="0" smtClean="0">
                          <a:solidFill>
                            <a:schemeClr val="dk1"/>
                          </a:solidFill>
                          <a:effectLst/>
                          <a:latin typeface="+mn-lt"/>
                          <a:ea typeface="+mn-ea"/>
                          <a:cs typeface="+mn-cs"/>
                        </a:rPr>
                        <a:t>Bank’s </a:t>
                      </a:r>
                      <a:r>
                        <a:rPr lang="en-US" sz="1800" kern="1200" dirty="0" err="1" smtClean="0">
                          <a:solidFill>
                            <a:schemeClr val="dk1"/>
                          </a:solidFill>
                          <a:effectLst/>
                          <a:latin typeface="+mn-lt"/>
                          <a:ea typeface="+mn-ea"/>
                          <a:cs typeface="+mn-cs"/>
                        </a:rPr>
                        <a:t>favour</a:t>
                      </a:r>
                      <a:r>
                        <a:rPr lang="en-US" sz="1800" kern="1200" dirty="0" smtClean="0">
                          <a:solidFill>
                            <a:schemeClr val="dk1"/>
                          </a:solidFill>
                          <a:effectLst/>
                          <a:latin typeface="+mn-lt"/>
                          <a:ea typeface="+mn-ea"/>
                          <a:cs typeface="+mn-cs"/>
                        </a:rPr>
                        <a:t>.</a:t>
                      </a:r>
                      <a:endParaRPr lang="en-IN" dirty="0"/>
                    </a:p>
                  </a:txBody>
                  <a:tcPr/>
                </a:tc>
                <a:extLst>
                  <a:ext uri="{0D108BD9-81ED-4DB2-BD59-A6C34878D82A}">
                    <a16:rowId xmlns:a16="http://schemas.microsoft.com/office/drawing/2014/main" val="113585047"/>
                  </a:ext>
                </a:extLst>
              </a:tr>
            </a:tbl>
          </a:graphicData>
        </a:graphic>
      </p:graphicFrame>
    </p:spTree>
    <p:extLst>
      <p:ext uri="{BB962C8B-B14F-4D97-AF65-F5344CB8AC3E}">
        <p14:creationId xmlns:p14="http://schemas.microsoft.com/office/powerpoint/2010/main" val="31695208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66482"/>
          </a:xfrm>
        </p:spPr>
        <p:txBody>
          <a:bodyPr/>
          <a:lstStyle/>
          <a:p>
            <a:r>
              <a:rPr lang="en-US" b="1" dirty="0"/>
              <a:t>IBA Educational Loan Scheme</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62587076"/>
              </p:ext>
            </p:extLst>
          </p:nvPr>
        </p:nvGraphicFramePr>
        <p:xfrm>
          <a:off x="344488" y="1219200"/>
          <a:ext cx="11650662" cy="3809474"/>
        </p:xfrm>
        <a:graphic>
          <a:graphicData uri="http://schemas.openxmlformats.org/drawingml/2006/table">
            <a:tbl>
              <a:tblPr firstRow="1" bandRow="1">
                <a:tableStyleId>{5C22544A-7EE6-4342-B048-85BDC9FD1C3A}</a:tableStyleId>
              </a:tblPr>
              <a:tblGrid>
                <a:gridCol w="1648904">
                  <a:extLst>
                    <a:ext uri="{9D8B030D-6E8A-4147-A177-3AD203B41FA5}">
                      <a16:colId xmlns:a16="http://schemas.microsoft.com/office/drawing/2014/main" val="4085129063"/>
                    </a:ext>
                  </a:extLst>
                </a:gridCol>
                <a:gridCol w="10001758">
                  <a:extLst>
                    <a:ext uri="{9D8B030D-6E8A-4147-A177-3AD203B41FA5}">
                      <a16:colId xmlns:a16="http://schemas.microsoft.com/office/drawing/2014/main" val="643902677"/>
                    </a:ext>
                  </a:extLst>
                </a:gridCol>
              </a:tblGrid>
              <a:tr h="0">
                <a:tc>
                  <a:txBody>
                    <a:bodyPr/>
                    <a:lstStyle/>
                    <a:p>
                      <a:endParaRPr lang="en-IN" dirty="0"/>
                    </a:p>
                  </a:txBody>
                  <a:tcPr/>
                </a:tc>
                <a:tc>
                  <a:txBody>
                    <a:bodyPr/>
                    <a:lstStyle/>
                    <a:p>
                      <a:endParaRPr lang="en-IN" sz="1700" dirty="0"/>
                    </a:p>
                  </a:txBody>
                  <a:tcPr/>
                </a:tc>
                <a:extLst>
                  <a:ext uri="{0D108BD9-81ED-4DB2-BD59-A6C34878D82A}">
                    <a16:rowId xmlns:a16="http://schemas.microsoft.com/office/drawing/2014/main" val="2127929162"/>
                  </a:ext>
                </a:extLst>
              </a:tr>
              <a:tr h="3443714">
                <a:tc>
                  <a:txBody>
                    <a:bodyPr/>
                    <a:lstStyle/>
                    <a:p>
                      <a:pPr algn="ctr"/>
                      <a:r>
                        <a:rPr lang="en-US" sz="1700" kern="1200" dirty="0" smtClean="0">
                          <a:solidFill>
                            <a:schemeClr val="dk1"/>
                          </a:solidFill>
                          <a:effectLst/>
                          <a:latin typeface="+mn-lt"/>
                          <a:ea typeface="+mn-ea"/>
                          <a:cs typeface="+mn-cs"/>
                        </a:rPr>
                        <a:t>Category of Colleges</a:t>
                      </a:r>
                      <a:endParaRPr lang="en-IN" sz="1700" dirty="0"/>
                    </a:p>
                  </a:txBody>
                  <a:tcPr/>
                </a:tc>
                <a:tc>
                  <a:txBody>
                    <a:bodyPr/>
                    <a:lstStyle/>
                    <a:p>
                      <a:r>
                        <a:rPr lang="en-US" sz="1700" b="1" kern="1200" dirty="0" smtClean="0">
                          <a:solidFill>
                            <a:schemeClr val="dk1"/>
                          </a:solidFill>
                          <a:effectLst/>
                          <a:latin typeface="+mn-lt"/>
                          <a:ea typeface="+mn-ea"/>
                          <a:cs typeface="+mn-cs"/>
                        </a:rPr>
                        <a:t>For studies in India, Institutes have been categorized as under:</a:t>
                      </a:r>
                      <a:endParaRPr lang="en-IN" sz="1700" kern="1200" dirty="0" smtClean="0">
                        <a:solidFill>
                          <a:schemeClr val="dk1"/>
                        </a:solidFill>
                        <a:effectLst/>
                        <a:latin typeface="+mn-lt"/>
                        <a:ea typeface="+mn-ea"/>
                        <a:cs typeface="+mn-cs"/>
                      </a:endParaRPr>
                    </a:p>
                    <a:p>
                      <a:r>
                        <a:rPr lang="en-US" sz="1700" kern="1200" dirty="0" smtClean="0">
                          <a:solidFill>
                            <a:schemeClr val="dk1"/>
                          </a:solidFill>
                          <a:effectLst/>
                          <a:latin typeface="+mn-lt"/>
                          <a:ea typeface="+mn-ea"/>
                          <a:cs typeface="+mn-cs"/>
                        </a:rPr>
                        <a:t>1.Premier Elite  </a:t>
                      </a:r>
                      <a:endParaRPr lang="en-IN" sz="1700" kern="1200" dirty="0" smtClean="0">
                        <a:solidFill>
                          <a:schemeClr val="dk1"/>
                        </a:solidFill>
                        <a:effectLst/>
                        <a:latin typeface="+mn-lt"/>
                        <a:ea typeface="+mn-ea"/>
                        <a:cs typeface="+mn-cs"/>
                      </a:endParaRPr>
                    </a:p>
                    <a:p>
                      <a:r>
                        <a:rPr lang="en-US" sz="1700" kern="1200" dirty="0" smtClean="0">
                          <a:solidFill>
                            <a:schemeClr val="dk1"/>
                          </a:solidFill>
                          <a:effectLst/>
                          <a:latin typeface="+mn-lt"/>
                          <a:ea typeface="+mn-ea"/>
                          <a:cs typeface="+mn-cs"/>
                        </a:rPr>
                        <a:t>2. Premier Special </a:t>
                      </a:r>
                      <a:endParaRPr lang="en-IN" sz="1700" kern="1200" dirty="0" smtClean="0">
                        <a:solidFill>
                          <a:schemeClr val="dk1"/>
                        </a:solidFill>
                        <a:effectLst/>
                        <a:latin typeface="+mn-lt"/>
                        <a:ea typeface="+mn-ea"/>
                        <a:cs typeface="+mn-cs"/>
                      </a:endParaRPr>
                    </a:p>
                    <a:p>
                      <a:r>
                        <a:rPr lang="en-US" sz="1700" kern="1200" dirty="0" smtClean="0">
                          <a:solidFill>
                            <a:schemeClr val="dk1"/>
                          </a:solidFill>
                          <a:effectLst/>
                          <a:latin typeface="+mn-lt"/>
                          <a:ea typeface="+mn-ea"/>
                          <a:cs typeface="+mn-cs"/>
                        </a:rPr>
                        <a:t>3. Premier </a:t>
                      </a:r>
                      <a:endParaRPr lang="en-IN" sz="1700" kern="1200" dirty="0" smtClean="0">
                        <a:solidFill>
                          <a:schemeClr val="dk1"/>
                        </a:solidFill>
                        <a:effectLst/>
                        <a:latin typeface="+mn-lt"/>
                        <a:ea typeface="+mn-ea"/>
                        <a:cs typeface="+mn-cs"/>
                      </a:endParaRPr>
                    </a:p>
                    <a:p>
                      <a:r>
                        <a:rPr lang="en-US" sz="1700" kern="1200" dirty="0" smtClean="0">
                          <a:solidFill>
                            <a:schemeClr val="dk1"/>
                          </a:solidFill>
                          <a:effectLst/>
                          <a:latin typeface="+mn-lt"/>
                          <a:ea typeface="+mn-ea"/>
                          <a:cs typeface="+mn-cs"/>
                        </a:rPr>
                        <a:t>4. Others (Recognized courses of Colleges/ Universities/ Institutes not covered under the above three categories.)</a:t>
                      </a:r>
                    </a:p>
                    <a:p>
                      <a:r>
                        <a:rPr lang="en-US" sz="1700" b="1" kern="1200" dirty="0" smtClean="0">
                          <a:solidFill>
                            <a:schemeClr val="dk1"/>
                          </a:solidFill>
                          <a:effectLst/>
                          <a:latin typeface="+mn-lt"/>
                          <a:ea typeface="+mn-ea"/>
                          <a:cs typeface="+mn-cs"/>
                        </a:rPr>
                        <a:t>For Studies Abroad (except institutions in Russia, Ukraine and China) Institutes have been categorized as under:</a:t>
                      </a:r>
                      <a:endParaRPr lang="en-IN" sz="1700" kern="1200" dirty="0" smtClean="0">
                        <a:solidFill>
                          <a:schemeClr val="dk1"/>
                        </a:solidFill>
                        <a:effectLst/>
                        <a:latin typeface="+mn-lt"/>
                        <a:ea typeface="+mn-ea"/>
                        <a:cs typeface="+mn-cs"/>
                      </a:endParaRPr>
                    </a:p>
                    <a:p>
                      <a:r>
                        <a:rPr lang="en-US" sz="1700" kern="1200" dirty="0" smtClean="0">
                          <a:solidFill>
                            <a:schemeClr val="dk1"/>
                          </a:solidFill>
                          <a:effectLst/>
                          <a:latin typeface="+mn-lt"/>
                          <a:ea typeface="+mn-ea"/>
                          <a:cs typeface="+mn-cs"/>
                        </a:rPr>
                        <a:t>Premier Special: Institutes ranked from 1 to 1000 colleges as per latest Webometrics rankings </a:t>
                      </a:r>
                      <a:endParaRPr lang="en-IN" sz="1700" kern="1200" dirty="0" smtClean="0">
                        <a:solidFill>
                          <a:schemeClr val="dk1"/>
                        </a:solidFill>
                        <a:effectLst/>
                        <a:latin typeface="+mn-lt"/>
                        <a:ea typeface="+mn-ea"/>
                        <a:cs typeface="+mn-cs"/>
                      </a:endParaRPr>
                    </a:p>
                    <a:p>
                      <a:r>
                        <a:rPr lang="en-US" sz="1700" kern="1200" dirty="0" smtClean="0">
                          <a:solidFill>
                            <a:schemeClr val="dk1"/>
                          </a:solidFill>
                          <a:effectLst/>
                          <a:latin typeface="+mn-lt"/>
                          <a:ea typeface="+mn-ea"/>
                          <a:cs typeface="+mn-cs"/>
                        </a:rPr>
                        <a:t>Institutions ranked above 1000 as per latest Webometrics may be treated in Others category.</a:t>
                      </a:r>
                      <a:endParaRPr lang="en-IN" sz="1700" kern="1200" dirty="0" smtClean="0">
                        <a:solidFill>
                          <a:schemeClr val="dk1"/>
                        </a:solidFill>
                        <a:effectLst/>
                        <a:latin typeface="+mn-lt"/>
                        <a:ea typeface="+mn-ea"/>
                        <a:cs typeface="+mn-cs"/>
                      </a:endParaRPr>
                    </a:p>
                    <a:p>
                      <a:endParaRPr lang="en-IN" sz="1700" dirty="0"/>
                    </a:p>
                  </a:txBody>
                  <a:tcPr/>
                </a:tc>
                <a:extLst>
                  <a:ext uri="{0D108BD9-81ED-4DB2-BD59-A6C34878D82A}">
                    <a16:rowId xmlns:a16="http://schemas.microsoft.com/office/drawing/2014/main" val="1830917033"/>
                  </a:ext>
                </a:extLst>
              </a:tr>
            </a:tbl>
          </a:graphicData>
        </a:graphic>
      </p:graphicFrame>
    </p:spTree>
    <p:extLst>
      <p:ext uri="{BB962C8B-B14F-4D97-AF65-F5344CB8AC3E}">
        <p14:creationId xmlns:p14="http://schemas.microsoft.com/office/powerpoint/2010/main" val="284634807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66482"/>
          </a:xfrm>
        </p:spPr>
        <p:txBody>
          <a:bodyPr/>
          <a:lstStyle/>
          <a:p>
            <a:r>
              <a:rPr lang="en-US" b="1" dirty="0"/>
              <a:t>IBA Educational Loan Scheme</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01341522"/>
              </p:ext>
            </p:extLst>
          </p:nvPr>
        </p:nvGraphicFramePr>
        <p:xfrm>
          <a:off x="344488" y="1219200"/>
          <a:ext cx="11650662" cy="3434265"/>
        </p:xfrm>
        <a:graphic>
          <a:graphicData uri="http://schemas.openxmlformats.org/drawingml/2006/table">
            <a:tbl>
              <a:tblPr firstRow="1" bandRow="1">
                <a:tableStyleId>{5C22544A-7EE6-4342-B048-85BDC9FD1C3A}</a:tableStyleId>
              </a:tblPr>
              <a:tblGrid>
                <a:gridCol w="1530032">
                  <a:extLst>
                    <a:ext uri="{9D8B030D-6E8A-4147-A177-3AD203B41FA5}">
                      <a16:colId xmlns:a16="http://schemas.microsoft.com/office/drawing/2014/main" val="4085129063"/>
                    </a:ext>
                  </a:extLst>
                </a:gridCol>
                <a:gridCol w="10120630">
                  <a:extLst>
                    <a:ext uri="{9D8B030D-6E8A-4147-A177-3AD203B41FA5}">
                      <a16:colId xmlns:a16="http://schemas.microsoft.com/office/drawing/2014/main" val="643902677"/>
                    </a:ext>
                  </a:extLst>
                </a:gridCol>
              </a:tblGrid>
              <a:tr h="1363287">
                <a:tc>
                  <a:txBody>
                    <a:bodyPr/>
                    <a:lstStyle/>
                    <a:p>
                      <a:pPr algn="just"/>
                      <a:r>
                        <a:rPr lang="en-US" sz="1800" b="1" kern="1200" dirty="0" smtClean="0">
                          <a:solidFill>
                            <a:schemeClr val="lt1"/>
                          </a:solidFill>
                          <a:effectLst/>
                          <a:latin typeface="+mn-lt"/>
                          <a:ea typeface="+mn-ea"/>
                          <a:cs typeface="+mn-cs"/>
                        </a:rPr>
                        <a:t>Margin</a:t>
                      </a:r>
                      <a:endParaRPr lang="en-IN" dirty="0"/>
                    </a:p>
                  </a:txBody>
                  <a:tcPr/>
                </a:tc>
                <a:tc>
                  <a:txBody>
                    <a:bodyPr/>
                    <a:lstStyle/>
                    <a:p>
                      <a:pPr algn="just"/>
                      <a:r>
                        <a:rPr lang="en-US" sz="1800" b="1" kern="1200" dirty="0" err="1" smtClean="0">
                          <a:solidFill>
                            <a:schemeClr val="lt1"/>
                          </a:solidFill>
                          <a:effectLst/>
                          <a:latin typeface="+mn-lt"/>
                          <a:ea typeface="+mn-ea"/>
                          <a:cs typeface="+mn-cs"/>
                        </a:rPr>
                        <a:t>Upto</a:t>
                      </a:r>
                      <a:r>
                        <a:rPr lang="en-US" sz="1800" b="1" kern="1200" dirty="0" smtClean="0">
                          <a:solidFill>
                            <a:schemeClr val="lt1"/>
                          </a:solidFill>
                          <a:effectLst/>
                          <a:latin typeface="+mn-lt"/>
                          <a:ea typeface="+mn-ea"/>
                          <a:cs typeface="+mn-cs"/>
                        </a:rPr>
                        <a:t> </a:t>
                      </a:r>
                      <a:r>
                        <a:rPr lang="en-US" sz="1800" b="1" kern="1200" dirty="0" err="1" smtClean="0">
                          <a:solidFill>
                            <a:schemeClr val="lt1"/>
                          </a:solidFill>
                          <a:effectLst/>
                          <a:latin typeface="+mn-lt"/>
                          <a:ea typeface="+mn-ea"/>
                          <a:cs typeface="+mn-cs"/>
                        </a:rPr>
                        <a:t>Rs</a:t>
                      </a:r>
                      <a:r>
                        <a:rPr lang="en-US" sz="1800" b="1" kern="1200" dirty="0" smtClean="0">
                          <a:solidFill>
                            <a:schemeClr val="lt1"/>
                          </a:solidFill>
                          <a:effectLst/>
                          <a:latin typeface="+mn-lt"/>
                          <a:ea typeface="+mn-ea"/>
                          <a:cs typeface="+mn-cs"/>
                        </a:rPr>
                        <a:t> 4.00 lakh - NIL</a:t>
                      </a:r>
                      <a:endParaRPr lang="en-IN" sz="1800" b="1" kern="1200" dirty="0" smtClean="0">
                        <a:solidFill>
                          <a:schemeClr val="lt1"/>
                        </a:solidFill>
                        <a:effectLst/>
                        <a:latin typeface="+mn-lt"/>
                        <a:ea typeface="+mn-ea"/>
                        <a:cs typeface="+mn-cs"/>
                      </a:endParaRPr>
                    </a:p>
                    <a:p>
                      <a:pPr algn="just"/>
                      <a:r>
                        <a:rPr lang="en-US" sz="1800" b="1" kern="1200" dirty="0" smtClean="0">
                          <a:solidFill>
                            <a:schemeClr val="lt1"/>
                          </a:solidFill>
                          <a:effectLst/>
                          <a:latin typeface="+mn-lt"/>
                          <a:ea typeface="+mn-ea"/>
                          <a:cs typeface="+mn-cs"/>
                        </a:rPr>
                        <a:t>Above Rs.4.00 lakh to 7.5 Lakh - For studies in India 5% &amp; for studies abroad 15%</a:t>
                      </a:r>
                      <a:endParaRPr lang="en-IN" sz="1800" b="1" kern="1200" dirty="0" smtClean="0">
                        <a:solidFill>
                          <a:schemeClr val="lt1"/>
                        </a:solidFill>
                        <a:effectLst/>
                        <a:latin typeface="+mn-lt"/>
                        <a:ea typeface="+mn-ea"/>
                        <a:cs typeface="+mn-cs"/>
                      </a:endParaRPr>
                    </a:p>
                    <a:p>
                      <a:pPr algn="just"/>
                      <a:r>
                        <a:rPr lang="en-US" sz="1800" b="1" kern="1200" dirty="0" smtClean="0">
                          <a:solidFill>
                            <a:schemeClr val="lt1"/>
                          </a:solidFill>
                          <a:effectLst/>
                          <a:latin typeface="+mn-lt"/>
                          <a:ea typeface="+mn-ea"/>
                          <a:cs typeface="+mn-cs"/>
                        </a:rPr>
                        <a:t>Above Rs.7.50 lakh  - For studies in India 15% &amp; for studies abroad 20%</a:t>
                      </a:r>
                      <a:endParaRPr lang="en-IN" sz="1800" b="1" kern="1200" dirty="0" smtClean="0">
                        <a:solidFill>
                          <a:schemeClr val="lt1"/>
                        </a:solidFill>
                        <a:effectLst/>
                        <a:latin typeface="+mn-lt"/>
                        <a:ea typeface="+mn-ea"/>
                        <a:cs typeface="+mn-cs"/>
                      </a:endParaRPr>
                    </a:p>
                    <a:p>
                      <a:pPr algn="just"/>
                      <a:r>
                        <a:rPr lang="en-US" sz="1800" b="1" kern="1200" dirty="0" smtClean="0">
                          <a:solidFill>
                            <a:schemeClr val="lt1"/>
                          </a:solidFill>
                          <a:effectLst/>
                          <a:latin typeface="+mn-lt"/>
                          <a:ea typeface="+mn-ea"/>
                          <a:cs typeface="+mn-cs"/>
                        </a:rPr>
                        <a:t> </a:t>
                      </a:r>
                      <a:endParaRPr lang="en-IN" sz="1800" b="1" kern="1200" dirty="0" smtClean="0">
                        <a:solidFill>
                          <a:schemeClr val="lt1"/>
                        </a:solidFill>
                        <a:effectLst/>
                        <a:latin typeface="+mn-lt"/>
                        <a:ea typeface="+mn-ea"/>
                        <a:cs typeface="+mn-cs"/>
                      </a:endParaRPr>
                    </a:p>
                    <a:p>
                      <a:pPr algn="just"/>
                      <a:r>
                        <a:rPr lang="en-US" sz="1800" b="1" kern="1200" dirty="0" smtClean="0">
                          <a:solidFill>
                            <a:schemeClr val="lt1"/>
                          </a:solidFill>
                          <a:effectLst/>
                          <a:latin typeface="+mn-lt"/>
                          <a:ea typeface="+mn-ea"/>
                          <a:cs typeface="+mn-cs"/>
                        </a:rPr>
                        <a:t>For Executive MBA Program/ Executive MBA: Margin - 25 %</a:t>
                      </a:r>
                      <a:endParaRPr lang="en-IN" sz="1700" dirty="0"/>
                    </a:p>
                  </a:txBody>
                  <a:tcPr/>
                </a:tc>
                <a:extLst>
                  <a:ext uri="{0D108BD9-81ED-4DB2-BD59-A6C34878D82A}">
                    <a16:rowId xmlns:a16="http://schemas.microsoft.com/office/drawing/2014/main" val="2127929162"/>
                  </a:ext>
                </a:extLst>
              </a:tr>
              <a:tr h="1971225">
                <a:tc>
                  <a:txBody>
                    <a:bodyPr/>
                    <a:lstStyle/>
                    <a:p>
                      <a:pPr algn="ctr"/>
                      <a:r>
                        <a:rPr lang="en-US" sz="1800" b="1" kern="1200" dirty="0" smtClean="0">
                          <a:solidFill>
                            <a:schemeClr val="dk1"/>
                          </a:solidFill>
                          <a:effectLst/>
                          <a:latin typeface="+mn-lt"/>
                          <a:ea typeface="+mn-ea"/>
                          <a:cs typeface="+mn-cs"/>
                        </a:rPr>
                        <a:t>Quantum of finance</a:t>
                      </a:r>
                      <a:endParaRPr lang="en-IN" sz="1700" dirty="0"/>
                    </a:p>
                  </a:txBody>
                  <a:tcPr/>
                </a:tc>
                <a:tc>
                  <a:txBody>
                    <a:bodyPr/>
                    <a:lstStyle/>
                    <a:p>
                      <a:pPr algn="just"/>
                      <a:r>
                        <a:rPr lang="en-US" sz="1800" b="1" kern="1200" dirty="0" smtClean="0">
                          <a:solidFill>
                            <a:schemeClr val="dk1"/>
                          </a:solidFill>
                          <a:effectLst/>
                          <a:latin typeface="+mn-lt"/>
                          <a:ea typeface="+mn-ea"/>
                          <a:cs typeface="+mn-cs"/>
                        </a:rPr>
                        <a:t>For Studies in India and Abroad:</a:t>
                      </a:r>
                      <a:r>
                        <a:rPr lang="en-US" sz="1800" kern="1200" dirty="0" smtClean="0">
                          <a:solidFill>
                            <a:schemeClr val="dk1"/>
                          </a:solidFill>
                          <a:effectLst/>
                          <a:latin typeface="+mn-lt"/>
                          <a:ea typeface="+mn-ea"/>
                          <a:cs typeface="+mn-cs"/>
                        </a:rPr>
                        <a:t> </a:t>
                      </a:r>
                      <a:endParaRPr lang="en-IN" sz="1800" kern="1200" dirty="0" smtClean="0">
                        <a:solidFill>
                          <a:schemeClr val="dk1"/>
                        </a:solidFill>
                        <a:effectLst/>
                        <a:latin typeface="+mn-lt"/>
                        <a:ea typeface="+mn-ea"/>
                        <a:cs typeface="+mn-cs"/>
                      </a:endParaRPr>
                    </a:p>
                    <a:p>
                      <a:pPr algn="just"/>
                      <a:r>
                        <a:rPr lang="en-US" sz="1800" kern="1200" dirty="0" smtClean="0">
                          <a:solidFill>
                            <a:schemeClr val="dk1"/>
                          </a:solidFill>
                          <a:effectLst/>
                          <a:latin typeface="+mn-lt"/>
                          <a:ea typeface="+mn-ea"/>
                          <a:cs typeface="+mn-cs"/>
                        </a:rPr>
                        <a:t>Need based finance to meet expenses  subject to margin requirements </a:t>
                      </a:r>
                      <a:endParaRPr lang="en-IN" sz="1800" kern="1200" dirty="0" smtClean="0">
                        <a:solidFill>
                          <a:schemeClr val="dk1"/>
                        </a:solidFill>
                        <a:effectLst/>
                        <a:latin typeface="+mn-lt"/>
                        <a:ea typeface="+mn-ea"/>
                        <a:cs typeface="+mn-cs"/>
                      </a:endParaRPr>
                    </a:p>
                    <a:p>
                      <a:pPr algn="just"/>
                      <a:r>
                        <a:rPr lang="en-US" sz="1800" kern="1200" dirty="0" smtClean="0">
                          <a:solidFill>
                            <a:schemeClr val="dk1"/>
                          </a:solidFill>
                          <a:effectLst/>
                          <a:latin typeface="+mn-lt"/>
                          <a:ea typeface="+mn-ea"/>
                          <a:cs typeface="+mn-cs"/>
                        </a:rPr>
                        <a:t>5. </a:t>
                      </a:r>
                      <a:r>
                        <a:rPr lang="en-US" sz="1800" b="1" kern="1200" dirty="0" smtClean="0">
                          <a:solidFill>
                            <a:schemeClr val="dk1"/>
                          </a:solidFill>
                          <a:effectLst/>
                          <a:latin typeface="+mn-lt"/>
                          <a:ea typeface="+mn-ea"/>
                          <a:cs typeface="+mn-cs"/>
                        </a:rPr>
                        <a:t>Executive Management Program/ Executive MBA</a:t>
                      </a:r>
                      <a:r>
                        <a:rPr lang="en-US" sz="1800" kern="1200" dirty="0" smtClean="0">
                          <a:solidFill>
                            <a:schemeClr val="dk1"/>
                          </a:solidFill>
                          <a:effectLst/>
                          <a:latin typeface="+mn-lt"/>
                          <a:ea typeface="+mn-ea"/>
                          <a:cs typeface="+mn-cs"/>
                        </a:rPr>
                        <a:t> </a:t>
                      </a:r>
                      <a:endParaRPr lang="en-IN" sz="1800" kern="1200" dirty="0" smtClean="0">
                        <a:solidFill>
                          <a:schemeClr val="dk1"/>
                        </a:solidFill>
                        <a:effectLst/>
                        <a:latin typeface="+mn-lt"/>
                        <a:ea typeface="+mn-ea"/>
                        <a:cs typeface="+mn-cs"/>
                      </a:endParaRPr>
                    </a:p>
                    <a:p>
                      <a:pPr algn="just"/>
                      <a:r>
                        <a:rPr lang="en-US" sz="1800" kern="1200" dirty="0" smtClean="0">
                          <a:solidFill>
                            <a:schemeClr val="dk1"/>
                          </a:solidFill>
                          <a:effectLst/>
                          <a:latin typeface="+mn-lt"/>
                          <a:ea typeface="+mn-ea"/>
                          <a:cs typeface="+mn-cs"/>
                        </a:rPr>
                        <a:t>Maximum Loan Amount: </a:t>
                      </a:r>
                      <a:r>
                        <a:rPr lang="en-US" sz="1800" kern="1200" dirty="0" err="1" smtClean="0">
                          <a:solidFill>
                            <a:schemeClr val="dk1"/>
                          </a:solidFill>
                          <a:effectLst/>
                          <a:latin typeface="+mn-lt"/>
                          <a:ea typeface="+mn-ea"/>
                          <a:cs typeface="+mn-cs"/>
                        </a:rPr>
                        <a:t>Rs</a:t>
                      </a:r>
                      <a:r>
                        <a:rPr lang="en-US" sz="1800" kern="1200" dirty="0" smtClean="0">
                          <a:solidFill>
                            <a:schemeClr val="dk1"/>
                          </a:solidFill>
                          <a:effectLst/>
                          <a:latin typeface="+mn-lt"/>
                          <a:ea typeface="+mn-ea"/>
                          <a:cs typeface="+mn-cs"/>
                        </a:rPr>
                        <a:t>. 25.00 Lacs.</a:t>
                      </a:r>
                      <a:endParaRPr lang="en-IN" sz="1700" dirty="0"/>
                    </a:p>
                  </a:txBody>
                  <a:tcPr/>
                </a:tc>
                <a:extLst>
                  <a:ext uri="{0D108BD9-81ED-4DB2-BD59-A6C34878D82A}">
                    <a16:rowId xmlns:a16="http://schemas.microsoft.com/office/drawing/2014/main" val="1830917033"/>
                  </a:ext>
                </a:extLst>
              </a:tr>
            </a:tbl>
          </a:graphicData>
        </a:graphic>
      </p:graphicFrame>
    </p:spTree>
    <p:extLst>
      <p:ext uri="{BB962C8B-B14F-4D97-AF65-F5344CB8AC3E}">
        <p14:creationId xmlns:p14="http://schemas.microsoft.com/office/powerpoint/2010/main" val="67740495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Takeover of Education Loans</a:t>
            </a:r>
            <a:endParaRPr lang="en-IN" dirty="0"/>
          </a:p>
        </p:txBody>
      </p:sp>
      <p:sp>
        <p:nvSpPr>
          <p:cNvPr id="3" name="Content Placeholder 2"/>
          <p:cNvSpPr>
            <a:spLocks noGrp="1"/>
          </p:cNvSpPr>
          <p:nvPr>
            <p:ph idx="1"/>
          </p:nvPr>
        </p:nvSpPr>
        <p:spPr>
          <a:xfrm>
            <a:off x="216622" y="1152983"/>
            <a:ext cx="10710736" cy="4195481"/>
          </a:xfrm>
        </p:spPr>
        <p:txBody>
          <a:bodyPr>
            <a:normAutofit fontScale="92500" lnSpcReduction="20000"/>
          </a:bodyPr>
          <a:lstStyle/>
          <a:p>
            <a:pPr algn="just"/>
            <a:r>
              <a:rPr lang="en-US" dirty="0"/>
              <a:t>Takeover of Education loans other than Premier Elite institutes is permitted on satisfaction of the following eligibility criteria.</a:t>
            </a:r>
            <a:endParaRPr lang="en-IN" dirty="0"/>
          </a:p>
          <a:p>
            <a:pPr lvl="0" algn="just"/>
            <a:r>
              <a:rPr lang="en-US" dirty="0"/>
              <a:t>Loan Accounts where repayment has started, the student Borrower has been placed on a suitable job, at least 12 EMI’s have been paid and accounts are regular.</a:t>
            </a:r>
            <a:endParaRPr lang="en-IN" dirty="0"/>
          </a:p>
          <a:p>
            <a:pPr lvl="0" algn="just"/>
            <a:r>
              <a:rPr lang="en-US" dirty="0"/>
              <a:t>Accounts are fully backed by Collateral Security. </a:t>
            </a:r>
            <a:r>
              <a:rPr lang="en-US" dirty="0">
                <a:sym typeface="Symbol" panose="05050102010706020507" pitchFamily="18" charset="2"/>
              </a:rPr>
              <a:t></a:t>
            </a:r>
            <a:r>
              <a:rPr lang="en-US" dirty="0"/>
              <a:t> Accounts are standard as on date of takeover and never restructured/ </a:t>
            </a:r>
            <a:r>
              <a:rPr lang="en-US" dirty="0" err="1"/>
              <a:t>rephased</a:t>
            </a:r>
            <a:r>
              <a:rPr lang="en-US" dirty="0"/>
              <a:t>.</a:t>
            </a:r>
            <a:endParaRPr lang="en-IN" dirty="0"/>
          </a:p>
          <a:p>
            <a:pPr algn="just"/>
            <a:r>
              <a:rPr lang="en-US" dirty="0"/>
              <a:t>For students of Premier Elite institutes, Takeover of Education loans from any Bank/ FI is permitted on satisfaction of the following eligibility criteria.</a:t>
            </a:r>
            <a:endParaRPr lang="en-IN" dirty="0"/>
          </a:p>
          <a:p>
            <a:pPr lvl="0" algn="just"/>
            <a:r>
              <a:rPr lang="en-US" dirty="0"/>
              <a:t>Education Loans under Premier Elite category institutes may be done anytime during the currency of the loan (which includes Course period, Moratorium &amp; repayment period) provided the guidelines for Sanctioning Education loan in this category of institutes are complied.</a:t>
            </a:r>
            <a:endParaRPr lang="en-IN" dirty="0"/>
          </a:p>
          <a:p>
            <a:pPr lvl="0" algn="just"/>
            <a:r>
              <a:rPr lang="en-US" dirty="0"/>
              <a:t>Student should be Regular and Consistent in existing course/ studies. </a:t>
            </a:r>
            <a:endParaRPr lang="en-IN" dirty="0"/>
          </a:p>
          <a:p>
            <a:pPr algn="just"/>
            <a:r>
              <a:rPr lang="en-US" dirty="0"/>
              <a:t>All other existing norms for Takeover of Education loan are to be complied.</a:t>
            </a:r>
            <a:endParaRPr lang="en-IN" dirty="0"/>
          </a:p>
        </p:txBody>
      </p:sp>
    </p:spTree>
    <p:extLst>
      <p:ext uri="{BB962C8B-B14F-4D97-AF65-F5344CB8AC3E}">
        <p14:creationId xmlns:p14="http://schemas.microsoft.com/office/powerpoint/2010/main" val="4613606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085689-791F-4B8F-9F30-12415B97D366}"/>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AA3FED7F-6821-47C0-A464-E9278B24129E}"/>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8F54B2FB-3F54-4350-8D1B-F86D677CA7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4" name="Picture 13">
            <a:extLst>
              <a:ext uri="{FF2B5EF4-FFF2-40B4-BE49-F238E27FC236}">
                <a16:creationId xmlns:a16="http://schemas.microsoft.com/office/drawing/2014/main" id="{561B34F5-88E5-4711-BC16-3005C29AD7C6}"/>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4F3661D0-2268-4D3E-88BA-0647BCBE33A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8" name="Rectangle 17">
            <a:extLst>
              <a:ext uri="{FF2B5EF4-FFF2-40B4-BE49-F238E27FC236}">
                <a16:creationId xmlns:a16="http://schemas.microsoft.com/office/drawing/2014/main" id="{DDB56DB5-0324-4F79-9AB8-CB18C1DC874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0" name="Rectangle 19">
            <a:extLst>
              <a:ext uri="{FF2B5EF4-FFF2-40B4-BE49-F238E27FC236}">
                <a16:creationId xmlns:a16="http://schemas.microsoft.com/office/drawing/2014/main" id="{A4322390-8B58-46BE-88EB-D9FD30C0874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erial view of a highway near the ocean">
            <a:extLst>
              <a:ext uri="{FF2B5EF4-FFF2-40B4-BE49-F238E27FC236}">
                <a16:creationId xmlns:a16="http://schemas.microsoft.com/office/drawing/2014/main" id="{9E632A40-78CF-9F18-5437-618F09B7DBF1}"/>
              </a:ext>
            </a:extLst>
          </p:cNvPr>
          <p:cNvPicPr>
            <a:picLocks noChangeAspect="1"/>
          </p:cNvPicPr>
          <p:nvPr/>
        </p:nvPicPr>
        <p:blipFill>
          <a:blip r:embed="rId6">
            <a:alphaModFix amt="40000"/>
          </a:blip>
          <a:srcRect t="25000"/>
          <a:stretch/>
        </p:blipFill>
        <p:spPr>
          <a:xfrm>
            <a:off x="20" y="10"/>
            <a:ext cx="12191980" cy="6857990"/>
          </a:xfrm>
          <a:prstGeom prst="rect">
            <a:avLst/>
          </a:prstGeom>
        </p:spPr>
      </p:pic>
      <p:sp>
        <p:nvSpPr>
          <p:cNvPr id="2" name="Title 1">
            <a:extLst>
              <a:ext uri="{FF2B5EF4-FFF2-40B4-BE49-F238E27FC236}">
                <a16:creationId xmlns:a16="http://schemas.microsoft.com/office/drawing/2014/main" id="{9852F957-5ACD-499C-68E8-E9DF754A05C7}"/>
              </a:ext>
            </a:extLst>
          </p:cNvPr>
          <p:cNvSpPr>
            <a:spLocks noGrp="1"/>
          </p:cNvSpPr>
          <p:nvPr>
            <p:ph type="title"/>
          </p:nvPr>
        </p:nvSpPr>
        <p:spPr>
          <a:xfrm>
            <a:off x="1154955" y="1447800"/>
            <a:ext cx="8825658" cy="3329581"/>
          </a:xfrm>
        </p:spPr>
        <p:txBody>
          <a:bodyPr vert="horz" lIns="91440" tIns="45720" rIns="91440" bIns="45720" rtlCol="0" anchor="b">
            <a:normAutofit/>
          </a:bodyPr>
          <a:lstStyle/>
          <a:p>
            <a:r>
              <a:rPr lang="en-US" sz="7200">
                <a:solidFill>
                  <a:schemeClr val="tx1"/>
                </a:solidFill>
              </a:rPr>
              <a:t>THANK YOU</a:t>
            </a:r>
          </a:p>
        </p:txBody>
      </p:sp>
      <p:sp>
        <p:nvSpPr>
          <p:cNvPr id="22" name="Rectangle 21">
            <a:extLst>
              <a:ext uri="{FF2B5EF4-FFF2-40B4-BE49-F238E27FC236}">
                <a16:creationId xmlns:a16="http://schemas.microsoft.com/office/drawing/2014/main" id="{C885E190-58DD-42DD-A4A8-401E15C92A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064912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40D368E-B97D-466E-9B39-4F0E7F48DE80}">
  <we:reference id="wa200005566" version="3.0.0.2" store="en-US" storeType="OMEX"/>
  <we:alternateReferences>
    <we:reference id="wa200005566" version="3.0.0.2" store="wa200005566"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8fd8a8b2-5854-4e77-8689-8329ffec7b9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55C084F976E85458B724C7C3858AA49" ma:contentTypeVersion="8" ma:contentTypeDescription="Create a new document." ma:contentTypeScope="" ma:versionID="778c2cd2a4398edcb7c7305b0d2c0566">
  <xsd:schema xmlns:xsd="http://www.w3.org/2001/XMLSchema" xmlns:xs="http://www.w3.org/2001/XMLSchema" xmlns:p="http://schemas.microsoft.com/office/2006/metadata/properties" xmlns:ns3="8fd8a8b2-5854-4e77-8689-8329ffec7b97" xmlns:ns4="ce1a1a52-7c13-40ca-b6ce-0f30143a1564" targetNamespace="http://schemas.microsoft.com/office/2006/metadata/properties" ma:root="true" ma:fieldsID="6b9935fb6d128b268125c9ef87845f02" ns3:_="" ns4:_="">
    <xsd:import namespace="8fd8a8b2-5854-4e77-8689-8329ffec7b97"/>
    <xsd:import namespace="ce1a1a52-7c13-40ca-b6ce-0f30143a1564"/>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3:MediaServiceSearchPropertie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d8a8b2-5854-4e77-8689-8329ffec7b9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e1a1a52-7c13-40ca-b6ce-0f30143a1564"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44FFE9F-BD31-48C1-AF41-0F16C63D0C30}">
  <ds:schemaRefs>
    <ds:schemaRef ds:uri="http://schemas.microsoft.com/sharepoint/v3/contenttype/forms"/>
  </ds:schemaRefs>
</ds:datastoreItem>
</file>

<file path=customXml/itemProps2.xml><?xml version="1.0" encoding="utf-8"?>
<ds:datastoreItem xmlns:ds="http://schemas.openxmlformats.org/officeDocument/2006/customXml" ds:itemID="{80276045-2C15-493E-9170-15AF20C923A8}">
  <ds:schemaRefs>
    <ds:schemaRef ds:uri="ce1a1a52-7c13-40ca-b6ce-0f30143a1564"/>
    <ds:schemaRef ds:uri="http://purl.org/dc/elements/1.1/"/>
    <ds:schemaRef ds:uri="8fd8a8b2-5854-4e77-8689-8329ffec7b97"/>
    <ds:schemaRef ds:uri="http://schemas.microsoft.com/office/2006/metadata/properties"/>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FCBA6691-8DEC-4C33-BC8D-5CEBF7EB32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fd8a8b2-5854-4e77-8689-8329ffec7b97"/>
    <ds:schemaRef ds:uri="ce1a1a52-7c13-40ca-b6ce-0f30143a15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Ion</Template>
  <TotalTime>570</TotalTime>
  <Words>5499</Words>
  <Application>Microsoft Office PowerPoint</Application>
  <PresentationFormat>Widescreen</PresentationFormat>
  <Paragraphs>522</Paragraphs>
  <Slides>64</Slides>
  <Notes>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64</vt:i4>
      </vt:variant>
    </vt:vector>
  </HeadingPairs>
  <TitlesOfParts>
    <vt:vector size="74" baseType="lpstr">
      <vt:lpstr>Aptos</vt:lpstr>
      <vt:lpstr>Arial</vt:lpstr>
      <vt:lpstr>Arial MT</vt:lpstr>
      <vt:lpstr>Calibri</vt:lpstr>
      <vt:lpstr>Century Gothic</vt:lpstr>
      <vt:lpstr>Symbol</vt:lpstr>
      <vt:lpstr>Verdana</vt:lpstr>
      <vt:lpstr>Wingdings</vt:lpstr>
      <vt:lpstr>Wingdings 3</vt:lpstr>
      <vt:lpstr>Ion</vt:lpstr>
      <vt:lpstr>Retail Loan Scheme</vt:lpstr>
      <vt:lpstr>Home loan Residents</vt:lpstr>
      <vt:lpstr>Age of the applicants</vt:lpstr>
      <vt:lpstr>Co borrower</vt:lpstr>
      <vt:lpstr>Income Criteria (Business Class)</vt:lpstr>
      <vt:lpstr>Quantum of Loan /Eligibility </vt:lpstr>
      <vt:lpstr>Margin Requirement</vt:lpstr>
      <vt:lpstr>Swicthover of interest rate</vt:lpstr>
      <vt:lpstr>Period of Loan</vt:lpstr>
      <vt:lpstr>Moratorium</vt:lpstr>
      <vt:lpstr>Lease Hold Property</vt:lpstr>
      <vt:lpstr>Group Mortgage Redemption Assurance Scheme (GMRA)</vt:lpstr>
      <vt:lpstr>IB HOME LOAN TO ( NON RESIDENT INDIANS)</vt:lpstr>
      <vt:lpstr>Age of Applicant:</vt:lpstr>
      <vt:lpstr>Repayment Period</vt:lpstr>
      <vt:lpstr>Moratorium</vt:lpstr>
      <vt:lpstr>LOAN FOR PURCHASE OF HOUSE SITE / PLOT BY RESIDENTS / NRIs</vt:lpstr>
      <vt:lpstr>Quantum of loan(Plot)</vt:lpstr>
      <vt:lpstr>Margin/ ROI</vt:lpstr>
      <vt:lpstr>Repayment Period</vt:lpstr>
      <vt:lpstr>IB IMPROVE</vt:lpstr>
      <vt:lpstr>Quantum of Loan</vt:lpstr>
      <vt:lpstr>MARGIN/TAKE HOME/REPAYMENT</vt:lpstr>
      <vt:lpstr>Home Loan Enrich</vt:lpstr>
      <vt:lpstr>Home Loan Enrich  </vt:lpstr>
      <vt:lpstr>Age/Quantum/Margin/Repayment</vt:lpstr>
      <vt:lpstr>Security</vt:lpstr>
      <vt:lpstr>Eligibilty</vt:lpstr>
      <vt:lpstr>Loan Quantum/Loan tenure/LTV Ratio</vt:lpstr>
      <vt:lpstr>“IB Home Loan Flexi” - Home Loan as an Overdraft</vt:lpstr>
      <vt:lpstr>Category / Loan Amount</vt:lpstr>
      <vt:lpstr>Facility</vt:lpstr>
      <vt:lpstr>Conversion of Existing Home Loan (Term Loans) to IB HOME LOAN FLEXI Account (OD)</vt:lpstr>
      <vt:lpstr>Home Loan Scheme for Economically Weaker Section (EWS), Low Income Group (LIG) and Middle Income Group (MIG) individuals: Urban Areas.</vt:lpstr>
      <vt:lpstr>Eligibility</vt:lpstr>
      <vt:lpstr>Annual income</vt:lpstr>
      <vt:lpstr>Eligible Income for arriving at maximum loan amount</vt:lpstr>
      <vt:lpstr>Eligible Income for arriving at maximum loan amount</vt:lpstr>
      <vt:lpstr>Eligible Income for arriving at maximum loan amount….</vt:lpstr>
      <vt:lpstr>PowerPoint Presentation</vt:lpstr>
      <vt:lpstr>PowerPoint Presentation</vt:lpstr>
      <vt:lpstr>PowerPoint Presentation</vt:lpstr>
      <vt:lpstr>IB HOME LOAN PLUS</vt:lpstr>
      <vt:lpstr>IB HOME LOAN PLUS</vt:lpstr>
      <vt:lpstr>IND MORTGAGE</vt:lpstr>
      <vt:lpstr>IND MORTGAGE</vt:lpstr>
      <vt:lpstr>IND MORTGAGE</vt:lpstr>
      <vt:lpstr>VEHICLE LOAN SCHEME FOUR WHEELER (NEW)</vt:lpstr>
      <vt:lpstr>VEHICLE LOAN SCHEME FOUR WHEELER (NEW)</vt:lpstr>
      <vt:lpstr>VEHICLE LOAN SCHEME FOUR WHEELER (NEW)</vt:lpstr>
      <vt:lpstr>Waiver in obtention of collateral securities for Vehicle Loan 4-W </vt:lpstr>
      <vt:lpstr>Margin for New Vehicle Loan 4 -W </vt:lpstr>
      <vt:lpstr>Takeover of Vehicle Loan</vt:lpstr>
      <vt:lpstr>IB VEHICLE LOAN SCHEME FOUR WHEELER(USED)</vt:lpstr>
      <vt:lpstr>IB VEHICLE LOAN SCHEME FOUR WHEELER(USED)</vt:lpstr>
      <vt:lpstr>IB VEHICLE LOAN SCHEME FOUR WHEELER(USED)</vt:lpstr>
      <vt:lpstr>VL SCHEME TWO WHEELER</vt:lpstr>
      <vt:lpstr>IB VEHICLE LOAN SCHEME TWO WHEELER</vt:lpstr>
      <vt:lpstr>VL SCHEME TWO WHEELER</vt:lpstr>
      <vt:lpstr>IB NSC/KVP/LIC</vt:lpstr>
      <vt:lpstr>IBA Educational Loan Scheme</vt:lpstr>
      <vt:lpstr>IBA Educational Loan Scheme</vt:lpstr>
      <vt:lpstr>Takeover of Education Loans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Home Loan Guidelines</dc:title>
  <dc:creator>PARTHASARATHI NAYAK</dc:creator>
  <cp:lastModifiedBy>Ibuser</cp:lastModifiedBy>
  <cp:revision>74</cp:revision>
  <dcterms:created xsi:type="dcterms:W3CDTF">2024-11-28T09:07:30Z</dcterms:created>
  <dcterms:modified xsi:type="dcterms:W3CDTF">2025-02-02T08:33:58Z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0ed21d0-0daf-4139-8040-3110418215e0_Enabled">
    <vt:lpwstr>true</vt:lpwstr>
  </property>
  <property fmtid="{D5CDD505-2E9C-101B-9397-08002B2CF9AE}" pid="3" name="MSIP_Label_50ed21d0-0daf-4139-8040-3110418215e0_SetDate">
    <vt:lpwstr>2024-11-28T10:12:18Z</vt:lpwstr>
  </property>
  <property fmtid="{D5CDD505-2E9C-101B-9397-08002B2CF9AE}" pid="4" name="MSIP_Label_50ed21d0-0daf-4139-8040-3110418215e0_Method">
    <vt:lpwstr>Standard</vt:lpwstr>
  </property>
  <property fmtid="{D5CDD505-2E9C-101B-9397-08002B2CF9AE}" pid="5" name="MSIP_Label_50ed21d0-0daf-4139-8040-3110418215e0_Name">
    <vt:lpwstr>Internal- Access within Indian bank domain</vt:lpwstr>
  </property>
  <property fmtid="{D5CDD505-2E9C-101B-9397-08002B2CF9AE}" pid="6" name="MSIP_Label_50ed21d0-0daf-4139-8040-3110418215e0_SiteId">
    <vt:lpwstr>19e8abd9-a4ec-4a12-a8e7-ad170593e0b2</vt:lpwstr>
  </property>
  <property fmtid="{D5CDD505-2E9C-101B-9397-08002B2CF9AE}" pid="7" name="MSIP_Label_50ed21d0-0daf-4139-8040-3110418215e0_ActionId">
    <vt:lpwstr>74004c7d-ce24-4de4-9e7b-a1b51dcb667d</vt:lpwstr>
  </property>
  <property fmtid="{D5CDD505-2E9C-101B-9397-08002B2CF9AE}" pid="8" name="MSIP_Label_50ed21d0-0daf-4139-8040-3110418215e0_ContentBits">
    <vt:lpwstr>3</vt:lpwstr>
  </property>
  <property fmtid="{D5CDD505-2E9C-101B-9397-08002B2CF9AE}" pid="9" name="ClassificationContentMarkingFooterLocations">
    <vt:lpwstr>Ion:15</vt:lpwstr>
  </property>
  <property fmtid="{D5CDD505-2E9C-101B-9397-08002B2CF9AE}" pid="10" name="ClassificationContentMarkingFooterText">
    <vt:lpwstr>This message has been classified as Internal</vt:lpwstr>
  </property>
  <property fmtid="{D5CDD505-2E9C-101B-9397-08002B2CF9AE}" pid="11" name="ClassificationContentMarkingHeaderLocations">
    <vt:lpwstr>Ion:13</vt:lpwstr>
  </property>
  <property fmtid="{D5CDD505-2E9C-101B-9397-08002B2CF9AE}" pid="12" name="ClassificationContentMarkingHeaderText">
    <vt:lpwstr>Classification: Internal</vt:lpwstr>
  </property>
  <property fmtid="{D5CDD505-2E9C-101B-9397-08002B2CF9AE}" pid="13" name="ContentTypeId">
    <vt:lpwstr>0x010100755C084F976E85458B724C7C3858AA49</vt:lpwstr>
  </property>
</Properties>
</file>